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5"/>
  </p:notes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40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349" r:id="rId42"/>
    <p:sldId id="316" r:id="rId43"/>
    <p:sldId id="296" r:id="rId4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5512" autoAdjust="0"/>
  </p:normalViewPr>
  <p:slideViewPr>
    <p:cSldViewPr snapToGrid="0">
      <p:cViewPr varScale="1">
        <p:scale>
          <a:sx n="65" d="100"/>
          <a:sy n="65" d="100"/>
        </p:scale>
        <p:origin x="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2021 год (факт)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 w="28575">
              <a:solidFill>
                <a:srgbClr val="ED7D31">
                  <a:lumMod val="60000"/>
                  <a:lumOff val="40000"/>
                </a:srgbClr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prst="relaxedInset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2.8007935581748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3153235023796E-3"/>
                  <c:y val="1.95628583949202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7.2488512117495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  <c:numCache>
                <c:formatCode>#\ ##0.0</c:formatCode>
                <c:ptCount val="3"/>
                <c:pt idx="0">
                  <c:v>19758</c:v>
                </c:pt>
                <c:pt idx="1">
                  <c:v>19891.099999999999</c:v>
                </c:pt>
                <c:pt idx="2">
                  <c:v>-133.09999999999854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сл.15-17'!$D$5</c:f>
              <c:strCache>
                <c:ptCount val="1"/>
                <c:pt idx="0">
                  <c:v>2022 год (в редакции решения Тульской городской Думы от 26.10.2022 № 41/888)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22946.799999999999</c:v>
                </c:pt>
                <c:pt idx="1">
                  <c:v>24564</c:v>
                </c:pt>
                <c:pt idx="2">
                  <c:v>-1617.2000000000007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сл.15-17'!$E$5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24242.6</c:v>
                </c:pt>
                <c:pt idx="1">
                  <c:v>25462.799999999999</c:v>
                </c:pt>
                <c:pt idx="2">
                  <c:v>-1220.2000000000007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сл.15-17'!$C$5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22471.9</c:v>
                </c:pt>
                <c:pt idx="1">
                  <c:v>23342.3</c:v>
                </c:pt>
                <c:pt idx="2">
                  <c:v>-870.39999999999782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сл.15-17'!$G$6:$G$8</c:f>
              <c:numCache>
                <c:formatCode>#\ ##0.0</c:formatCode>
                <c:ptCount val="3"/>
                <c:pt idx="0">
                  <c:v>22841.7</c:v>
                </c:pt>
                <c:pt idx="1">
                  <c:v>23262.6</c:v>
                </c:pt>
                <c:pt idx="2">
                  <c:v>-420.89999999999782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451071792"/>
        <c:axId val="451072576"/>
      </c:barChart>
      <c:catAx>
        <c:axId val="45107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51072576"/>
        <c:crosses val="autoZero"/>
        <c:auto val="1"/>
        <c:lblAlgn val="ctr"/>
        <c:lblOffset val="100"/>
        <c:tickLblSkip val="1"/>
        <c:noMultiLvlLbl val="0"/>
      </c:catAx>
      <c:valAx>
        <c:axId val="451072576"/>
        <c:scaling>
          <c:orientation val="minMax"/>
          <c:max val="27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51071792"/>
        <c:crosses val="autoZero"/>
        <c:crossBetween val="between"/>
        <c:majorUnit val="2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5975674427887878E-3"/>
          <c:y val="0.92593166992548426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9069430449237723"/>
          <c:w val="0.85802287316225068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General</c:formatCode>
                <c:ptCount val="5"/>
                <c:pt idx="0">
                  <c:v>7888.2</c:v>
                </c:pt>
                <c:pt idx="1">
                  <c:v>10369.4</c:v>
                </c:pt>
                <c:pt idx="2" formatCode="#\ ##0.0">
                  <c:v>11289.9</c:v>
                </c:pt>
                <c:pt idx="3" formatCode="#\ ##0.0">
                  <c:v>12104.1</c:v>
                </c:pt>
                <c:pt idx="4" formatCode="#\ ##0.0">
                  <c:v>12934.6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'слайд №3 публ. сл.15-17'!$D$14:$D$18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257013168"/>
        <c:axId val="326133232"/>
      </c:lineChart>
      <c:catAx>
        <c:axId val="25701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133232"/>
        <c:crosses val="autoZero"/>
        <c:auto val="1"/>
        <c:lblAlgn val="ctr"/>
        <c:lblOffset val="100"/>
        <c:noMultiLvlLbl val="0"/>
      </c:catAx>
      <c:valAx>
        <c:axId val="32613323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701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сл.15-17'!$A$2:$A$6</c:f>
              <c:strCache>
                <c:ptCount val="5"/>
                <c:pt idx="0">
                  <c:v>2021 год (факт)</c:v>
                </c:pt>
                <c:pt idx="1">
                  <c:v>2022 год</c:v>
                </c:pt>
                <c:pt idx="2">
                  <c:v> 2023 год</c:v>
                </c:pt>
                <c:pt idx="3">
                  <c:v> 2024 год</c:v>
                </c:pt>
                <c:pt idx="4">
                  <c:v> 2025 год</c:v>
                </c:pt>
              </c:strCache>
            </c:strRef>
          </c:cat>
          <c:val>
            <c:numRef>
              <c:f>'слайд №3 публ. сл.15-17'!$B$2:$B$6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сл.15-17'!$A$2:$A$6</c:f>
              <c:strCache>
                <c:ptCount val="5"/>
                <c:pt idx="0">
                  <c:v>2021 год (факт)</c:v>
                </c:pt>
                <c:pt idx="1">
                  <c:v>2022 год</c:v>
                </c:pt>
                <c:pt idx="2">
                  <c:v> 2023 год</c:v>
                </c:pt>
                <c:pt idx="3">
                  <c:v> 2024 год</c:v>
                </c:pt>
                <c:pt idx="4">
                  <c:v> 2025 год</c:v>
                </c:pt>
              </c:strCache>
            </c:strRef>
          </c:cat>
          <c:val>
            <c:numRef>
              <c:f>'слайд №3 публ. сл.15-17'!$C$2:$C$6</c:f>
              <c:numCache>
                <c:formatCode>0.0_)</c:formatCode>
                <c:ptCount val="5"/>
                <c:pt idx="0" formatCode="General">
                  <c:v>876.4</c:v>
                </c:pt>
                <c:pt idx="1">
                  <c:v>998</c:v>
                </c:pt>
                <c:pt idx="2" formatCode="0.0">
                  <c:v>911.6</c:v>
                </c:pt>
                <c:pt idx="3" formatCode="0.0">
                  <c:v>876.4</c:v>
                </c:pt>
                <c:pt idx="4" formatCode="0.0">
                  <c:v>856.2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326134016"/>
        <c:axId val="326134408"/>
      </c:lineChart>
      <c:catAx>
        <c:axId val="326134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134408"/>
        <c:crosses val="autoZero"/>
        <c:auto val="1"/>
        <c:lblAlgn val="ctr"/>
        <c:lblOffset val="100"/>
        <c:noMultiLvlLbl val="0"/>
      </c:catAx>
      <c:valAx>
        <c:axId val="32613440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13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5.6643583350672731E-2"/>
                  <c:y val="1.38404184662182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BC93498-E45B-4733-B690-D22291367179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6A072B2-E3E3-42A3-B109-D89854444569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5C31624-DE12-4DD3-8F2A-780E89951546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F755F2B-3041-4217-BAF0-1A0CC7A1F724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BEC153E-C784-4885-8489-3892B857CCB6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7.6601944797901236E-2</c:v>
                </c:pt>
                <c:pt idx="1">
                  <c:v>0.54230485256923822</c:v>
                </c:pt>
                <c:pt idx="2">
                  <c:v>0.16002953327992206</c:v>
                </c:pt>
                <c:pt idx="3">
                  <c:v>2.6132239973608553E-2</c:v>
                </c:pt>
                <c:pt idx="4">
                  <c:v>0.19493142937932983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7,7%</c:v>
                  </c:pt>
                  <c:pt idx="1">
                    <c:v>54,2%</c:v>
                  </c:pt>
                  <c:pt idx="2">
                    <c:v>16,0%</c:v>
                  </c:pt>
                  <c:pt idx="3">
                    <c:v>2,6%</c:v>
                  </c:pt>
                  <c:pt idx="4">
                    <c:v>19,5%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2C6DFEA-4D2B-47FC-A5A5-ED0A7B417536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731A933-72E4-4B42-9999-F1E3E553529C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D3F5AB-0B17-4186-B83F-0F762F3D0B3C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10,1%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8.2515433354896472E-2</c:v>
                </c:pt>
                <c:pt idx="1">
                  <c:v>0.58483954023382445</c:v>
                </c:pt>
                <c:pt idx="2">
                  <c:v>0.18342237054617583</c:v>
                </c:pt>
                <c:pt idx="3">
                  <c:v>4.7544586437497587E-2</c:v>
                </c:pt>
                <c:pt idx="4">
                  <c:v>0.10100000000000001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8,3%</c:v>
                  </c:pt>
                  <c:pt idx="1">
                    <c:v>58,5%</c:v>
                  </c:pt>
                  <c:pt idx="2">
                    <c:v>18,3%</c:v>
                  </c:pt>
                  <c:pt idx="3">
                    <c:v>4,8%</c:v>
                  </c:pt>
                  <c:pt idx="4">
                    <c:v>10,1%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A0CFA86-C55B-46A0-B660-8EFF55C53A68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0C4865B-8FCE-4247-9C86-C392277D0EF5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E40CBDD-F114-4A26-9FB8-8EBCE7D1D5E3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BB17704-5590-4B3C-8F80-8EA95E3D8FF5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7.9311856800185696E-2</c:v>
                </c:pt>
                <c:pt idx="1">
                  <c:v>0.58008992975849638</c:v>
                </c:pt>
                <c:pt idx="2">
                  <c:v>0.18376277802137336</c:v>
                </c:pt>
                <c:pt idx="3">
                  <c:v>6.8444627857591145E-2</c:v>
                </c:pt>
                <c:pt idx="4">
                  <c:v>8.8390807562353291E-2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7,9%</c:v>
                  </c:pt>
                  <c:pt idx="1">
                    <c:v>58,0%</c:v>
                  </c:pt>
                  <c:pt idx="2">
                    <c:v>18,4%</c:v>
                  </c:pt>
                  <c:pt idx="3">
                    <c:v>6,8%</c:v>
                  </c:pt>
                  <c:pt idx="4">
                    <c:v>8,8%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1155305901723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423363995795515E-2"/>
                  <c:y val="-0.101293153929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412524127327204E-2"/>
                  <c:y val="-0.4375876831265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1 617,2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27629675807481E-2"/>
                  <c:y val="-0.35585401496979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270091987386537E-2"/>
                      <c:h val="7.539006441395973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1447719500794134E-2"/>
                  <c:y val="-0.28234295783335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582365811616807E-2"/>
                  <c:y val="-0.17013532508201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(в редакции 
решения Тульской городской 
Думы от 26.10.2022 № 41/888)</c:v>
                </c:pt>
                <c:pt idx="2">
                  <c:v> 2023 год</c:v>
                </c:pt>
                <c:pt idx="3">
                  <c:v> 2024 год</c:v>
                </c:pt>
                <c:pt idx="4">
                  <c:v> 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133.1</c:v>
                </c:pt>
                <c:pt idx="1">
                  <c:v>1617.2</c:v>
                </c:pt>
                <c:pt idx="2">
                  <c:v>1220.2</c:v>
                </c:pt>
                <c:pt idx="3" formatCode="0.0">
                  <c:v>870.4</c:v>
                </c:pt>
                <c:pt idx="4">
                  <c:v>420.9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9521512"/>
        <c:axId val="529521904"/>
        <c:axId val="0"/>
      </c:bar3DChart>
      <c:catAx>
        <c:axId val="52952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9521904"/>
        <c:crosses val="autoZero"/>
        <c:auto val="1"/>
        <c:lblAlgn val="ctr"/>
        <c:lblOffset val="100"/>
        <c:noMultiLvlLbl val="0"/>
      </c:catAx>
      <c:valAx>
        <c:axId val="529521904"/>
        <c:scaling>
          <c:orientation val="minMax"/>
          <c:max val="1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9521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19 758,0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h="101600"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19043071049975643"/>
                  <c:y val="-1.66243407661433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49,5%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8956.5</c:v>
                </c:pt>
                <c:pt idx="1">
                  <c:v>1024.5</c:v>
                </c:pt>
                <c:pt idx="2">
                  <c:v>9777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22 946,7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45,2%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10369.4</c:v>
                </c:pt>
                <c:pt idx="1">
                  <c:v>998</c:v>
                </c:pt>
                <c:pt idx="2">
                  <c:v>11579.3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24 242,6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49,6%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11289.9</c:v>
                </c:pt>
                <c:pt idx="1">
                  <c:v>911.7</c:v>
                </c:pt>
                <c:pt idx="2">
                  <c:v>12041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22 471,9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53,9%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42,2%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12104.1</c:v>
                </c:pt>
                <c:pt idx="1">
                  <c:v>876.4</c:v>
                </c:pt>
                <c:pt idx="2">
                  <c:v>9491.4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22 841,7</a:t>
            </a:r>
            <a:endParaRPr lang="en-US" dirty="0"/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</a:t>
                    </a:r>
                  </a:p>
                  <a:p>
                    <a:r>
                      <a:rPr lang="en-US" dirty="0" smtClean="0"/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39,69%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12934.6</c:v>
                </c:pt>
                <c:pt idx="1">
                  <c:v>856.2</c:v>
                </c:pt>
                <c:pt idx="2">
                  <c:v>9050.9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2021 год (факт)
</c:v>
                </c:pt>
              </c:strCache>
            </c:strRef>
          </c:tx>
          <c:spPr>
            <a:solidFill>
              <a:srgbClr val="FFCCCC"/>
            </a:solidFill>
            <a:ln w="28575">
              <a:solidFill>
                <a:srgbClr val="FFCCCC"/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 w="203200" prst="convex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9109711478466383E-2"/>
                  <c:y val="-5.635110197464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сл.15-17'!$B$6</c:f>
              <c:numCache>
                <c:formatCode>#\ ##0.0</c:formatCode>
                <c:ptCount val="1"/>
                <c:pt idx="0">
                  <c:v>5557</c:v>
                </c:pt>
              </c:numCache>
            </c:numRef>
          </c:val>
          <c:shape val="cylinder"/>
        </c:ser>
        <c:ser>
          <c:idx val="2"/>
          <c:order val="1"/>
          <c:tx>
            <c:strRef>
              <c:f>'слайд № 2публ. сл.15-17'!$C$5</c:f>
              <c:strCache>
                <c:ptCount val="1"/>
                <c:pt idx="0">
                  <c:v>2022 год (в редакции решения
Тульской городской Думы 
от 26.10.2022 № 41/888)
</c:v>
                </c:pt>
              </c:strCache>
            </c:strRef>
          </c:tx>
          <c:spPr>
            <a:solidFill>
              <a:srgbClr val="AC75D5"/>
            </a:solidFill>
            <a:ln w="38100">
              <a:solidFill>
                <a:srgbClr val="AC75D5"/>
              </a:solidFill>
            </a:ln>
            <a:effectLst/>
            <a:scene3d>
              <a:camera prst="orthographicFront"/>
              <a:lightRig rig="threePt" dir="t"/>
            </a:scene3d>
            <a:sp3d>
              <a:bevelT w="330200" prst="relaxedInse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C75D5"/>
              </a:solidFill>
              <a:ln w="38100">
                <a:solidFill>
                  <a:srgbClr val="AC75D5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30200" prst="riblet"/>
                <a:bevelB/>
              </a:sp3d>
            </c:spPr>
          </c:dPt>
          <c:dLbls>
            <c:dLbl>
              <c:idx val="0"/>
              <c:layout>
                <c:manualLayout>
                  <c:x val="2.1233012753851536E-2"/>
                  <c:y val="-5.3533546875908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сл.15-17'!$C$6</c:f>
              <c:numCache>
                <c:formatCode>#\ ##0.0</c:formatCode>
                <c:ptCount val="1"/>
                <c:pt idx="0">
                  <c:v>6509.4</c:v>
                </c:pt>
              </c:numCache>
            </c:numRef>
          </c:val>
          <c:shape val="cylinder"/>
        </c:ser>
        <c:ser>
          <c:idx val="3"/>
          <c:order val="2"/>
          <c:tx>
            <c:strRef>
              <c:f>'слайд № 2публ. сл.15-17'!$D$5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сл.15-17'!$D$6</c:f>
            </c:numRef>
          </c:val>
          <c:shape val="cylinder"/>
        </c:ser>
        <c:ser>
          <c:idx val="1"/>
          <c:order val="3"/>
          <c:tx>
            <c:strRef>
              <c:f>'слайд № 2публ. сл.15-17'!$E$5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209550" prst="angle"/>
              <a:bevelB/>
            </a:sp3d>
          </c:spPr>
          <c:invertIfNegative val="0"/>
          <c:dLbls>
            <c:dLbl>
              <c:idx val="0"/>
              <c:layout>
                <c:manualLayout>
                  <c:x val="1.9109711478466303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сл.15-17'!$E$6</c:f>
              <c:numCache>
                <c:formatCode>#\ ##0.0</c:formatCode>
                <c:ptCount val="1"/>
                <c:pt idx="0">
                  <c:v>7609.4</c:v>
                </c:pt>
              </c:numCache>
            </c:numRef>
          </c:val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 2024 год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09550" h="139700" prst="divot"/>
              <a:bevelB/>
            </a:sp3d>
          </c:spPr>
          <c:invertIfNegative val="0"/>
          <c:dLbls>
            <c:dLbl>
              <c:idx val="0"/>
              <c:layout>
                <c:manualLayout>
                  <c:x val="3.7157772319240188E-2"/>
                  <c:y val="-6.198621217210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сл.15-17'!$F$6</c:f>
              <c:numCache>
                <c:formatCode>#\ ##0.0</c:formatCode>
                <c:ptCount val="1"/>
                <c:pt idx="0">
                  <c:v>8409.4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сл.15-17'!$G$5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сл.15-17'!$G$6</c:f>
            </c:numRef>
          </c:val>
        </c:ser>
        <c:ser>
          <c:idx val="6"/>
          <c:order val="6"/>
          <c:tx>
            <c:strRef>
              <c:f>'слайд № 2публ. сл.15-17'!$H$5</c:f>
              <c:strCache>
                <c:ptCount val="1"/>
                <c:pt idx="0">
                  <c:v> 2025 год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6096121681547452E-2"/>
                  <c:y val="-7.422744455850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'слайд № 2публ. сл.15-17'!$H$6</c:f>
              <c:numCache>
                <c:formatCode>#\ ##0.0</c:formatCode>
                <c:ptCount val="1"/>
                <c:pt idx="0">
                  <c:v>8809.4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shape val="box"/>
        <c:axId val="452017432"/>
        <c:axId val="452017824"/>
        <c:axId val="0"/>
      </c:bar3DChart>
      <c:catAx>
        <c:axId val="452017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52017824"/>
        <c:crosses val="autoZero"/>
        <c:auto val="1"/>
        <c:lblAlgn val="ctr"/>
        <c:lblOffset val="100"/>
        <c:noMultiLvlLbl val="0"/>
      </c:catAx>
      <c:valAx>
        <c:axId val="452017824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52017432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3.0125716154410481E-2"/>
          <c:y val="0.86364101122680093"/>
          <c:w val="0.96987428384558949"/>
          <c:h val="0.120838628994150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решения Тульской городской 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решения Тульской городской 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>
                  <c:v>37.299999999999997</c:v>
                </c:pt>
                <c:pt idx="1">
                  <c:v>46.6</c:v>
                </c:pt>
                <c:pt idx="2">
                  <c:v>48.8</c:v>
                </c:pt>
                <c:pt idx="3">
                  <c:v>45.2</c:v>
                </c:pt>
                <c:pt idx="4">
                  <c:v>45.5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257010032"/>
        <c:axId val="257010424"/>
      </c:lineChart>
      <c:catAx>
        <c:axId val="25701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257010424"/>
        <c:crosses val="autoZero"/>
        <c:auto val="1"/>
        <c:lblAlgn val="ctr"/>
        <c:lblOffset val="100"/>
        <c:noMultiLvlLbl val="0"/>
      </c:catAx>
      <c:valAx>
        <c:axId val="257010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257010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mtClean="0"/>
              <a:t>Доходы </a:t>
            </a:r>
            <a:r>
              <a:rPr lang="ru-RU" dirty="0"/>
              <a:t>на 1 жителя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
решения Тульской городской 
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сл.15-17'!$B$14:$B$18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сл.15-17'!$A$14:$A$18</c:f>
              <c:strCache>
                <c:ptCount val="5"/>
                <c:pt idx="0">
                  <c:v>2021 год (факт)</c:v>
                </c:pt>
                <c:pt idx="1">
                  <c:v>2022 год (в редакции 
решения Тульской городской 
Думы от 26.10.2022 № 41/888)</c:v>
                </c:pt>
                <c:pt idx="2">
                  <c:v> 2022 год</c:v>
                </c:pt>
                <c:pt idx="3">
                  <c:v> 2023 год</c:v>
                </c:pt>
                <c:pt idx="4">
                  <c:v> 2024 год</c:v>
                </c:pt>
              </c:strCache>
            </c:strRef>
          </c:cat>
          <c:val>
            <c:numRef>
              <c:f>'слайд №3 публ. сл.15-17'!$C$14:$C$18</c:f>
              <c:numCache>
                <c:formatCode>0.0</c:formatCode>
                <c:ptCount val="5"/>
                <c:pt idx="0" formatCode="General">
                  <c:v>37.1</c:v>
                </c:pt>
                <c:pt idx="1">
                  <c:v>43.6</c:v>
                </c:pt>
                <c:pt idx="2">
                  <c:v>46.5</c:v>
                </c:pt>
                <c:pt idx="3">
                  <c:v>43.6</c:v>
                </c:pt>
                <c:pt idx="4">
                  <c:v>44.7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257011208"/>
        <c:axId val="257011600"/>
      </c:lineChart>
      <c:catAx>
        <c:axId val="25701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/>
            </a:pPr>
            <a:endParaRPr lang="ru-RU"/>
          </a:p>
        </c:txPr>
        <c:crossAx val="257011600"/>
        <c:crosses val="autoZero"/>
        <c:auto val="1"/>
        <c:lblAlgn val="ctr"/>
        <c:lblOffset val="100"/>
        <c:noMultiLvlLbl val="0"/>
      </c:catAx>
      <c:valAx>
        <c:axId val="2570116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257011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98038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0.51645</cdr:x>
      <cdr:y>0.19118</cdr:y>
    </cdr:from>
    <cdr:to>
      <cdr:x>0.59049</cdr:x>
      <cdr:y>0.27323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078298" y="857012"/>
          <a:ext cx="871401" cy="3678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 10,0%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5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69" rIns="91541" bIns="457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7" y="4784492"/>
            <a:ext cx="5447666" cy="3913425"/>
          </a:xfrm>
          <a:prstGeom prst="rect">
            <a:avLst/>
          </a:prstGeom>
        </p:spPr>
        <p:txBody>
          <a:bodyPr vert="horz" lIns="91541" tIns="45769" rIns="91541" bIns="4576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17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7"/>
            <a:ext cx="2951217" cy="499113"/>
          </a:xfrm>
          <a:prstGeom prst="rect">
            <a:avLst/>
          </a:prstGeom>
        </p:spPr>
        <p:txBody>
          <a:bodyPr vert="horz" lIns="91541" tIns="45769" rIns="91541" bIns="45769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866" indent="-2844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494" indent="-2272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914" indent="-2272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158" indent="-2272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9814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7467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121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2776" indent="-227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Тульской городской Думы)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51043931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75" y="996132"/>
            <a:ext cx="2394215" cy="5752527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435" y="5954910"/>
            <a:ext cx="2207587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9 777,0 (49,5%)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1898" y="5186466"/>
            <a:ext cx="2163825" cy="68296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1 024,5 (5,2%)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435" y="4581327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8 956,5 (45,3%)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72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500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9803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79,3(50,5%)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206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12 041,0 (49,6%)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69803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998,0 (4,3%)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117380" y="5186466"/>
            <a:ext cx="2195006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911,7 (3,8%)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69803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10 369,7(45,2%)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1289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11 289,9(46,6%)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74346534"/>
              </p:ext>
            </p:extLst>
          </p:nvPr>
        </p:nvGraphicFramePr>
        <p:xfrm>
          <a:off x="161898" y="1902205"/>
          <a:ext cx="2141183" cy="26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72430" y="996132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580" y="482301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2647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5658" y="6211999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2520" y="1360312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26.10.2021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ru-RU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/888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9423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95670" y="959921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12306252"/>
              </p:ext>
            </p:extLst>
          </p:nvPr>
        </p:nvGraphicFramePr>
        <p:xfrm>
          <a:off x="277673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162075694"/>
              </p:ext>
            </p:extLst>
          </p:nvPr>
        </p:nvGraphicFramePr>
        <p:xfrm>
          <a:off x="51509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80257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647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8335" y="5447572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0257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838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Тульской городской Думы)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9955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725765" y="972651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756660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12 104,1(53,9%)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56734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876,4 (3,9%)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756734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9 491,4(42,2%)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837835696"/>
              </p:ext>
            </p:extLst>
          </p:nvPr>
        </p:nvGraphicFramePr>
        <p:xfrm>
          <a:off x="7639074" y="1935510"/>
          <a:ext cx="2002577" cy="255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766288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7410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68510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12 934,6 (56,6%)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856,2 (3,8%)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9 050,9(39,6%)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284841649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65690" y="97073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470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1498872"/>
              </p:ext>
            </p:extLst>
          </p:nvPr>
        </p:nvGraphicFramePr>
        <p:xfrm>
          <a:off x="150607" y="692050"/>
          <a:ext cx="11962504" cy="490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4829" y="-28876"/>
            <a:ext cx="811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муниципального образования город Тула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456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объем муниципального долга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прогнозируется  6 509,4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3 420,5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бюджетные кредиты – 3088,9 млн. руб.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0294" y="617381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955851303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28174585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67394"/>
              </p:ext>
            </p:extLst>
          </p:nvPr>
        </p:nvGraphicFramePr>
        <p:xfrm>
          <a:off x="0" y="1170634"/>
          <a:ext cx="12192001" cy="373214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2141"/>
                <a:gridCol w="856735"/>
                <a:gridCol w="955589"/>
                <a:gridCol w="906162"/>
                <a:gridCol w="939114"/>
                <a:gridCol w="848497"/>
                <a:gridCol w="922638"/>
                <a:gridCol w="856735"/>
                <a:gridCol w="955589"/>
                <a:gridCol w="832408"/>
                <a:gridCol w="996393"/>
              </a:tblGrid>
              <a:tr h="3400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решения Тульской городской Думы от 26.10.2022 № 41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/888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7134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5 852,5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6 663,6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7 723,7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8 154,2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205,8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289,5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1 549,4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1 998,8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1 243,6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33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828643333"/>
              </p:ext>
            </p:extLst>
          </p:nvPr>
        </p:nvGraphicFramePr>
        <p:xfrm>
          <a:off x="1546138" y="4886797"/>
          <a:ext cx="10709709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59141"/>
              </p:ext>
            </p:extLst>
          </p:nvPr>
        </p:nvGraphicFramePr>
        <p:xfrm>
          <a:off x="28832" y="1070790"/>
          <a:ext cx="12134335" cy="3970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99719"/>
                <a:gridCol w="749643"/>
                <a:gridCol w="1136822"/>
                <a:gridCol w="807308"/>
                <a:gridCol w="1037967"/>
                <a:gridCol w="749644"/>
                <a:gridCol w="1079156"/>
                <a:gridCol w="782595"/>
                <a:gridCol w="1087395"/>
                <a:gridCol w="757881"/>
                <a:gridCol w="1046205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решения Тульской городской Думы от 26.10.2022 № 41</a:t>
                      </a:r>
                      <a:r>
                        <a:rPr lang="ru-RU" sz="11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/888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городской 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723354056"/>
              </p:ext>
            </p:extLst>
          </p:nvPr>
        </p:nvGraphicFramePr>
        <p:xfrm>
          <a:off x="1179375" y="4965134"/>
          <a:ext cx="11572709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52947" y="1199633"/>
            <a:ext cx="1996703" cy="555275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63974" y="1217717"/>
            <a:ext cx="2052891" cy="553466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3" y="1199633"/>
            <a:ext cx="1774132" cy="555275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87549" y="864778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42852" y="1432909"/>
            <a:ext cx="193785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28623" y="1434899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122128" y="1394364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8191404" y="5811589"/>
            <a:ext cx="1925459" cy="90828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442,3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2" y="5811589"/>
            <a:ext cx="1650842" cy="9261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188,0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8250823" y="5169495"/>
            <a:ext cx="1866042" cy="5596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1 699,0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2" y="5162519"/>
            <a:ext cx="1643834" cy="55964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1 468,7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8264803" y="4576832"/>
            <a:ext cx="1852061" cy="52542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7 304,3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2" y="4571900"/>
            <a:ext cx="1636827" cy="52542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7 345,5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284503" y="2085390"/>
            <a:ext cx="1713124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12 041,0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8250822" y="2080428"/>
            <a:ext cx="1866043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9 491,4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479640" y="2051262"/>
            <a:ext cx="1633014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9 050,9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111169" y="4210173"/>
            <a:ext cx="1902322" cy="40118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6 992,7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104842" y="4706859"/>
            <a:ext cx="1944808" cy="46956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1 838,5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6104842" y="5235231"/>
            <a:ext cx="1892784" cy="79916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3 159,2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35" y="894225"/>
            <a:ext cx="3393481" cy="587061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131805" y="5756715"/>
            <a:ext cx="3237471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 (-) 5,6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43838" y="4551452"/>
            <a:ext cx="3225438" cy="104045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9,6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151264" y="4159471"/>
            <a:ext cx="322962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рочие безвозмездные поступления 18,6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160021" y="3684979"/>
            <a:ext cx="322086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езвозмездные поступления от негосударственных организаций 7,5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671739" y="906327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lvl="0"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решения Тульской городской Думы от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26.10.2022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41/888)</a:t>
            </a:r>
          </a:p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151913" y="3287108"/>
            <a:ext cx="3241338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1 733,9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392362" y="2745248"/>
            <a:ext cx="976914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1 931,1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182198" y="2753348"/>
            <a:ext cx="1131302" cy="4861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6 015,5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159521" y="2745248"/>
            <a:ext cx="936464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66,4</a:t>
            </a:r>
            <a:endParaRPr lang="ru-RU" sz="11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1914678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750442" y="1640864"/>
            <a:ext cx="2034847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9 777,0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41679" y="811821"/>
            <a:ext cx="2469076" cy="592591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Выноска со стрелкой вниз 60"/>
          <p:cNvSpPr/>
          <p:nvPr/>
        </p:nvSpPr>
        <p:spPr>
          <a:xfrm>
            <a:off x="3767086" y="1908923"/>
            <a:ext cx="1821417" cy="822847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11 579,3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3678573" y="3076289"/>
            <a:ext cx="2176605" cy="24937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6 219,0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>
            <a:off x="3701704" y="3352907"/>
            <a:ext cx="2153474" cy="35573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2 452,5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3649885" y="3734367"/>
            <a:ext cx="2270368" cy="38311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2 803,1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4008651"/>
            <a:ext cx="1577633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48,7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8264803" y="3946796"/>
            <a:ext cx="1866386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45,8</a:t>
            </a:r>
            <a:endParaRPr lang="ru-RU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104842" y="3708647"/>
            <a:ext cx="1884493" cy="4088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42,8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6104842" y="6085031"/>
            <a:ext cx="1892784" cy="61671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рочие безвозмездные поступления 7,8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3637802" y="4143206"/>
            <a:ext cx="2276830" cy="82184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езвозмездные поступления от негосударственных организаций 16,4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3671739" y="2698046"/>
            <a:ext cx="2183439" cy="34603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82,6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3579602" y="5017518"/>
            <a:ext cx="2459021" cy="172856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5,7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40037"/>
              </p:ext>
            </p:extLst>
          </p:nvPr>
        </p:nvGraphicFramePr>
        <p:xfrm>
          <a:off x="0" y="991173"/>
          <a:ext cx="12192000" cy="573825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96766"/>
                <a:gridCol w="6477802"/>
                <a:gridCol w="1087962"/>
                <a:gridCol w="1483978"/>
                <a:gridCol w="840260"/>
                <a:gridCol w="885452"/>
                <a:gridCol w="819780"/>
              </a:tblGrid>
              <a:tr h="65041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решения Тульской городской Думы от 26.10.2022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41</a:t>
                      </a:r>
                      <a:r>
                        <a:rPr lang="ru-RU" sz="1000" b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/888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19 891,1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24 564,0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25 462,8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23 342,3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1 579,1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</a:t>
                      </a: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4 274,8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10 959,2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11 889,4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11 725,6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муниципального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4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43761124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74381155"/>
              </p:ext>
            </p:extLst>
          </p:nvPr>
        </p:nvGraphicFramePr>
        <p:xfrm>
          <a:off x="6975264" y="996182"/>
          <a:ext cx="4966800" cy="327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32317849"/>
              </p:ext>
            </p:extLst>
          </p:nvPr>
        </p:nvGraphicFramePr>
        <p:xfrm>
          <a:off x="3495264" y="2513844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7610" y="139060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 на 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82508"/>
              </p:ext>
            </p:extLst>
          </p:nvPr>
        </p:nvGraphicFramePr>
        <p:xfrm>
          <a:off x="82378" y="1076412"/>
          <a:ext cx="12027243" cy="561935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47935"/>
                <a:gridCol w="1086332"/>
                <a:gridCol w="1258529"/>
                <a:gridCol w="1052052"/>
                <a:gridCol w="963561"/>
                <a:gridCol w="1018834"/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итоги (оценка)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Демографические показатели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526 912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521 273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515 903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510 830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отгруженной  продукции промышленного производства </a:t>
                      </a:r>
                      <a:b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(по полному кругу организаций)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отгруженной продукции в действующих ценах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558 852,70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586 236,50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616 134,60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648 799,70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Сельское хозяйство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Продукция сельского хозяйства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хозяйствах всех категорий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6 188,32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6 340,41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6 607,31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7 004,56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104,21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106,01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Строительство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11 254,77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12 334,80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13 509,07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14 776,23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110,51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109,52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234 945,18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264 140,33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290 815,58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314 356,44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112,43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108,09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Инвестиции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инвестиций (в основной капитал) за счет всех источников финансирования - 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руб.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51 691,95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55 881,90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62 234,25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69 017,00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110,90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 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69 321 247,24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72 510 024,61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75 990 505,79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79 714 040,57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 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26 374 606,00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25 873 488,49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25 208 539,84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24 243 052,76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Справочно: сальдо прибылей и убытков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 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42 946 641,24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46 636 536,12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50 781 965,95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55 470 987,81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86" y="1068266"/>
            <a:ext cx="115082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программах, проектах 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бюджетном прогнозе.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2023 году муниципальное образование город Тула участвует в реализации 4 национальных проектов («Образование», «Жилье и городская среда», «Демография», «Безопасные качественные дороги») и 5 региональных («Современная школа»,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подготовка спортивного резерва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/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среды», «Содействие занятости», «Региональная и местная дорожная сеть»).</a:t>
            </a: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30962"/>
              </p:ext>
            </p:extLst>
          </p:nvPr>
        </p:nvGraphicFramePr>
        <p:xfrm>
          <a:off x="-1" y="856582"/>
          <a:ext cx="12192001" cy="1867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11 941,1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11 889,4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11 725,6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3 906,6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4 001,6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6 330,0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6 202,4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5 944,3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1 078,7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1 113,4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1 157,5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15069"/>
              </p:ext>
            </p:extLst>
          </p:nvPr>
        </p:nvGraphicFramePr>
        <p:xfrm>
          <a:off x="0" y="2673959"/>
          <a:ext cx="12192001" cy="4160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528,4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920,2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726,8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13 808,6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13 651,5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13 494,4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108853"/>
            <a:ext cx="11523064" cy="5648723"/>
            <a:chOff x="67488" y="171171"/>
            <a:chExt cx="10545866" cy="5467992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5 080,0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1 146,8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52,8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351,1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526,7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339,8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2 184,1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1 473,0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147,4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. </a:t>
                  </a: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327,2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err="1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140,5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464,0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27,3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423,2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248570" y="171171"/>
              <a:ext cx="936478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году 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(проект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решения Тульской городской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Думы) 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186,9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873852" y="47963"/>
            <a:ext cx="10673126" cy="1353212"/>
            <a:chOff x="-517724" y="-984492"/>
            <a:chExt cx="9217781" cy="2208183"/>
          </a:xfrm>
        </p:grpSpPr>
        <p:sp>
          <p:nvSpPr>
            <p:cNvPr id="32781" name="Rectangle 2"/>
            <p:cNvSpPr>
              <a:spLocks noChangeArrowheads="1"/>
            </p:cNvSpPr>
            <p:nvPr/>
          </p:nvSpPr>
          <p:spPr bwMode="auto">
            <a:xfrm>
              <a:off x="-517724" y="-984492"/>
              <a:ext cx="9127282" cy="155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Распределение бюджетных ассигнований  бюджета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муниципального образования </a:t>
              </a: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 Тула на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</a:t>
              </a: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 на финансирование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отраслей </a:t>
              </a:r>
              <a:r>
                <a:rPr lang="ru-RU" alt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социальной </a:t>
              </a:r>
              <a:r>
                <a:rPr lang="ru-RU" alt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сферы 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</a:p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(проект </a:t>
              </a:r>
              <a:r>
                <a:rPr lang="ru-RU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решения Тульской городской </a:t>
              </a:r>
              <a:r>
                <a:rPr lang="ru-RU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Думы)</a:t>
              </a: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82" name="Text Box 3"/>
            <p:cNvSpPr txBox="1">
              <a:spLocks noChangeArrowheads="1"/>
            </p:cNvSpPr>
            <p:nvPr/>
          </p:nvSpPr>
          <p:spPr bwMode="auto">
            <a:xfrm>
              <a:off x="7935523" y="721458"/>
              <a:ext cx="764534" cy="50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млн. руб.</a:t>
              </a:r>
            </a:p>
          </p:txBody>
        </p:sp>
      </p:grp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13 808,6</a:t>
            </a:r>
            <a:endParaRPr lang="ru-RU" alt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847851" y="1484314"/>
            <a:ext cx="3095625" cy="2160587"/>
            <a:chOff x="204" y="935"/>
            <a:chExt cx="1950" cy="1361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11 941,1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791" y="1298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8526" y="1484314"/>
            <a:ext cx="3241675" cy="2160587"/>
            <a:chOff x="3606" y="935"/>
            <a:chExt cx="2042" cy="1361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3969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246,8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flipV="1">
              <a:off x="3606" y="1298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52988" y="4460875"/>
            <a:ext cx="2665412" cy="1847850"/>
            <a:chOff x="3349624" y="4383088"/>
            <a:chExt cx="2665413" cy="1847850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703888"/>
              <a:ext cx="2665413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920,2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661391" y="4383088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52988" y="1318050"/>
            <a:ext cx="2519363" cy="2277253"/>
            <a:chOff x="3337225" y="1324767"/>
            <a:chExt cx="2519364" cy="2277493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37225" y="1324767"/>
              <a:ext cx="2519364" cy="73874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кинематография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700,5</a:t>
              </a:r>
              <a:endPara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256588" y="2042427"/>
            <a:ext cx="2233612" cy="1943100"/>
            <a:chOff x="4241" y="1253"/>
            <a:chExt cx="1407" cy="122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16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41" y="1253"/>
              <a:ext cx="1407" cy="1215"/>
              <a:chOff x="4241" y="1253"/>
              <a:chExt cx="1407" cy="1215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41" y="1253"/>
                <a:ext cx="1407" cy="1215"/>
                <a:chOff x="4241" y="1268"/>
                <a:chExt cx="1407" cy="1215"/>
              </a:xfrm>
            </p:grpSpPr>
            <p:sp>
              <p:nvSpPr>
                <p:cNvPr id="31760" name="Rectangle 73"/>
                <p:cNvSpPr>
                  <a:spLocks noChangeArrowheads="1"/>
                </p:cNvSpPr>
                <p:nvPr/>
              </p:nvSpPr>
              <p:spPr bwMode="auto">
                <a:xfrm>
                  <a:off x="5602" y="1268"/>
                  <a:ext cx="46" cy="1210"/>
                </a:xfrm>
                <a:prstGeom prst="rect">
                  <a:avLst/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44"/>
                  <a:ext cx="1316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1" y="1706"/>
                  <a:ext cx="1316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332" y="1706"/>
                  <a:ext cx="1196" cy="407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Социальное обеспечение населения </a:t>
                  </a:r>
                  <a:br>
                    <a:rPr lang="ru-RU" altLang="ru-RU" sz="12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63,6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332" y="2192"/>
                  <a:ext cx="119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145,0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332" y="1344"/>
                <a:ext cx="1196" cy="29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38,2</a:t>
                </a:r>
                <a:endPara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990728" y="2723586"/>
            <a:ext cx="2089150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239" y="1354"/>
              <a:ext cx="1389" cy="21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6 330,0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2005276" y="2151258"/>
            <a:ext cx="2101894" cy="498004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219" y="1353"/>
              <a:ext cx="1361" cy="21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Дошкольное образование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3 906,6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992386" y="5548527"/>
            <a:ext cx="2127672" cy="515390"/>
            <a:chOff x="1820467" y="5254040"/>
            <a:chExt cx="2024852" cy="1004297"/>
          </a:xfrm>
        </p:grpSpPr>
        <p:sp>
          <p:nvSpPr>
            <p:cNvPr id="31767" name="AutoShape 67"/>
            <p:cNvSpPr>
              <a:spLocks noChangeArrowheads="1"/>
            </p:cNvSpPr>
            <p:nvPr/>
          </p:nvSpPr>
          <p:spPr bwMode="auto">
            <a:xfrm rot="10800000">
              <a:off x="1820467" y="5254040"/>
              <a:ext cx="1976323" cy="1004297"/>
            </a:xfrm>
            <a:prstGeom prst="homePlate">
              <a:avLst>
                <a:gd name="adj" fmla="val 8473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8" name="Text Box 68"/>
            <p:cNvSpPr txBox="1">
              <a:spLocks noChangeArrowheads="1"/>
            </p:cNvSpPr>
            <p:nvPr/>
          </p:nvSpPr>
          <p:spPr bwMode="auto">
            <a:xfrm>
              <a:off x="1876819" y="5276322"/>
              <a:ext cx="1968500" cy="89960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вопросы в области образования 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519,0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980487" y="3289688"/>
            <a:ext cx="2169498" cy="493545"/>
            <a:chOff x="180" y="1408"/>
            <a:chExt cx="1555" cy="227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231" y="1408"/>
              <a:ext cx="1504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 1 078,7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70" name="Rectangle 72"/>
          <p:cNvSpPr>
            <a:spLocks noChangeArrowheads="1"/>
          </p:cNvSpPr>
          <p:nvPr/>
        </p:nvSpPr>
        <p:spPr bwMode="auto">
          <a:xfrm>
            <a:off x="1827008" y="2042427"/>
            <a:ext cx="120108" cy="402149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80487" y="4886532"/>
            <a:ext cx="2097460" cy="610570"/>
            <a:chOff x="1992012" y="3150503"/>
            <a:chExt cx="2101850" cy="535587"/>
          </a:xfrm>
        </p:grpSpPr>
        <p:pic>
          <p:nvPicPr>
            <p:cNvPr id="3" name="Рисунок 2" descr="8780." title="Дополнительно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2012" y="3150503"/>
              <a:ext cx="2101850" cy="53558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1755" name="Text Box 68"/>
            <p:cNvSpPr txBox="1">
              <a:spLocks noChangeArrowheads="1"/>
            </p:cNvSpPr>
            <p:nvPr/>
          </p:nvSpPr>
          <p:spPr bwMode="auto">
            <a:xfrm>
              <a:off x="2122287" y="3253745"/>
              <a:ext cx="1968500" cy="40496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Молодежная политика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104,9</a:t>
              </a:r>
              <a:endParaRPr lang="ru-RU" alt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985041" y="3835607"/>
            <a:ext cx="2122128" cy="1009786"/>
            <a:chOff x="111" y="1422"/>
            <a:chExt cx="1525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111" y="1422"/>
              <a:ext cx="1504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2" y="1438"/>
              <a:ext cx="1504" cy="18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  1,9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451790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2" y="4506882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5" y="4725288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87840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составе расходов бюджета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105,2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108,2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114,4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руб. соответственно.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2023-2025 годах</a:t>
            </a:r>
          </a:p>
          <a:p>
            <a:pPr marL="179705" indent="-226695"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(проект решения Тульской городской Думы) </a:t>
            </a: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муниципального образования город Тула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0" y="5353473"/>
            <a:ext cx="2783388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102443" y="5360693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993" y="535347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4595"/>
            <a:ext cx="3124993" cy="15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9024"/>
              </p:ext>
            </p:extLst>
          </p:nvPr>
        </p:nvGraphicFramePr>
        <p:xfrm>
          <a:off x="-1" y="858391"/>
          <a:ext cx="12192002" cy="501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0"/>
                <a:gridCol w="7850846"/>
                <a:gridCol w="698483"/>
                <a:gridCol w="688064"/>
                <a:gridCol w="818496"/>
                <a:gridCol w="886045"/>
                <a:gridCol w="764038"/>
              </a:tblGrid>
              <a:tr h="6912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4786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образования" 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9 169,9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10 523,2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10 581,2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2842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22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прав граждан на доступное и качественное дошкольное образование.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прав граждан на доступное и качественное   общее образование для обучающихся в соответствии с требованиями инновационной экономики и запросами граждан, развитие муниципальной системы образования как сферы социализации детей.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прав граждан на доступное и качественное дополнительное образование.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Обеспечение детей муниципальных образовательных учреждений организованными формами отдыха, оздоровления и занятости в каникулярный период.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Обеспечение реализации муниципальной программы муниципального образования город Тула «Развитие образования».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15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"Развитие культуры и туризма"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1 088,5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1 202,7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13380"/>
              </p:ext>
            </p:extLst>
          </p:nvPr>
        </p:nvGraphicFramePr>
        <p:xfrm>
          <a:off x="0" y="1"/>
          <a:ext cx="12192000" cy="636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0"/>
                <a:gridCol w="7936673"/>
                <a:gridCol w="718765"/>
                <a:gridCol w="718765"/>
                <a:gridCol w="769382"/>
                <a:gridCol w="789629"/>
                <a:gridCol w="772756"/>
              </a:tblGrid>
              <a:tr h="6563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77114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87664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граждан доступными и качественными услугами в сфере культуры и событийного туризма.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условий для организации досуга, развитие событийного туризма и обеспечение жителей муниципального образования город Тула услугами муниципальных учреждений культуры.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Совершенствование системы дополнительного образования в сфере культуры.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условий для реализации муниципальной программы муниципального образования город Тула «Развитие культуры».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82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7114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62683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условий, обеспечивающих возможность  и доступность различным категориям  и возрастным группам населения для регулярных занятий  физической  культурой  и спортом, повышение  качества  предоставления муниципальных услуг в сфере физической культуры и спорта.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 условий для развития физической культуры и массового спорта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условий для реализации муниципальной программы муниципального образования город Тула «Развитие физической культуры и спорта».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57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доступным, комфортным жильем отдельных категорий граждан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73683"/>
              </p:ext>
            </p:extLst>
          </p:nvPr>
        </p:nvGraphicFramePr>
        <p:xfrm>
          <a:off x="1" y="-94816"/>
          <a:ext cx="12191999" cy="689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7"/>
                <a:gridCol w="7990702"/>
                <a:gridCol w="733168"/>
                <a:gridCol w="726675"/>
                <a:gridCol w="754706"/>
                <a:gridCol w="778046"/>
                <a:gridCol w="739145"/>
              </a:tblGrid>
              <a:tr h="671806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835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5709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доступным и комфортным жильем отдельных категорий граждан муниципального образования город Тула.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жилыми помещениями малоимущих граждан, признанных нуждающимися в жилых помещениях в установленном порядке, и граждан, проживающих в домах, признанных непригодными для проживания.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Выкуп жилых помещений у собственников при изъятии земельных участков под аварийными многоквартирными домами.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жильем отдельных категорий граждан в целях реализации полномочий органов местного самоуправления.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Переселение граждан, проживающих в аварийном жилом фонде.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00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на 2020-2026 годы"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2 241,6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1 766,4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5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3055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6403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3.Обеспечение реализации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pPr algn="just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78588"/>
              </p:ext>
            </p:extLst>
          </p:nvPr>
        </p:nvGraphicFramePr>
        <p:xfrm>
          <a:off x="0" y="-113316"/>
          <a:ext cx="12192000" cy="691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6"/>
                <a:gridCol w="8073710"/>
                <a:gridCol w="713527"/>
                <a:gridCol w="713527"/>
                <a:gridCol w="752305"/>
                <a:gridCol w="736794"/>
                <a:gridCol w="760061"/>
              </a:tblGrid>
              <a:tr h="4448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77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Тула"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65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453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использования энергетических ресурсов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энергосбережения в муниципальных учреждениях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72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535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685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91754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32898"/>
              </p:ext>
            </p:extLst>
          </p:nvPr>
        </p:nvGraphicFramePr>
        <p:xfrm>
          <a:off x="0" y="77638"/>
          <a:ext cx="12192000" cy="68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6"/>
                <a:gridCol w="8073710"/>
                <a:gridCol w="713527"/>
                <a:gridCol w="713527"/>
                <a:gridCol w="752305"/>
                <a:gridCol w="736794"/>
                <a:gridCol w="760061"/>
              </a:tblGrid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администрации муниципального образования город Тула"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651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профессионального развития муниципальных служащих и повышение кадрового потенциала администрации города Тулы. Совершенствование организации муниципальной службы  в администрации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Внедрение эффективных технологий кадровой работы, направленных на подбор квалифицированных кадров для  муниципальной службы, оценку эффективности деятельности муниципальных служащих, повышение их профессиональной  компетентности, создание условий для результативной профессиональной  служебной деятельности и должностного (служебного) роста.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современных программ дополнительного профессионального и высшего образования.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Привлечение на муниципальную службу квалифицированных специалистов, укрепление кадрового потенциала. 4.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мер противодействия и профилактики коррупционных проявлений на муниципальной службе.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поддержка субъектов малого и среднего предпринимательства муниципального образования город Тула"</a:t>
                      </a:r>
                    </a:p>
                    <a:p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273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77148"/>
              </p:ext>
            </p:extLst>
          </p:nvPr>
        </p:nvGraphicFramePr>
        <p:xfrm>
          <a:off x="0" y="0"/>
          <a:ext cx="12192000" cy="66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19"/>
                <a:gridCol w="8000177"/>
                <a:gridCol w="713527"/>
                <a:gridCol w="713527"/>
                <a:gridCol w="752305"/>
                <a:gridCol w="783900"/>
                <a:gridCol w="767245"/>
              </a:tblGrid>
              <a:tr h="6672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8288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благоустройство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2 691,6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758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473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благоустройства и поддержания санитарного порядка на территории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207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муниципального образования город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862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65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 имуществом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0085"/>
              </p:ext>
            </p:extLst>
          </p:nvPr>
        </p:nvGraphicFramePr>
        <p:xfrm>
          <a:off x="8626" y="-18978"/>
          <a:ext cx="12192001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7"/>
                <a:gridCol w="8019420"/>
                <a:gridCol w="713527"/>
                <a:gridCol w="713527"/>
                <a:gridCol w="752305"/>
                <a:gridCol w="774838"/>
                <a:gridCol w="776307"/>
              </a:tblGrid>
              <a:tr h="332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21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бюджетного процесса в муниципальном образовании город Тула. (до 2021 года)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планирования и исполнения бюджета, повышение качества управления муниципальными финансами, эффективности и прозрачности использования бюджетных средств.</a:t>
                      </a:r>
                      <a:endParaRPr lang="ru-RU" sz="115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муниципальными финансами».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65653"/>
              </p:ext>
            </p:extLst>
          </p:nvPr>
        </p:nvGraphicFramePr>
        <p:xfrm>
          <a:off x="-1" y="3097602"/>
          <a:ext cx="12192001" cy="353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77"/>
                <a:gridCol w="8019420"/>
                <a:gridCol w="713527"/>
                <a:gridCol w="713527"/>
                <a:gridCol w="752305"/>
                <a:gridCol w="774838"/>
                <a:gridCol w="776307"/>
              </a:tblGrid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</a:p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40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1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"Комплексные меры противодействия злоупотреблению наркотиками и их незаконному обороту в муниципальном  образовании  город  Тула"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anchor="ctr"/>
                </a:tc>
              </a:tr>
              <a:tr h="35684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74364"/>
              </p:ext>
            </p:extLst>
          </p:nvPr>
        </p:nvGraphicFramePr>
        <p:xfrm>
          <a:off x="0" y="-65416"/>
          <a:ext cx="12192001" cy="62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7999213"/>
                <a:gridCol w="713527"/>
                <a:gridCol w="713527"/>
                <a:gridCol w="775573"/>
                <a:gridCol w="760061"/>
                <a:gridCol w="752305"/>
              </a:tblGrid>
              <a:tr h="3871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86579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5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5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мероприятий, в том числе в рамках межведомственного взаимодействия по выявлению,            предупреждению и противодействию злоупотреблению наркотиками и их независимому обороту.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2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 среди подростков и молодежи.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Пропаганда здорового образа жизни, привлечение подростков 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390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"Реализация проекта "Народный бюджет" в муниципальном образовании город Тула"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380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1241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02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Тула"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84060"/>
              </p:ext>
            </p:extLst>
          </p:nvPr>
        </p:nvGraphicFramePr>
        <p:xfrm>
          <a:off x="1" y="-90410"/>
          <a:ext cx="12191999" cy="6555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1"/>
                <a:gridCol w="8035173"/>
                <a:gridCol w="706220"/>
                <a:gridCol w="706220"/>
                <a:gridCol w="768306"/>
                <a:gridCol w="752785"/>
                <a:gridCol w="737264"/>
              </a:tblGrid>
              <a:tr h="4530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5201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29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18724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2993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91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182084"/>
              </p:ext>
            </p:extLst>
          </p:nvPr>
        </p:nvGraphicFramePr>
        <p:xfrm>
          <a:off x="1" y="0"/>
          <a:ext cx="12191999" cy="678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6"/>
                <a:gridCol w="8043383"/>
                <a:gridCol w="727805"/>
                <a:gridCol w="727805"/>
                <a:gridCol w="743949"/>
                <a:gridCol w="743623"/>
                <a:gridCol w="735878"/>
              </a:tblGrid>
              <a:tr h="7320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72713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460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25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6435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8460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Тула"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07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07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09565"/>
              </p:ext>
            </p:extLst>
          </p:nvPr>
        </p:nvGraphicFramePr>
        <p:xfrm>
          <a:off x="0" y="0"/>
          <a:ext cx="12192001" cy="670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7819861"/>
                <a:gridCol w="778869"/>
                <a:gridCol w="778869"/>
                <a:gridCol w="748023"/>
                <a:gridCol w="809715"/>
                <a:gridCol w="778869"/>
              </a:tblGrid>
              <a:tr h="3789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9643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749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3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382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612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016514"/>
              </p:ext>
            </p:extLst>
          </p:nvPr>
        </p:nvGraphicFramePr>
        <p:xfrm>
          <a:off x="0" y="0"/>
          <a:ext cx="12192000" cy="630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1"/>
                <a:gridCol w="7970500"/>
                <a:gridCol w="728111"/>
                <a:gridCol w="728111"/>
                <a:gridCol w="782333"/>
                <a:gridCol w="759095"/>
                <a:gridCol w="774589"/>
              </a:tblGrid>
              <a:tr h="70927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4507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07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жилищного фонда и создание комфортных условий для проживания населения муниципального образования город Тула" 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24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181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07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 на территории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</a:tr>
              <a:tr h="2340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170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39449"/>
              </p:ext>
            </p:extLst>
          </p:nvPr>
        </p:nvGraphicFramePr>
        <p:xfrm>
          <a:off x="0" y="62795"/>
          <a:ext cx="12192001" cy="5912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7282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2772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169,7</a:t>
                      </a:r>
                    </a:p>
                  </a:txBody>
                  <a:tcPr anchor="ctr"/>
                </a:tc>
              </a:tr>
              <a:tr h="27521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2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«Осуществление градостроительной деятельности на территории муниципального образования город Тула"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2 027,0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4 086,7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4 075,0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2 195,9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1 599,6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территориального планирования и капитального строительства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Осуществление территориального планирования, градостроительного зонирования, планировки территорий, обеспечение описания местоположения границ объектов землеустройства в муниципальном образовании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86050"/>
              </p:ext>
            </p:extLst>
          </p:nvPr>
        </p:nvGraphicFramePr>
        <p:xfrm>
          <a:off x="0" y="131806"/>
          <a:ext cx="12192001" cy="571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746"/>
                <a:gridCol w="7960872"/>
                <a:gridCol w="720824"/>
                <a:gridCol w="720824"/>
                <a:gridCol w="759578"/>
                <a:gridCol w="775080"/>
                <a:gridCol w="744077"/>
              </a:tblGrid>
              <a:tr h="7282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2772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новых объектов муниципальной собственности, реконструкция, модернизация или перевооружение, капитальный ремонт существующих объектов муниципальной собственности в муниципальном образовании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«Осуществление градостроительной деятельности на территории 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1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26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2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условий для социализации и интеграции инвалидов в общество.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 на 2018-2024 годы"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3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(факт)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532737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alt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на 2022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(оценка) – 526912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чел.;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521273 чел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515903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510830 чел.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22708"/>
              </p:ext>
            </p:extLst>
          </p:nvPr>
        </p:nvGraphicFramePr>
        <p:xfrm>
          <a:off x="0" y="284672"/>
          <a:ext cx="12192001" cy="554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2"/>
                <a:gridCol w="7700436"/>
                <a:gridCol w="793630"/>
                <a:gridCol w="819510"/>
                <a:gridCol w="810883"/>
                <a:gridCol w="819509"/>
                <a:gridCol w="762001"/>
              </a:tblGrid>
              <a:tr h="5942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193564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959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077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2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37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13371"/>
              </p:ext>
            </p:extLst>
          </p:nvPr>
        </p:nvGraphicFramePr>
        <p:xfrm>
          <a:off x="0" y="0"/>
          <a:ext cx="12192001" cy="413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32"/>
                <a:gridCol w="7700436"/>
                <a:gridCol w="793630"/>
                <a:gridCol w="819510"/>
                <a:gridCol w="810883"/>
                <a:gridCol w="819509"/>
                <a:gridCol w="762001"/>
              </a:tblGrid>
              <a:tr h="5976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3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59766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</a:t>
                      </a:r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234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871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Вовлечение молодежи в социальную практику.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Организация и проведение мероприятий в сфере семейной и молодежной политики.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Сохранение и развитие материально-технической базы в муниципальных учреждений молодежной политики.</a:t>
                      </a:r>
                    </a:p>
                    <a:p>
                      <a:pPr algn="l"/>
                      <a:r>
                        <a:rPr lang="ru-RU" sz="12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Реализация законов Тульской области в сфере молодежной политики.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522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18 012,7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21 115,8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23 563,0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21 208,6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20 906,1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39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6330502"/>
              </p:ext>
            </p:extLst>
          </p:nvPr>
        </p:nvGraphicFramePr>
        <p:xfrm>
          <a:off x="255181" y="1271058"/>
          <a:ext cx="11769331" cy="448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5181" y="771849"/>
            <a:ext cx="11663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Тульской городской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4347" y="2856365"/>
            <a:ext cx="678231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65852" y="3813090"/>
            <a:ext cx="857692" cy="305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62663" y="1465509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595" y="5877372"/>
            <a:ext cx="11663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Тула в 2023 году определены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1100,0 млн. руб.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организаций в валюте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120,2 млн. руб.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8038" y="1465509"/>
            <a:ext cx="1356851" cy="481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7298" y="4393787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1,3%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0368414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Расходная часть бюджета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20966</TotalTime>
  <Words>6671</Words>
  <Application>Microsoft Office PowerPoint</Application>
  <PresentationFormat>Широкоэкранный</PresentationFormat>
  <Paragraphs>1755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Corbel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AleksandrovaGN</cp:lastModifiedBy>
  <cp:revision>2637</cp:revision>
  <cp:lastPrinted>2022-11-11T09:41:50Z</cp:lastPrinted>
  <dcterms:created xsi:type="dcterms:W3CDTF">2017-05-31T06:36:14Z</dcterms:created>
  <dcterms:modified xsi:type="dcterms:W3CDTF">2022-11-16T06:29:53Z</dcterms:modified>
</cp:coreProperties>
</file>