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5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349" r:id="rId42"/>
    <p:sldId id="316" r:id="rId43"/>
    <p:sldId id="296" r:id="rId4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65" d="100"/>
          <a:sy n="65" d="100"/>
        </p:scale>
        <p:origin x="8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19758</c:v>
                </c:pt>
                <c:pt idx="1">
                  <c:v>19891.099999999999</c:v>
                </c:pt>
                <c:pt idx="2">
                  <c:v>-133.09999999999854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2022 год (в редакции решения Тульской городской Думы от 26.10.2022 № 41/888)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22946.799999999999</c:v>
                </c:pt>
                <c:pt idx="1">
                  <c:v>24564</c:v>
                </c:pt>
                <c:pt idx="2">
                  <c:v>-1617.2000000000007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24242.6</c:v>
                </c:pt>
                <c:pt idx="1">
                  <c:v>25462.799999999999</c:v>
                </c:pt>
                <c:pt idx="2">
                  <c:v>-1220.2000000000007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22471.9</c:v>
                </c:pt>
                <c:pt idx="1">
                  <c:v>23342.3</c:v>
                </c:pt>
                <c:pt idx="2">
                  <c:v>-870.39999999999782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22841.7</c:v>
                </c:pt>
                <c:pt idx="1">
                  <c:v>23262.6</c:v>
                </c:pt>
                <c:pt idx="2">
                  <c:v>-420.89999999999782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69412768"/>
        <c:axId val="466584504"/>
      </c:barChart>
      <c:catAx>
        <c:axId val="4694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6584504"/>
        <c:crosses val="autoZero"/>
        <c:auto val="1"/>
        <c:lblAlgn val="ctr"/>
        <c:lblOffset val="100"/>
        <c:tickLblSkip val="1"/>
        <c:noMultiLvlLbl val="0"/>
      </c:catAx>
      <c:valAx>
        <c:axId val="466584504"/>
        <c:scaling>
          <c:orientation val="minMax"/>
          <c:max val="27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9412768"/>
        <c:crosses val="autoZero"/>
        <c:crossBetween val="between"/>
        <c:majorUnit val="2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General</c:formatCode>
                <c:ptCount val="5"/>
                <c:pt idx="0">
                  <c:v>7888.2</c:v>
                </c:pt>
                <c:pt idx="1">
                  <c:v>10369.4</c:v>
                </c:pt>
                <c:pt idx="2" formatCode="#\ ##0.0">
                  <c:v>11289.9</c:v>
                </c:pt>
                <c:pt idx="3" formatCode="#\ ##0.0">
                  <c:v>12104.1</c:v>
                </c:pt>
                <c:pt idx="4" formatCode="#\ ##0.0">
                  <c:v>12934.6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71833800"/>
        <c:axId val="471834192"/>
      </c:lineChart>
      <c:catAx>
        <c:axId val="47183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834192"/>
        <c:crosses val="autoZero"/>
        <c:auto val="1"/>
        <c:lblAlgn val="ctr"/>
        <c:lblOffset val="100"/>
        <c:noMultiLvlLbl val="0"/>
      </c:catAx>
      <c:valAx>
        <c:axId val="47183419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83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2021 год (факт)</c:v>
                </c:pt>
                <c:pt idx="1">
                  <c:v>2022 год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2021 год (факт)</c:v>
                </c:pt>
                <c:pt idx="1">
                  <c:v>2022 год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0.0_)</c:formatCode>
                <c:ptCount val="5"/>
                <c:pt idx="0" formatCode="General">
                  <c:v>876.4</c:v>
                </c:pt>
                <c:pt idx="1">
                  <c:v>998</c:v>
                </c:pt>
                <c:pt idx="2" formatCode="0.0">
                  <c:v>911.6</c:v>
                </c:pt>
                <c:pt idx="3" formatCode="0.0">
                  <c:v>876.4</c:v>
                </c:pt>
                <c:pt idx="4" formatCode="0.0">
                  <c:v>856.2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71834976"/>
        <c:axId val="471835368"/>
      </c:lineChart>
      <c:catAx>
        <c:axId val="47183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835368"/>
        <c:crosses val="autoZero"/>
        <c:auto val="1"/>
        <c:lblAlgn val="ctr"/>
        <c:lblOffset val="100"/>
        <c:noMultiLvlLbl val="0"/>
      </c:catAx>
      <c:valAx>
        <c:axId val="47183536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18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4D26496-1A66-485B-AC40-2E669C5AC527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166497F-913D-488C-B796-88D57499F648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E5FB5E-732F-4510-B67D-5F8F63767AC7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7.6601944797901236E-2</c:v>
                </c:pt>
                <c:pt idx="1">
                  <c:v>0.54230485256923822</c:v>
                </c:pt>
                <c:pt idx="2">
                  <c:v>0.16002953327992206</c:v>
                </c:pt>
                <c:pt idx="3">
                  <c:v>2.6132239973608553E-2</c:v>
                </c:pt>
                <c:pt idx="4">
                  <c:v>0.19493142937932983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7,7%</c:v>
                  </c:pt>
                  <c:pt idx="1">
                    <c:v>54,2%</c:v>
                  </c:pt>
                  <c:pt idx="2">
                    <c:v>16,0%</c:v>
                  </c:pt>
                  <c:pt idx="3">
                    <c:v>2,6%</c:v>
                  </c:pt>
                  <c:pt idx="4">
                    <c:v>19,5%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2C6DFEA-4D2B-47FC-A5A5-ED0A7B417536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4306322-6661-4D9E-887A-32AE6548D3C0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2CA7A4A-7B06-4954-8AC6-6252CBCFF8A4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10,1%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8.2515433354896472E-2</c:v>
                </c:pt>
                <c:pt idx="1">
                  <c:v>0.58483954023382445</c:v>
                </c:pt>
                <c:pt idx="2">
                  <c:v>0.18342237054617583</c:v>
                </c:pt>
                <c:pt idx="3">
                  <c:v>4.7544586437497587E-2</c:v>
                </c:pt>
                <c:pt idx="4">
                  <c:v>0.10100000000000001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8,3%</c:v>
                  </c:pt>
                  <c:pt idx="1">
                    <c:v>58,5%</c:v>
                  </c:pt>
                  <c:pt idx="2">
                    <c:v>18,3%</c:v>
                  </c:pt>
                  <c:pt idx="3">
                    <c:v>4,8%</c:v>
                  </c:pt>
                  <c:pt idx="4">
                    <c:v>10,1%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CAFDAA5-9052-45C5-A643-0667D60C020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4D1EECF-05C8-473D-A7C8-B86A65F9A8CB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5BCE2A0-5635-4B49-9613-C8FE24739F2C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7.9311856800185696E-2</c:v>
                </c:pt>
                <c:pt idx="1">
                  <c:v>0.58008992975849638</c:v>
                </c:pt>
                <c:pt idx="2">
                  <c:v>0.18376277802137336</c:v>
                </c:pt>
                <c:pt idx="3">
                  <c:v>6.8444627857591145E-2</c:v>
                </c:pt>
                <c:pt idx="4">
                  <c:v>8.8390807562353291E-2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7,9%</c:v>
                  </c:pt>
                  <c:pt idx="1">
                    <c:v>58,0%</c:v>
                  </c:pt>
                  <c:pt idx="2">
                    <c:v>18,4%</c:v>
                  </c:pt>
                  <c:pt idx="3">
                    <c:v>6,8%</c:v>
                  </c:pt>
                  <c:pt idx="4">
                    <c:v>8,8%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155305901723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423363995795515E-2"/>
                  <c:y val="-0.101293153929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412524127327204E-2"/>
                  <c:y val="-0.4375876831265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1 617,2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27629675807481E-2"/>
                  <c:y val="-0.35585401496979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70091987386537E-2"/>
                      <c:h val="7.539006441395973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1447719500794134E-2"/>
                  <c:y val="-0.2823429578333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582365811616807E-2"/>
                  <c:y val="-0.17013532508201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133.1</c:v>
                </c:pt>
                <c:pt idx="1">
                  <c:v>1617.2</c:v>
                </c:pt>
                <c:pt idx="2">
                  <c:v>1220.2</c:v>
                </c:pt>
                <c:pt idx="3" formatCode="0.0">
                  <c:v>870.4</c:v>
                </c:pt>
                <c:pt idx="4">
                  <c:v>420.9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18691176"/>
        <c:axId val="518691568"/>
        <c:axId val="0"/>
      </c:bar3DChart>
      <c:catAx>
        <c:axId val="51869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691568"/>
        <c:crosses val="autoZero"/>
        <c:auto val="1"/>
        <c:lblAlgn val="ctr"/>
        <c:lblOffset val="100"/>
        <c:noMultiLvlLbl val="0"/>
      </c:catAx>
      <c:valAx>
        <c:axId val="518691568"/>
        <c:scaling>
          <c:orientation val="minMax"/>
          <c:max val="1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691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19 758,0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19043071049975643"/>
                  <c:y val="-1.66243407661433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49,5%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8956.5</c:v>
                </c:pt>
                <c:pt idx="1">
                  <c:v>1024.5</c:v>
                </c:pt>
                <c:pt idx="2">
                  <c:v>9777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22 946,7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45,2%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10369.4</c:v>
                </c:pt>
                <c:pt idx="1">
                  <c:v>998</c:v>
                </c:pt>
                <c:pt idx="2">
                  <c:v>11579.3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24 242,6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49,6%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11289.9</c:v>
                </c:pt>
                <c:pt idx="1">
                  <c:v>911.7</c:v>
                </c:pt>
                <c:pt idx="2">
                  <c:v>12041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22 471,9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42,2%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12104.1</c:v>
                </c:pt>
                <c:pt idx="1">
                  <c:v>876.4</c:v>
                </c:pt>
                <c:pt idx="2">
                  <c:v>9491.4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22 841,7</a:t>
            </a:r>
            <a:endParaRPr lang="en-US" dirty="0"/>
          </a:p>
        </c:rich>
      </c:tx>
      <c:layout/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</a:p>
                  <a:p>
                    <a:r>
                      <a:rPr lang="en-US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39,69%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12934.6</c:v>
                </c:pt>
                <c:pt idx="1">
                  <c:v>856.2</c:v>
                </c:pt>
                <c:pt idx="2">
                  <c:v>9050.9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2021 год (факт)
</c:v>
                </c:pt>
              </c:strCache>
            </c:strRef>
          </c:tx>
          <c:spPr>
            <a:solidFill>
              <a:srgbClr val="FFCCCC"/>
            </a:solidFill>
            <a:ln w="28575">
              <a:solidFill>
                <a:srgbClr val="FFCCCC"/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9109711478466383E-2"/>
                  <c:y val="-5.635110197464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5557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2022 год (в редакции решения
Тульской городской Думы 
от 26.10.2022 № 41/888)
</c:v>
                </c:pt>
              </c:strCache>
            </c:strRef>
          </c:tx>
          <c:spPr>
            <a:solidFill>
              <a:srgbClr val="AC75D5"/>
            </a:solidFill>
            <a:ln w="38100">
              <a:solidFill>
                <a:srgbClr val="AC75D5"/>
              </a:solidFill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solidFill>
                  <a:srgbClr val="AC75D5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353354687590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6509.4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7609.4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2024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8409.4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2025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8809.4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470598504"/>
        <c:axId val="470598896"/>
        <c:axId val="0"/>
      </c:bar3DChart>
      <c:catAx>
        <c:axId val="47059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70598896"/>
        <c:crosses val="autoZero"/>
        <c:auto val="1"/>
        <c:lblAlgn val="ctr"/>
        <c:lblOffset val="100"/>
        <c:noMultiLvlLbl val="0"/>
      </c:catAx>
      <c:valAx>
        <c:axId val="470598896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0598504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20838628994150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решения Тульской городской 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решения Тульской городской 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37.299999999999997</c:v>
                </c:pt>
                <c:pt idx="1">
                  <c:v>46.6</c:v>
                </c:pt>
                <c:pt idx="2">
                  <c:v>48.8</c:v>
                </c:pt>
                <c:pt idx="3">
                  <c:v>45.2</c:v>
                </c:pt>
                <c:pt idx="4">
                  <c:v>45.5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70599680"/>
        <c:axId val="470600464"/>
      </c:lineChart>
      <c:catAx>
        <c:axId val="4705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470600464"/>
        <c:crosses val="autoZero"/>
        <c:auto val="1"/>
        <c:lblAlgn val="ctr"/>
        <c:lblOffset val="100"/>
        <c:noMultiLvlLbl val="0"/>
      </c:catAx>
      <c:valAx>
        <c:axId val="47060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7059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Доходы </a:t>
            </a:r>
            <a:r>
              <a:rPr lang="ru-RU" dirty="0"/>
              <a:t>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37.1</c:v>
                </c:pt>
                <c:pt idx="1">
                  <c:v>43.6</c:v>
                </c:pt>
                <c:pt idx="2">
                  <c:v>46.5</c:v>
                </c:pt>
                <c:pt idx="3">
                  <c:v>43.6</c:v>
                </c:pt>
                <c:pt idx="4">
                  <c:v>44.7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70601248"/>
        <c:axId val="470601640"/>
      </c:lineChart>
      <c:catAx>
        <c:axId val="4706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/>
            </a:pPr>
            <a:endParaRPr lang="ru-RU"/>
          </a:p>
        </c:txPr>
        <c:crossAx val="470601640"/>
        <c:crosses val="autoZero"/>
        <c:auto val="1"/>
        <c:lblAlgn val="ctr"/>
        <c:lblOffset val="100"/>
        <c:noMultiLvlLbl val="0"/>
      </c:catAx>
      <c:valAx>
        <c:axId val="4706016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70601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98038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CAF29-3455-41C5-A620-29C58ED3767F}">
      <dsp:nvSpPr>
        <dsp:cNvPr id="0" name=""/>
        <dsp:cNvSpPr/>
      </dsp:nvSpPr>
      <dsp:spPr>
        <a:xfrm>
          <a:off x="9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" y="0"/>
        <a:ext cx="2597768" cy="1421629"/>
      </dsp:txXfrm>
    </dsp:sp>
    <dsp:sp modelId="{A0111C9A-205C-4BD2-858E-8E18924C11E1}">
      <dsp:nvSpPr>
        <dsp:cNvPr id="0" name=""/>
        <dsp:cNvSpPr/>
      </dsp:nvSpPr>
      <dsp:spPr>
        <a:xfrm>
          <a:off x="281163" y="1422219"/>
          <a:ext cx="2037439" cy="141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02" y="1463758"/>
        <a:ext cx="1954361" cy="1335173"/>
      </dsp:txXfrm>
    </dsp:sp>
    <dsp:sp modelId="{1802CCEB-7E55-4CD4-8EFD-B6E34F5A39E0}">
      <dsp:nvSpPr>
        <dsp:cNvPr id="0" name=""/>
        <dsp:cNvSpPr/>
      </dsp:nvSpPr>
      <dsp:spPr>
        <a:xfrm>
          <a:off x="260775" y="2951188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853" y="2972266"/>
        <a:ext cx="2036058" cy="677509"/>
      </dsp:txXfrm>
    </dsp:sp>
    <dsp:sp modelId="{B81CFFCC-017D-4064-8750-3FDE9CF053C1}">
      <dsp:nvSpPr>
        <dsp:cNvPr id="0" name=""/>
        <dsp:cNvSpPr/>
      </dsp:nvSpPr>
      <dsp:spPr>
        <a:xfrm>
          <a:off x="260775" y="3781570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853" y="3802648"/>
        <a:ext cx="2036058" cy="677509"/>
      </dsp:txXfrm>
    </dsp:sp>
    <dsp:sp modelId="{B060FF27-7C0D-4673-819C-DE22C0E76A19}">
      <dsp:nvSpPr>
        <dsp:cNvPr id="0" name=""/>
        <dsp:cNvSpPr/>
      </dsp:nvSpPr>
      <dsp:spPr>
        <a:xfrm>
          <a:off x="27935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3599" y="0"/>
        <a:ext cx="2597768" cy="1421629"/>
      </dsp:txXfrm>
    </dsp:sp>
    <dsp:sp modelId="{9F37A909-0D22-4C13-95C1-BBF0A1A3AAFE}">
      <dsp:nvSpPr>
        <dsp:cNvPr id="0" name=""/>
        <dsp:cNvSpPr/>
      </dsp:nvSpPr>
      <dsp:spPr>
        <a:xfrm>
          <a:off x="3036896" y="2207856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7115" y="2228075"/>
        <a:ext cx="2037776" cy="649899"/>
      </dsp:txXfrm>
    </dsp:sp>
    <dsp:sp modelId="{D613F7D2-6CDB-437F-ADAC-6DCCFFD115BA}">
      <dsp:nvSpPr>
        <dsp:cNvPr id="0" name=""/>
        <dsp:cNvSpPr/>
      </dsp:nvSpPr>
      <dsp:spPr>
        <a:xfrm>
          <a:off x="3036896" y="1402742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7115" y="1422961"/>
        <a:ext cx="2037776" cy="649899"/>
      </dsp:txXfrm>
    </dsp:sp>
    <dsp:sp modelId="{660EFAAB-60A9-4670-8390-402F32FBFFF5}">
      <dsp:nvSpPr>
        <dsp:cNvPr id="0" name=""/>
        <dsp:cNvSpPr/>
      </dsp:nvSpPr>
      <dsp:spPr>
        <a:xfrm>
          <a:off x="3053376" y="3014830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3595" y="3035049"/>
        <a:ext cx="2037776" cy="649899"/>
      </dsp:txXfrm>
    </dsp:sp>
    <dsp:sp modelId="{5D3785C3-A45C-43DF-A4D0-B0C7497134E8}">
      <dsp:nvSpPr>
        <dsp:cNvPr id="0" name=""/>
        <dsp:cNvSpPr/>
      </dsp:nvSpPr>
      <dsp:spPr>
        <a:xfrm>
          <a:off x="3053376" y="3811373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неналоговые доходы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3595" y="3831592"/>
        <a:ext cx="2037776" cy="649899"/>
      </dsp:txXfrm>
    </dsp:sp>
    <dsp:sp modelId="{38E01E58-49C3-4BF8-B886-729EE9D57E8B}">
      <dsp:nvSpPr>
        <dsp:cNvPr id="0" name=""/>
        <dsp:cNvSpPr/>
      </dsp:nvSpPr>
      <dsp:spPr>
        <a:xfrm>
          <a:off x="5586200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200" y="0"/>
        <a:ext cx="2597768" cy="1421629"/>
      </dsp:txXfrm>
    </dsp:sp>
    <dsp:sp modelId="{E2CD170F-1BC9-4CBC-ACFC-B3FDABA12C82}">
      <dsp:nvSpPr>
        <dsp:cNvPr id="0" name=""/>
        <dsp:cNvSpPr/>
      </dsp:nvSpPr>
      <dsp:spPr>
        <a:xfrm>
          <a:off x="5845977" y="1422525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033" y="1438581"/>
        <a:ext cx="2046102" cy="516096"/>
      </dsp:txXfrm>
    </dsp:sp>
    <dsp:sp modelId="{293E7B7D-83FF-420E-9C1D-ACA2429CF4EA}">
      <dsp:nvSpPr>
        <dsp:cNvPr id="0" name=""/>
        <dsp:cNvSpPr/>
      </dsp:nvSpPr>
      <dsp:spPr>
        <a:xfrm>
          <a:off x="5845977" y="2055074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033" y="2071130"/>
        <a:ext cx="2046102" cy="516096"/>
      </dsp:txXfrm>
    </dsp:sp>
    <dsp:sp modelId="{6CC73385-6C1B-4662-8B00-E0D7534AE650}">
      <dsp:nvSpPr>
        <dsp:cNvPr id="0" name=""/>
        <dsp:cNvSpPr/>
      </dsp:nvSpPr>
      <dsp:spPr>
        <a:xfrm>
          <a:off x="5845977" y="2687623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033" y="2703679"/>
        <a:ext cx="2046102" cy="516096"/>
      </dsp:txXfrm>
    </dsp:sp>
    <dsp:sp modelId="{F26E5860-0229-41C2-93C3-589E341CE1ED}">
      <dsp:nvSpPr>
        <dsp:cNvPr id="0" name=""/>
        <dsp:cNvSpPr/>
      </dsp:nvSpPr>
      <dsp:spPr>
        <a:xfrm>
          <a:off x="5845977" y="3320171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033" y="3336227"/>
        <a:ext cx="2046102" cy="516096"/>
      </dsp:txXfrm>
    </dsp:sp>
    <dsp:sp modelId="{A7742C53-13C3-47AC-AC1C-BDC4FB5320DE}">
      <dsp:nvSpPr>
        <dsp:cNvPr id="0" name=""/>
        <dsp:cNvSpPr/>
      </dsp:nvSpPr>
      <dsp:spPr>
        <a:xfrm>
          <a:off x="5845977" y="3952720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  <a:endParaRPr lang="ru-RU" sz="12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033" y="3968776"/>
        <a:ext cx="2046102" cy="51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0.51645</cdr:x>
      <cdr:y>0.19118</cdr:y>
    </cdr:from>
    <cdr:to>
      <cdr:x>0.59049</cdr:x>
      <cdr:y>0.27323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78298" y="857012"/>
          <a:ext cx="871401" cy="367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10,0%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5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69" rIns="91541" bIns="457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7" y="4784492"/>
            <a:ext cx="5447666" cy="3913425"/>
          </a:xfrm>
          <a:prstGeom prst="rect">
            <a:avLst/>
          </a:prstGeom>
        </p:spPr>
        <p:txBody>
          <a:bodyPr vert="horz" lIns="91541" tIns="45769" rIns="91541" bIns="457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17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7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866" indent="-2844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494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14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158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9814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7467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121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2776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городской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Думы от 19.12.2022 № 44/935)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51043931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от 19.12.2022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9 777,0 (49,5%)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1 024,5 (5,2%)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8 956,5 (45,3%)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79,3(50,5%)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12 041,0 (49,6%)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998,0 (4,3%)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911,7 (3,8%)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10 369,7(45,2%)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11 289,9(46,6%)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74346534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2520" y="1360312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26.10.2021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/888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95670" y="959921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12306252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62075694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972651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12 104,1(53,9%)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876,4 (3,9%)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9 491,4(42,2%)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837835696"/>
              </p:ext>
            </p:extLst>
          </p:nvPr>
        </p:nvGraphicFramePr>
        <p:xfrm>
          <a:off x="7639074" y="1935510"/>
          <a:ext cx="2002577" cy="255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12 934,6 (56,6%)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856,2 (3,8%)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9 050,9(39,6%)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84841649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65690" y="97073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1498872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456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 6 509,4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3 420,5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бюджетные кредиты – 3088,9 млн. руб.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sz="1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sz="1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955851303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28174585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67394"/>
              </p:ext>
            </p:extLst>
          </p:nvPr>
        </p:nvGraphicFramePr>
        <p:xfrm>
          <a:off x="0" y="1170634"/>
          <a:ext cx="12192001" cy="37321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№ 41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5 852,5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6 663,6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1 549,4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1 998,8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1 243,6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828643333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59141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№ 41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723354056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2947" y="1199633"/>
            <a:ext cx="1996703" cy="55527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63974" y="1217717"/>
            <a:ext cx="2052891" cy="553466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3" y="1199633"/>
            <a:ext cx="1774132" cy="55527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87549" y="864778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42852" y="1432909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28623" y="1434899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122128" y="1394364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191404" y="5811589"/>
            <a:ext cx="1925459" cy="90828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442,3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811589"/>
            <a:ext cx="1650842" cy="9261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188,0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0823" y="5169495"/>
            <a:ext cx="1866042" cy="5596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1 699,0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2" y="5162519"/>
            <a:ext cx="1643834" cy="5596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1 468,7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64803" y="4576832"/>
            <a:ext cx="1852061" cy="52542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7 304,3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2" y="4571900"/>
            <a:ext cx="1636827" cy="52542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7 345,5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84503" y="2085390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12 041,0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50822" y="2080428"/>
            <a:ext cx="1866043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9 491,4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479640" y="2051262"/>
            <a:ext cx="1633014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9 050,9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11169" y="4210173"/>
            <a:ext cx="1902322" cy="40118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6 992,7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04842" y="4706859"/>
            <a:ext cx="1944808" cy="46956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1 838,5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04842" y="5235231"/>
            <a:ext cx="1892784" cy="79916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3 159,2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31805" y="5756715"/>
            <a:ext cx="3237471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 (-) 5,6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4045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9,6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2962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рочие безвозмездные поступления 18,6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2086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 поступления от негосударственных организаций 7,5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71739" y="906327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26.10.2022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41/888)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41338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1 733,9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1 931,1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6 015,5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66,4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9 777,0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41679" y="811821"/>
            <a:ext cx="2469076" cy="592591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767086" y="1908923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11 579,3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78573" y="3076289"/>
            <a:ext cx="2176605" cy="24937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6 219,0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701704" y="3352907"/>
            <a:ext cx="2153474" cy="35573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2 452,5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5" y="3734367"/>
            <a:ext cx="2270368" cy="38311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2 803,1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4008651"/>
            <a:ext cx="1577633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48,7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64803" y="3946796"/>
            <a:ext cx="1866386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45,8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04842" y="3708647"/>
            <a:ext cx="1884493" cy="4088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104842" y="6085031"/>
            <a:ext cx="1892784" cy="61671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рочие безвозмездные поступления 7,8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37802" y="4143206"/>
            <a:ext cx="2276830" cy="82184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 поступления от негосударственных организаций 16,4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71739" y="2698046"/>
            <a:ext cx="2183439" cy="3460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82,6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3579602" y="5017518"/>
            <a:ext cx="2459021" cy="172856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5,7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40037"/>
              </p:ext>
            </p:extLst>
          </p:nvPr>
        </p:nvGraphicFramePr>
        <p:xfrm>
          <a:off x="0" y="991173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41</a:t>
                      </a:r>
                      <a:r>
                        <a:rPr lang="ru-RU" sz="10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19 891,1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24 564,0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25 462,8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23 342,3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муниципального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43761124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74381155"/>
              </p:ext>
            </p:extLst>
          </p:nvPr>
        </p:nvGraphicFramePr>
        <p:xfrm>
          <a:off x="6975264" y="996182"/>
          <a:ext cx="4966800" cy="327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32317849"/>
              </p:ext>
            </p:extLst>
          </p:nvPr>
        </p:nvGraphicFramePr>
        <p:xfrm>
          <a:off x="3495264" y="2513844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7610" y="139060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на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82508"/>
              </p:ext>
            </p:extLst>
          </p:nvPr>
        </p:nvGraphicFramePr>
        <p:xfrm>
          <a:off x="82378" y="1076412"/>
          <a:ext cx="12027243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7935"/>
                <a:gridCol w="1086332"/>
                <a:gridCol w="1258529"/>
                <a:gridCol w="1052052"/>
                <a:gridCol w="963561"/>
                <a:gridCol w="1018834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итоги (оценка)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Демографические показатели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526 912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521 273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515 903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510 830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отгруженной  продукции промышленного производства 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(по полному кругу организаций)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отгруженной продукции в действующих ценах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558 852,70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586 236,50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616 134,60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648 799,70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Продукция сельского хозяйства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хозяйствах всех категорий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6 188,32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6 340,41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6 607,31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7 004,56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106,01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11 254,77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12 334,80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13 509,07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14 776,23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110,51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234 945,18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264 140,33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290 815,58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314 356,44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112,43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Инвестиции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инвестиций (в основной капитал) за счет всех источников финансирования - 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51 691,95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55 881,90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62 234,25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69 017,00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69 321 247,24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72 510 024,61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75 990 505,79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79 714 040,57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26 374 606,00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25 873 488,49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25 208 539,84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24 243 052,76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Справочно: сальдо прибылей и убытков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42 946 641,24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46 636 536,12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50 781 965,95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55 470 987,81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86" y="1068266"/>
            <a:ext cx="115082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программах, проектах 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бюджетном прогнозе.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2023 году муниципальное образование город Тула участвует в реализации 4 национальных проектов («Образование», «Жилье и городская среда», «Демография», «Безопасные качественные дороги») и 5 региональных («Современная школа»,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подготовка спортивного резерва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/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среды», «Содействие занятости», «Региональная и местная дорожная сеть»).</a:t>
            </a: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30962"/>
              </p:ext>
            </p:extLst>
          </p:nvPr>
        </p:nvGraphicFramePr>
        <p:xfrm>
          <a:off x="-1" y="856582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11 941,1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11 889,4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11 725,6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3 906,6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4 001,6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6 202,4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5 944,3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1 078,7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1 113,4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1 157,5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15069"/>
              </p:ext>
            </p:extLst>
          </p:nvPr>
        </p:nvGraphicFramePr>
        <p:xfrm>
          <a:off x="0" y="2673959"/>
          <a:ext cx="12192001" cy="416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726,8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13 808,6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13 651,5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121061"/>
            <a:ext cx="11523064" cy="5636516"/>
            <a:chOff x="67488" y="182988"/>
            <a:chExt cx="10545866" cy="5456175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5 080,0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1 146,8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52,8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351,1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526,7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339,8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2 184,1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1 473,0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147,4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.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327,2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err="1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140,5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464,0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27,3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423,2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248570" y="182988"/>
              <a:ext cx="9364784" cy="7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году 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Тульской городской Думы </a:t>
              </a:r>
              <a:r>
                <a:rPr lang="ru-RU" sz="1400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19.12.2022 </a:t>
              </a:r>
              <a:r>
                <a:rPr lang="ru-RU" sz="1400" dirty="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44/935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186,9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73852" y="47963"/>
            <a:ext cx="10673126" cy="1353212"/>
            <a:chOff x="-517724" y="-984492"/>
            <a:chExt cx="9217781" cy="2208183"/>
          </a:xfrm>
        </p:grpSpPr>
        <p:sp>
          <p:nvSpPr>
            <p:cNvPr id="32781" name="Rectangle 2"/>
            <p:cNvSpPr>
              <a:spLocks noChangeArrowheads="1"/>
            </p:cNvSpPr>
            <p:nvPr/>
          </p:nvSpPr>
          <p:spPr bwMode="auto">
            <a:xfrm>
              <a:off x="-517724" y="-984492"/>
              <a:ext cx="9127282" cy="155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Распределение бюджетных ассигнований  бюджета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образования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Тула на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 на финансирование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отраслей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социальной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сферы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Тульской городской Думы </a:t>
              </a:r>
              <a:r>
                <a:rPr lang="ru-RU" sz="1800" dirty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19.12.2022 </a:t>
              </a:r>
              <a:r>
                <a:rPr lang="ru-RU" sz="1800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44/935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82" name="Text Box 3"/>
            <p:cNvSpPr txBox="1">
              <a:spLocks noChangeArrowheads="1"/>
            </p:cNvSpPr>
            <p:nvPr/>
          </p:nvSpPr>
          <p:spPr bwMode="auto">
            <a:xfrm>
              <a:off x="7935523" y="721458"/>
              <a:ext cx="764534" cy="50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</a:p>
          </p:txBody>
        </p:sp>
      </p:grp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13 808,6</a:t>
            </a:r>
            <a:endParaRPr lang="ru-RU" alt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847851" y="1484314"/>
            <a:ext cx="3095625" cy="2160587"/>
            <a:chOff x="204" y="935"/>
            <a:chExt cx="1950" cy="1361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11 941,1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791" y="1298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8526" y="1484314"/>
            <a:ext cx="3241675" cy="2160587"/>
            <a:chOff x="3606" y="935"/>
            <a:chExt cx="2042" cy="1361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3969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246,8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flipV="1">
              <a:off x="3606" y="1298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52988" y="4460875"/>
            <a:ext cx="2665412" cy="1847850"/>
            <a:chOff x="3349624" y="4383088"/>
            <a:chExt cx="2665413" cy="1847850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703888"/>
              <a:ext cx="2665413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920,2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661391" y="4383088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52988" y="1318050"/>
            <a:ext cx="2519363" cy="2277253"/>
            <a:chOff x="3337225" y="1324767"/>
            <a:chExt cx="2519364" cy="2277493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37225" y="1324767"/>
              <a:ext cx="2519364" cy="73874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кинематография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700,5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256588" y="2042427"/>
            <a:ext cx="2233612" cy="1943100"/>
            <a:chOff x="4241" y="1253"/>
            <a:chExt cx="1407" cy="122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16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41" y="1253"/>
              <a:ext cx="1407" cy="1215"/>
              <a:chOff x="4241" y="1253"/>
              <a:chExt cx="1407" cy="1215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41" y="1253"/>
                <a:ext cx="1407" cy="1215"/>
                <a:chOff x="4241" y="1268"/>
                <a:chExt cx="1407" cy="1215"/>
              </a:xfrm>
            </p:grpSpPr>
            <p:sp>
              <p:nvSpPr>
                <p:cNvPr id="31760" name="Rectangle 73"/>
                <p:cNvSpPr>
                  <a:spLocks noChangeArrowheads="1"/>
                </p:cNvSpPr>
                <p:nvPr/>
              </p:nvSpPr>
              <p:spPr bwMode="auto">
                <a:xfrm>
                  <a:off x="5602" y="1268"/>
                  <a:ext cx="46" cy="1210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44"/>
                  <a:ext cx="1316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1" y="1706"/>
                  <a:ext cx="1316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332" y="1706"/>
                  <a:ext cx="1196" cy="407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Социальное обеспечение населения </a:t>
                  </a:r>
                  <a:b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63,6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332" y="2192"/>
                  <a:ext cx="119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145,0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332" y="1344"/>
                <a:ext cx="1196" cy="29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38,2</a:t>
                </a:r>
                <a:endPara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990728" y="2723586"/>
            <a:ext cx="2089150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239" y="1354"/>
              <a:ext cx="1389" cy="2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6 330,0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2005276" y="2151258"/>
            <a:ext cx="2101894" cy="498004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219" y="1353"/>
              <a:ext cx="1361" cy="21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Дошкольное образование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3 906,6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92386" y="5548527"/>
            <a:ext cx="2127672" cy="515390"/>
            <a:chOff x="1820467" y="5254040"/>
            <a:chExt cx="2024852" cy="1004297"/>
          </a:xfrm>
        </p:grpSpPr>
        <p:sp>
          <p:nvSpPr>
            <p:cNvPr id="31767" name="AutoShape 67"/>
            <p:cNvSpPr>
              <a:spLocks noChangeArrowheads="1"/>
            </p:cNvSpPr>
            <p:nvPr/>
          </p:nvSpPr>
          <p:spPr bwMode="auto">
            <a:xfrm rot="10800000">
              <a:off x="1820467" y="5254040"/>
              <a:ext cx="1976323" cy="1004297"/>
            </a:xfrm>
            <a:prstGeom prst="homePlate">
              <a:avLst>
                <a:gd name="adj" fmla="val 847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8" name="Text Box 68"/>
            <p:cNvSpPr txBox="1">
              <a:spLocks noChangeArrowheads="1"/>
            </p:cNvSpPr>
            <p:nvPr/>
          </p:nvSpPr>
          <p:spPr bwMode="auto">
            <a:xfrm>
              <a:off x="1876819" y="5276322"/>
              <a:ext cx="1968500" cy="89960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образования 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519,0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980487" y="3289688"/>
            <a:ext cx="2169498" cy="493545"/>
            <a:chOff x="180" y="1408"/>
            <a:chExt cx="1555" cy="227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231" y="1408"/>
              <a:ext cx="1504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 1 078,7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70" name="Rectangle 72"/>
          <p:cNvSpPr>
            <a:spLocks noChangeArrowheads="1"/>
          </p:cNvSpPr>
          <p:nvPr/>
        </p:nvSpPr>
        <p:spPr bwMode="auto">
          <a:xfrm>
            <a:off x="1827008" y="2042427"/>
            <a:ext cx="120108" cy="402149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80487" y="4886532"/>
            <a:ext cx="2097460" cy="610570"/>
            <a:chOff x="1992012" y="3150503"/>
            <a:chExt cx="2101850" cy="535587"/>
          </a:xfrm>
        </p:grpSpPr>
        <p:pic>
          <p:nvPicPr>
            <p:cNvPr id="3" name="Рисунок 2" descr="8780." title="Дополнительно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2012" y="3150503"/>
              <a:ext cx="2101850" cy="5355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1755" name="Text Box 68"/>
            <p:cNvSpPr txBox="1">
              <a:spLocks noChangeArrowheads="1"/>
            </p:cNvSpPr>
            <p:nvPr/>
          </p:nvSpPr>
          <p:spPr bwMode="auto">
            <a:xfrm>
              <a:off x="2122287" y="3253745"/>
              <a:ext cx="1968500" cy="40496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Молодежная политика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104,9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985041" y="3835607"/>
            <a:ext cx="2122128" cy="1009786"/>
            <a:chOff x="111" y="1422"/>
            <a:chExt cx="1525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111" y="1422"/>
              <a:ext cx="1504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2" y="1438"/>
              <a:ext cx="1504" cy="18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  1,9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 расходов бюджета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105,2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108,2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114,4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 соответственно.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2023-2025 годах</a:t>
            </a:r>
          </a:p>
          <a:p>
            <a:pPr marL="179705" indent="-226695"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№ 44/935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муниципального образования город Тула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93773"/>
              </p:ext>
            </p:extLst>
          </p:nvPr>
        </p:nvGraphicFramePr>
        <p:xfrm>
          <a:off x="-1" y="858391"/>
          <a:ext cx="12192002" cy="501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850846"/>
                <a:gridCol w="698483"/>
                <a:gridCol w="688064"/>
                <a:gridCol w="818496"/>
                <a:gridCol w="886045"/>
                <a:gridCol w="764038"/>
              </a:tblGrid>
              <a:tr h="6912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4786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9 169,9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10 523,2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10 581,2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2842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22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15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19.12.2022 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37633"/>
              </p:ext>
            </p:extLst>
          </p:nvPr>
        </p:nvGraphicFramePr>
        <p:xfrm>
          <a:off x="0" y="1"/>
          <a:ext cx="12192000" cy="636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936673"/>
                <a:gridCol w="718765"/>
                <a:gridCol w="718765"/>
                <a:gridCol w="769382"/>
                <a:gridCol w="789629"/>
                <a:gridCol w="772756"/>
              </a:tblGrid>
              <a:tr h="6563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27711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766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 и событийного туризма.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организации досуга, развитие событийного туризма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82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711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62683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57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56427"/>
              </p:ext>
            </p:extLst>
          </p:nvPr>
        </p:nvGraphicFramePr>
        <p:xfrm>
          <a:off x="1" y="-94816"/>
          <a:ext cx="12191999" cy="689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7"/>
                <a:gridCol w="7990702"/>
                <a:gridCol w="733168"/>
                <a:gridCol w="726675"/>
                <a:gridCol w="754706"/>
                <a:gridCol w="778046"/>
                <a:gridCol w="739145"/>
              </a:tblGrid>
              <a:tr h="67180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570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0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на 2020-2026 годы"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055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403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pPr algn="just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43178"/>
              </p:ext>
            </p:extLst>
          </p:nvPr>
        </p:nvGraphicFramePr>
        <p:xfrm>
          <a:off x="0" y="-113316"/>
          <a:ext cx="12192000" cy="691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4448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77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6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453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72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535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685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91754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12156"/>
              </p:ext>
            </p:extLst>
          </p:nvPr>
        </p:nvGraphicFramePr>
        <p:xfrm>
          <a:off x="0" y="77638"/>
          <a:ext cx="12192000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651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Привлечение на муниципальную службу квалифицированных специалистов, укрепление кадрового потенциала. 4.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2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12408"/>
              </p:ext>
            </p:extLst>
          </p:nvPr>
        </p:nvGraphicFramePr>
        <p:xfrm>
          <a:off x="0" y="0"/>
          <a:ext cx="12192000" cy="66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8000177"/>
                <a:gridCol w="713527"/>
                <a:gridCol w="713527"/>
                <a:gridCol w="752305"/>
                <a:gridCol w="783900"/>
                <a:gridCol w="767245"/>
              </a:tblGrid>
              <a:tr h="6672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8288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758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4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20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862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65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27513"/>
              </p:ext>
            </p:extLst>
          </p:nvPr>
        </p:nvGraphicFramePr>
        <p:xfrm>
          <a:off x="8626" y="-18978"/>
          <a:ext cx="12192001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332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21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бюджетного процесса в муниципальном образовании город Тула. (до 2021 года)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планирования и исполнения бюджета, повышение качества управления муниципальными финансами, эффективности и прозрачности использования бюджетных средств.</a:t>
                      </a:r>
                      <a:endParaRPr lang="ru-RU" sz="115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65653"/>
              </p:ext>
            </p:extLst>
          </p:nvPr>
        </p:nvGraphicFramePr>
        <p:xfrm>
          <a:off x="-1" y="3097602"/>
          <a:ext cx="12192001" cy="353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4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35684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71444"/>
              </p:ext>
            </p:extLst>
          </p:nvPr>
        </p:nvGraphicFramePr>
        <p:xfrm>
          <a:off x="0" y="-65416"/>
          <a:ext cx="12192001" cy="62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999213"/>
                <a:gridCol w="713527"/>
                <a:gridCol w="713527"/>
                <a:gridCol w="775573"/>
                <a:gridCol w="760061"/>
                <a:gridCol w="752305"/>
              </a:tblGrid>
              <a:tr h="3871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86579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5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5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390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380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1241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02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8059"/>
              </p:ext>
            </p:extLst>
          </p:nvPr>
        </p:nvGraphicFramePr>
        <p:xfrm>
          <a:off x="1" y="-90410"/>
          <a:ext cx="12191999" cy="655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1"/>
                <a:gridCol w="8035173"/>
                <a:gridCol w="706220"/>
                <a:gridCol w="706220"/>
                <a:gridCol w="768306"/>
                <a:gridCol w="752785"/>
                <a:gridCol w="737264"/>
              </a:tblGrid>
              <a:tr h="4530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25201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29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872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2993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91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68370"/>
              </p:ext>
            </p:extLst>
          </p:nvPr>
        </p:nvGraphicFramePr>
        <p:xfrm>
          <a:off x="1" y="0"/>
          <a:ext cx="12191999" cy="678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043383"/>
                <a:gridCol w="727805"/>
                <a:gridCol w="727805"/>
                <a:gridCol w="743949"/>
                <a:gridCol w="743623"/>
                <a:gridCol w="735878"/>
              </a:tblGrid>
              <a:tr h="7320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7271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46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25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6435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46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0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0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26415"/>
              </p:ext>
            </p:extLst>
          </p:nvPr>
        </p:nvGraphicFramePr>
        <p:xfrm>
          <a:off x="0" y="0"/>
          <a:ext cx="12192001" cy="670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819861"/>
                <a:gridCol w="778869"/>
                <a:gridCol w="778869"/>
                <a:gridCol w="748023"/>
                <a:gridCol w="809715"/>
                <a:gridCol w="778869"/>
              </a:tblGrid>
              <a:tr h="37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964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749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3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382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612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12819"/>
              </p:ext>
            </p:extLst>
          </p:nvPr>
        </p:nvGraphicFramePr>
        <p:xfrm>
          <a:off x="0" y="0"/>
          <a:ext cx="12192000" cy="63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970500"/>
                <a:gridCol w="728111"/>
                <a:gridCol w="728111"/>
                <a:gridCol w="782333"/>
                <a:gridCol w="759095"/>
                <a:gridCol w="774589"/>
              </a:tblGrid>
              <a:tr h="7092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4507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07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24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181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07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</a:tr>
              <a:tr h="2340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17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39846"/>
              </p:ext>
            </p:extLst>
          </p:nvPr>
        </p:nvGraphicFramePr>
        <p:xfrm>
          <a:off x="0" y="62795"/>
          <a:ext cx="12192001" cy="591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728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2772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2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«Осуществление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4 086,7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2 195,9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70742"/>
              </p:ext>
            </p:extLst>
          </p:nvPr>
        </p:nvGraphicFramePr>
        <p:xfrm>
          <a:off x="0" y="131806"/>
          <a:ext cx="12192001" cy="571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728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2772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2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2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на 2018-2024 годы"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532737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на 2022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(оценка) – 526912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521273 чел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515903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510830 чел.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44901"/>
              </p:ext>
            </p:extLst>
          </p:nvPr>
        </p:nvGraphicFramePr>
        <p:xfrm>
          <a:off x="0" y="284672"/>
          <a:ext cx="12192001" cy="554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2"/>
                <a:gridCol w="7700436"/>
                <a:gridCol w="793630"/>
                <a:gridCol w="819510"/>
                <a:gridCol w="810883"/>
                <a:gridCol w="819509"/>
                <a:gridCol w="762001"/>
              </a:tblGrid>
              <a:tr h="5942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193564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959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077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2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7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84555"/>
              </p:ext>
            </p:extLst>
          </p:nvPr>
        </p:nvGraphicFramePr>
        <p:xfrm>
          <a:off x="0" y="0"/>
          <a:ext cx="12192001" cy="413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2"/>
                <a:gridCol w="7700436"/>
                <a:gridCol w="793630"/>
                <a:gridCol w="819510"/>
                <a:gridCol w="810883"/>
                <a:gridCol w="819509"/>
                <a:gridCol w="762001"/>
              </a:tblGrid>
              <a:tr h="5976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59766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34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871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22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18 012,7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21 115,8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23 563,0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21 208,6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20 906,1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39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330502"/>
              </p:ext>
            </p:extLst>
          </p:nvPr>
        </p:nvGraphicFramePr>
        <p:xfrm>
          <a:off x="255181" y="1271058"/>
          <a:ext cx="11769331" cy="448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181" y="771849"/>
            <a:ext cx="11663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от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19.12.2022 № 44/935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4347" y="2856365"/>
            <a:ext cx="678231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65852" y="3813090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2663" y="1465509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595" y="5877372"/>
            <a:ext cx="1166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Тула в 2023 году определены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1100,0 млн. руб.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 в валюте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120,2 млн. руб.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8038" y="1465509"/>
            <a:ext cx="1356851" cy="481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7298" y="4393787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1,3%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368414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Расходная часть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20975</TotalTime>
  <Words>6582</Words>
  <Application>Microsoft Office PowerPoint</Application>
  <PresentationFormat>Широкоэкранный</PresentationFormat>
  <Paragraphs>1715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Corbel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2640</cp:revision>
  <cp:lastPrinted>2022-11-11T09:41:50Z</cp:lastPrinted>
  <dcterms:created xsi:type="dcterms:W3CDTF">2017-05-31T06:36:14Z</dcterms:created>
  <dcterms:modified xsi:type="dcterms:W3CDTF">2022-12-13T14:28:13Z</dcterms:modified>
</cp:coreProperties>
</file>