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xml" ContentType="application/vnd.openxmlformats-officedocument.presentationml.tags+xml"/>
  <Override PartName="/ppt/notesSlides/notesSlide3.xml" ContentType="application/vnd.openxmlformats-officedocument.presentationml.notesSlid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tags/tag2.xml" ContentType="application/vnd.openxmlformats-officedocument.presentationml.tags+xml"/>
  <Override PartName="/ppt/notesSlides/notesSlide4.xml" ContentType="application/vnd.openxmlformats-officedocument.presentationml.notesSlide+xml"/>
  <Override PartName="/ppt/charts/chart12.xml" ContentType="application/vnd.openxmlformats-officedocument.drawingml.chart+xml"/>
  <Override PartName="/ppt/tags/tag3.xml" ContentType="application/vnd.openxmlformats-officedocument.presentationml.tags+xml"/>
  <Override PartName="/ppt/notesSlides/notesSlide5.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notesMasterIdLst>
    <p:notesMasterId r:id="rId45"/>
  </p:notesMasterIdLst>
  <p:sldIdLst>
    <p:sldId id="327" r:id="rId2"/>
    <p:sldId id="291" r:id="rId3"/>
    <p:sldId id="292" r:id="rId4"/>
    <p:sldId id="277" r:id="rId5"/>
    <p:sldId id="274" r:id="rId6"/>
    <p:sldId id="337" r:id="rId7"/>
    <p:sldId id="266" r:id="rId8"/>
    <p:sldId id="278" r:id="rId9"/>
    <p:sldId id="348" r:id="rId10"/>
    <p:sldId id="306" r:id="rId11"/>
    <p:sldId id="349" r:id="rId12"/>
    <p:sldId id="350" r:id="rId13"/>
    <p:sldId id="328" r:id="rId14"/>
    <p:sldId id="279" r:id="rId15"/>
    <p:sldId id="280" r:id="rId16"/>
    <p:sldId id="281" r:id="rId17"/>
    <p:sldId id="333" r:id="rId18"/>
    <p:sldId id="334" r:id="rId19"/>
    <p:sldId id="283" r:id="rId20"/>
    <p:sldId id="284" r:id="rId21"/>
    <p:sldId id="329" r:id="rId22"/>
    <p:sldId id="330" r:id="rId23"/>
    <p:sldId id="341" r:id="rId24"/>
    <p:sldId id="287" r:id="rId25"/>
    <p:sldId id="288" r:id="rId26"/>
    <p:sldId id="351" r:id="rId27"/>
    <p:sldId id="320" r:id="rId28"/>
    <p:sldId id="355" r:id="rId29"/>
    <p:sldId id="310" r:id="rId30"/>
    <p:sldId id="352" r:id="rId31"/>
    <p:sldId id="335" r:id="rId32"/>
    <p:sldId id="325" r:id="rId33"/>
    <p:sldId id="353" r:id="rId34"/>
    <p:sldId id="311" r:id="rId35"/>
    <p:sldId id="312" r:id="rId36"/>
    <p:sldId id="314" r:id="rId37"/>
    <p:sldId id="315" r:id="rId38"/>
    <p:sldId id="354" r:id="rId39"/>
    <p:sldId id="316" r:id="rId40"/>
    <p:sldId id="317" r:id="rId41"/>
    <p:sldId id="347" r:id="rId42"/>
    <p:sldId id="332" r:id="rId43"/>
    <p:sldId id="336" r:id="rId44"/>
  </p:sldIdLst>
  <p:sldSz cx="12192000" cy="6858000"/>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AC75D5"/>
    <a:srgbClr val="976CB2"/>
    <a:srgbClr val="BCEC44"/>
    <a:srgbClr val="F74BA5"/>
    <a:srgbClr val="ED7E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B9631B5-78F2-41C9-869B-9F39066F8104}" styleName="Средний стиль 3 — акцент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660B408-B3CF-4A94-85FC-2B1E0A45F4A2}" styleName="Темный стиль 2 — акцент 1/акцент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13" autoAdjust="0"/>
    <p:restoredTop sz="96433" autoAdjust="0"/>
  </p:normalViewPr>
  <p:slideViewPr>
    <p:cSldViewPr snapToGrid="0">
      <p:cViewPr varScale="1">
        <p:scale>
          <a:sx n="116" d="100"/>
          <a:sy n="116" d="100"/>
        </p:scale>
        <p:origin x="36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package" Target="../embeddings/_____Microsoft_Excel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_____Microsoft_Excel12.xlsx"/><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3" Type="http://schemas.openxmlformats.org/officeDocument/2006/relationships/package" Target="../embeddings/_____Microsoft_Excel13.xlsx"/><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1" Type="http://schemas.openxmlformats.org/officeDocument/2006/relationships/package" Target="../embeddings/_____Microsoft_Excel14.xlsx"/></Relationships>
</file>

<file path=ppt/charts/_rels/chart13.xml.rels><?xml version="1.0" encoding="UTF-8" standalone="yes"?>
<Relationships xmlns="http://schemas.openxmlformats.org/package/2006/relationships"><Relationship Id="rId1" Type="http://schemas.openxmlformats.org/officeDocument/2006/relationships/package" Target="../embeddings/_____Microsoft_Excel15.xlsx"/></Relationships>
</file>

<file path=ppt/charts/_rels/chart14.xml.rels><?xml version="1.0" encoding="UTF-8" standalone="yes"?>
<Relationships xmlns="http://schemas.openxmlformats.org/package/2006/relationships"><Relationship Id="rId1" Type="http://schemas.openxmlformats.org/officeDocument/2006/relationships/package" Target="../embeddings/_____Microsoft_Excel16.xlsx"/></Relationships>
</file>

<file path=ppt/charts/_rels/chart2.xml.rels><?xml version="1.0" encoding="UTF-8" standalone="yes"?>
<Relationships xmlns="http://schemas.openxmlformats.org/package/2006/relationships"><Relationship Id="rId2" Type="http://schemas.openxmlformats.org/officeDocument/2006/relationships/package" Target="../embeddings/_____Microsoft_Excel3.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package" Target="../embeddings/_____Microsoft_Excel5.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_____Microsoft_Excel6.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_____Microsoft_Excel7.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package" Target="../embeddings/_____Microsoft_Excel8.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package" Target="../embeddings/_____Microsoft_Excel9.xlsx"/><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package" Target="../embeddings/_____Microsoft_Excel10.xlsx"/><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package" Target="../embeddings/_____Microsoft_Excel11.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270973160484824"/>
          <c:y val="2.7953933187629076E-2"/>
          <c:w val="0.88721916573590376"/>
          <c:h val="0.88488817755778426"/>
        </c:manualLayout>
      </c:layout>
      <c:barChart>
        <c:barDir val="col"/>
        <c:grouping val="clustered"/>
        <c:varyColors val="0"/>
        <c:ser>
          <c:idx val="0"/>
          <c:order val="0"/>
          <c:tx>
            <c:strRef>
              <c:f>'слайд № 2публ. сл.15-17'!$B$5</c:f>
              <c:strCache>
                <c:ptCount val="1"/>
                <c:pt idx="0">
                  <c:v>2019 год</c:v>
                </c:pt>
              </c:strCache>
            </c:strRef>
          </c:tx>
          <c:invertIfNegative val="0"/>
          <c:dLbls>
            <c:spPr>
              <a:noFill/>
              <a:ln>
                <a:noFill/>
              </a:ln>
              <a:effectLst/>
              <a:scene3d>
                <a:camera prst="orthographicFront"/>
                <a:lightRig rig="threePt" dir="t"/>
              </a:scene3d>
              <a:sp3d>
                <a:bevelT w="165100" prst="coolSlant"/>
              </a:sp3d>
            </c:spPr>
            <c:txPr>
              <a:bodyPr wrap="square" lIns="38100" tIns="19050" rIns="38100" bIns="19050" anchor="ctr">
                <a:spAutoFit/>
              </a:bodyPr>
              <a:lstStyle/>
              <a:p>
                <a:pPr>
                  <a:defRPr sz="1200" b="1">
                    <a:solidFill>
                      <a:schemeClr val="tx1"/>
                    </a:solidFill>
                    <a:latin typeface="Times New Roman" panose="02020603050405020304" pitchFamily="18" charset="0"/>
                    <a:cs typeface="Times New Roman" panose="02020603050405020304" pitchFamily="18" charset="0"/>
                  </a:defRPr>
                </a:pPr>
                <a:endParaRPr lang="ru-RU"/>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'слайд № 2публ. сл.15-17'!$A$6:$A$8</c:f>
              <c:strCache>
                <c:ptCount val="3"/>
                <c:pt idx="0">
                  <c:v>Доходы, всего</c:v>
                </c:pt>
                <c:pt idx="1">
                  <c:v>Расходы, всего</c:v>
                </c:pt>
                <c:pt idx="2">
                  <c:v>Дефицит </c:v>
                </c:pt>
              </c:strCache>
            </c:strRef>
          </c:cat>
          <c:val>
            <c:numRef>
              <c:f>'слайд № 2публ. сл.15-17'!$B$6:$B$8</c:f>
            </c:numRef>
          </c:val>
          <c:extLst xmlns:c16r2="http://schemas.microsoft.com/office/drawing/2015/06/chart">
            <c:ext xmlns:c16="http://schemas.microsoft.com/office/drawing/2014/chart" uri="{C3380CC4-5D6E-409C-BE32-E72D297353CC}">
              <c16:uniqueId val="{00000003-95FD-4074-B2C0-89F16A6A27C3}"/>
            </c:ext>
          </c:extLst>
        </c:ser>
        <c:ser>
          <c:idx val="2"/>
          <c:order val="2"/>
          <c:tx>
            <c:strRef>
              <c:f>'слайд № 2публ. сл.15-17'!$D$5</c:f>
              <c:strCache>
                <c:ptCount val="1"/>
                <c:pt idx="0">
                  <c:v>Проект  бюджета на 2011 год с концепцией программ + энергосбережение+программно-целевой метод</c:v>
                </c:pt>
              </c:strCache>
            </c:strRef>
          </c:tx>
          <c:invertIfNegative val="0"/>
          <c:cat>
            <c:strRef>
              <c:f>'слайд № 2публ. сл.15-17'!$A$6:$A$8</c:f>
              <c:strCache>
                <c:ptCount val="3"/>
                <c:pt idx="0">
                  <c:v>Доходы, всего</c:v>
                </c:pt>
                <c:pt idx="1">
                  <c:v>Расходы, всего</c:v>
                </c:pt>
                <c:pt idx="2">
                  <c:v>Дефицит </c:v>
                </c:pt>
              </c:strCache>
            </c:strRef>
          </c:cat>
          <c:val>
            <c:numRef>
              <c:f>'слайд № 2публ. сл.15-17'!$D$6:$D$8</c:f>
            </c:numRef>
          </c:val>
          <c:extLst xmlns:c16r2="http://schemas.microsoft.com/office/drawing/2015/06/chart">
            <c:ext xmlns:c16="http://schemas.microsoft.com/office/drawing/2014/chart" uri="{C3380CC4-5D6E-409C-BE32-E72D297353CC}">
              <c16:uniqueId val="{00000004-95FD-4074-B2C0-89F16A6A27C3}"/>
            </c:ext>
          </c:extLst>
        </c:ser>
        <c:ser>
          <c:idx val="3"/>
          <c:order val="3"/>
          <c:tx>
            <c:strRef>
              <c:f>'слайд № 2публ. сл.15-17'!$E$5</c:f>
              <c:strCache>
                <c:ptCount val="1"/>
                <c:pt idx="0">
                  <c:v> 2017 год 
</c:v>
                </c:pt>
              </c:strCache>
            </c:strRef>
          </c:tx>
          <c:invertIfNegative val="0"/>
          <c:cat>
            <c:strRef>
              <c:f>'слайд № 2публ. сл.15-17'!$A$6:$A$8</c:f>
              <c:strCache>
                <c:ptCount val="3"/>
                <c:pt idx="0">
                  <c:v>Доходы, всего</c:v>
                </c:pt>
                <c:pt idx="1">
                  <c:v>Расходы, всего</c:v>
                </c:pt>
                <c:pt idx="2">
                  <c:v>Дефицит </c:v>
                </c:pt>
              </c:strCache>
            </c:strRef>
          </c:cat>
          <c:val>
            <c:numRef>
              <c:f>'слайд № 2публ. сл.15-17'!$E$6:$E$8</c:f>
            </c:numRef>
          </c:val>
          <c:extLst xmlns:c16r2="http://schemas.microsoft.com/office/drawing/2015/06/chart">
            <c:ext xmlns:c16="http://schemas.microsoft.com/office/drawing/2014/chart" uri="{C3380CC4-5D6E-409C-BE32-E72D297353CC}">
              <c16:uniqueId val="{00000005-95FD-4074-B2C0-89F16A6A27C3}"/>
            </c:ext>
          </c:extLst>
        </c:ser>
        <c:ser>
          <c:idx val="1"/>
          <c:order val="1"/>
          <c:tx>
            <c:strRef>
              <c:f>'слайд № 2публ. сл.15-17'!$C$5</c:f>
              <c:strCache>
                <c:ptCount val="1"/>
                <c:pt idx="0">
                  <c:v>2021 год</c:v>
                </c:pt>
              </c:strCache>
            </c:strRef>
          </c:tx>
          <c:spPr>
            <a:solidFill>
              <a:srgbClr val="4472C4">
                <a:lumMod val="60000"/>
                <a:lumOff val="40000"/>
              </a:srgbClr>
            </a:solidFill>
            <a:ln w="19050">
              <a:solidFill>
                <a:srgbClr val="5B9BD5">
                  <a:lumMod val="50000"/>
                </a:srgbClr>
              </a:solidFill>
            </a:ln>
            <a:effectLst/>
            <a:scene3d>
              <a:camera prst="orthographicFront"/>
              <a:lightRig rig="threePt" dir="t"/>
            </a:scene3d>
            <a:sp3d>
              <a:bevelT w="114300" prst="artDeco"/>
              <a:bevelB/>
            </a:sp3d>
          </c:spPr>
          <c:invertIfNegative val="0"/>
          <c:dLbls>
            <c:dLbl>
              <c:idx val="0"/>
              <c:layout>
                <c:manualLayout>
                  <c:x val="-6.7000090300646841E-3"/>
                  <c:y val="-1.2123637030942394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2.3002102156683374E-3"/>
                  <c:y val="0"/>
                </c:manualLayout>
              </c:layout>
              <c:tx>
                <c:rich>
                  <a:bodyPr/>
                  <a:lstStyle/>
                  <a:p>
                    <a:fld id="{BFD5FF53-1908-44CE-A492-B5529981051E}" type="VALUE">
                      <a:rPr lang="en-US">
                        <a:latin typeface="PT Astra Serif" panose="020A0603040505020204" pitchFamily="18" charset="-52"/>
                        <a:ea typeface="PT Astra Serif" panose="020A0603040505020204" pitchFamily="18" charset="-52"/>
                      </a:rPr>
                      <a:pPr/>
                      <a:t>[ЗНАЧЕНИЕ]</a:t>
                    </a:fld>
                    <a:endParaRPr lang="ru-RU"/>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95FD-4074-B2C0-89F16A6A27C3}"/>
                </c:ext>
                <c:ext xmlns:c15="http://schemas.microsoft.com/office/drawing/2012/chart" uri="{CE6537A1-D6FC-4f65-9D91-7224C49458BB}">
                  <c15:dlblFieldTable/>
                  <c15:showDataLabelsRange val="0"/>
                </c:ext>
              </c:extLst>
            </c:dLbl>
            <c:dLbl>
              <c:idx val="2"/>
              <c:tx>
                <c:rich>
                  <a:bodyPr wrap="square" lIns="38100" tIns="19050" rIns="38100" bIns="19050" anchor="ctr">
                    <a:noAutofit/>
                  </a:bodyPr>
                  <a:lstStyle/>
                  <a:p>
                    <a:pPr>
                      <a:defRPr sz="1200" b="1" i="0" u="none" strike="noStrike" baseline="0">
                        <a:solidFill>
                          <a:srgbClr val="000000"/>
                        </a:solidFill>
                        <a:latin typeface="Times New Roman"/>
                        <a:ea typeface="Times New Roman"/>
                        <a:cs typeface="Times New Roman"/>
                      </a:defRPr>
                    </a:pPr>
                    <a:fld id="{685D53E7-B115-46B3-957B-60C7F548F6F5}" type="VALUE">
                      <a:rPr lang="en-US">
                        <a:latin typeface="PT Astra Serif" panose="020A0603040505020204" pitchFamily="18" charset="-52"/>
                        <a:ea typeface="PT Astra Serif" panose="020A0603040505020204" pitchFamily="18" charset="-52"/>
                      </a:rPr>
                      <a:pPr>
                        <a:defRPr sz="1200" b="1" i="0" u="none" strike="noStrike" baseline="0">
                          <a:solidFill>
                            <a:srgbClr val="000000"/>
                          </a:solidFill>
                          <a:latin typeface="Times New Roman"/>
                          <a:ea typeface="Times New Roman"/>
                          <a:cs typeface="Times New Roman"/>
                        </a:defRPr>
                      </a:pPr>
                      <a:t>[ЗНАЧЕНИЕ]</a:t>
                    </a:fld>
                    <a:endParaRPr lang="ru-RU"/>
                  </a:p>
                </c:rich>
              </c:tx>
              <c:spPr>
                <a:noFill/>
                <a:ln w="25400">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Lst>
            </c:dLbl>
            <c:spPr>
              <a:noFill/>
              <a:ln w="25400">
                <a:noFill/>
              </a:ln>
            </c:spPr>
            <c:txPr>
              <a:bodyPr wrap="square" lIns="38100" tIns="19050" rIns="38100" bIns="19050" anchor="ctr">
                <a:spAutoFit/>
              </a:bodyPr>
              <a:lstStyle/>
              <a:p>
                <a:pPr>
                  <a:defRPr sz="1200" b="1" i="0" u="none" strike="noStrike" baseline="0">
                    <a:solidFill>
                      <a:srgbClr val="000000"/>
                    </a:solidFill>
                    <a:latin typeface="Times New Roman"/>
                    <a:ea typeface="Times New Roman"/>
                    <a:cs typeface="Times New Roman"/>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'слайд № 2публ. сл.15-17'!$A$6:$A$8</c:f>
              <c:strCache>
                <c:ptCount val="3"/>
                <c:pt idx="0">
                  <c:v>Доходы, всего</c:v>
                </c:pt>
                <c:pt idx="1">
                  <c:v>Расходы, всего</c:v>
                </c:pt>
                <c:pt idx="2">
                  <c:v>Дефицит </c:v>
                </c:pt>
              </c:strCache>
            </c:strRef>
          </c:cat>
          <c:val>
            <c:numRef>
              <c:f>'слайд № 2публ. сл.15-17'!$C$6:$C$8</c:f>
              <c:numCache>
                <c:formatCode>#\ ##0.0</c:formatCode>
                <c:ptCount val="3"/>
                <c:pt idx="0">
                  <c:v>19758</c:v>
                </c:pt>
                <c:pt idx="1">
                  <c:v>19891.099999999999</c:v>
                </c:pt>
                <c:pt idx="2">
                  <c:v>-133.09999999999854</c:v>
                </c:pt>
              </c:numCache>
            </c:numRef>
          </c:val>
          <c:extLst xmlns:c16r2="http://schemas.microsoft.com/office/drawing/2015/06/chart">
            <c:ext xmlns:c16="http://schemas.microsoft.com/office/drawing/2014/chart" uri="{C3380CC4-5D6E-409C-BE32-E72D297353CC}">
              <c16:uniqueId val="{00000009-95FD-4074-B2C0-89F16A6A27C3}"/>
            </c:ext>
          </c:extLst>
        </c:ser>
        <c:ser>
          <c:idx val="4"/>
          <c:order val="4"/>
          <c:tx>
            <c:strRef>
              <c:f>'слайд № 2публ. сл.15-17'!$F$5</c:f>
              <c:strCache>
                <c:ptCount val="1"/>
                <c:pt idx="0">
                  <c:v>2022 год</c:v>
                </c:pt>
              </c:strCache>
            </c:strRef>
          </c:tx>
          <c:spPr>
            <a:solidFill>
              <a:srgbClr val="A5A5A5"/>
            </a:solidFill>
            <a:ln>
              <a:noFill/>
            </a:ln>
            <a:effectLst/>
            <a:scene3d>
              <a:camera prst="orthographicFront"/>
              <a:lightRig rig="threePt" dir="t"/>
            </a:scene3d>
            <a:sp3d>
              <a:bevelT/>
              <a:bevelB/>
            </a:sp3d>
          </c:spPr>
          <c:invertIfNegative val="0"/>
          <c:dLbls>
            <c:dLbl>
              <c:idx val="0"/>
              <c:layout>
                <c:manualLayout>
                  <c:x val="0"/>
                  <c:y val="0"/>
                </c:manualLayout>
              </c:layout>
              <c:tx>
                <c:rich>
                  <a:bodyPr/>
                  <a:lstStyle/>
                  <a:p>
                    <a:fld id="{C8F68114-6A66-42B6-AA41-7024E0105A61}" type="VALUE">
                      <a:rPr lang="en-US">
                        <a:latin typeface="PT Astra Serif" panose="020A0603040505020204" pitchFamily="18" charset="-52"/>
                        <a:ea typeface="PT Astra Serif" panose="020A0603040505020204" pitchFamily="18" charset="-52"/>
                      </a:rPr>
                      <a:pPr/>
                      <a:t>[ЗНАЧЕНИЕ]</a:t>
                    </a:fld>
                    <a:endParaRPr lang="ru-RU"/>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95FD-4074-B2C0-89F16A6A27C3}"/>
                </c:ext>
                <c:ext xmlns:c15="http://schemas.microsoft.com/office/drawing/2012/chart" uri="{CE6537A1-D6FC-4f65-9D91-7224C49458BB}">
                  <c15:dlblFieldTable/>
                  <c15:showDataLabelsRange val="0"/>
                </c:ext>
              </c:extLst>
            </c:dLbl>
            <c:spPr>
              <a:noFill/>
              <a:ln w="25400">
                <a:noFill/>
              </a:ln>
            </c:spPr>
            <c:txPr>
              <a:bodyPr wrap="square" lIns="38100" tIns="19050" rIns="38100" bIns="19050" anchor="ctr">
                <a:spAutoFit/>
              </a:bodyPr>
              <a:lstStyle/>
              <a:p>
                <a:pPr>
                  <a:defRPr sz="1200" b="1" i="0" u="none" strike="noStrike" baseline="0">
                    <a:solidFill>
                      <a:srgbClr val="000000"/>
                    </a:solidFill>
                    <a:latin typeface="Times New Roman"/>
                    <a:ea typeface="Times New Roman"/>
                    <a:cs typeface="Times New Roman"/>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'слайд № 2публ. сл.15-17'!$A$6:$A$8</c:f>
              <c:strCache>
                <c:ptCount val="3"/>
                <c:pt idx="0">
                  <c:v>Доходы, всего</c:v>
                </c:pt>
                <c:pt idx="1">
                  <c:v>Расходы, всего</c:v>
                </c:pt>
                <c:pt idx="2">
                  <c:v>Дефицит </c:v>
                </c:pt>
              </c:strCache>
            </c:strRef>
          </c:cat>
          <c:val>
            <c:numRef>
              <c:f>'слайд № 2публ. сл.15-17'!$F$6:$F$8</c:f>
              <c:numCache>
                <c:formatCode>#\ ##0.0</c:formatCode>
                <c:ptCount val="3"/>
                <c:pt idx="0">
                  <c:v>24290.3</c:v>
                </c:pt>
                <c:pt idx="1">
                  <c:v>24841.1</c:v>
                </c:pt>
                <c:pt idx="2">
                  <c:v>-550.79999999999927</c:v>
                </c:pt>
              </c:numCache>
            </c:numRef>
          </c:val>
          <c:extLst xmlns:c16r2="http://schemas.microsoft.com/office/drawing/2015/06/chart">
            <c:ext xmlns:c16="http://schemas.microsoft.com/office/drawing/2014/chart" uri="{C3380CC4-5D6E-409C-BE32-E72D297353CC}">
              <c16:uniqueId val="{0000000B-95FD-4074-B2C0-89F16A6A27C3}"/>
            </c:ext>
          </c:extLst>
        </c:ser>
        <c:ser>
          <c:idx val="5"/>
          <c:order val="5"/>
          <c:tx>
            <c:strRef>
              <c:f>'слайд № 2публ. сл.15-17'!$G$5</c:f>
              <c:strCache>
                <c:ptCount val="1"/>
                <c:pt idx="0">
                  <c:v>2023 год</c:v>
                </c:pt>
              </c:strCache>
            </c:strRef>
          </c:tx>
          <c:spPr>
            <a:solidFill>
              <a:srgbClr val="70AD47">
                <a:lumMod val="60000"/>
                <a:lumOff val="40000"/>
              </a:srgbClr>
            </a:solidFill>
            <a:scene3d>
              <a:camera prst="orthographicFront"/>
              <a:lightRig rig="threePt" dir="t"/>
            </a:scene3d>
            <a:sp3d>
              <a:bevelT/>
              <a:bevelB/>
            </a:sp3d>
          </c:spPr>
          <c:invertIfNegative val="0"/>
          <c:dLbls>
            <c:spPr>
              <a:noFill/>
              <a:ln w="25400">
                <a:noFill/>
              </a:ln>
            </c:spPr>
            <c:txPr>
              <a:bodyPr wrap="square" lIns="38100" tIns="19050" rIns="38100" bIns="19050" anchor="ctr">
                <a:spAutoFit/>
              </a:bodyPr>
              <a:lstStyle/>
              <a:p>
                <a:pPr>
                  <a:defRPr sz="1200" b="1" i="0" u="none" strike="noStrike" baseline="0">
                    <a:solidFill>
                      <a:srgbClr val="000000"/>
                    </a:solidFill>
                    <a:latin typeface="Times New Roman"/>
                    <a:ea typeface="Times New Roman"/>
                    <a:cs typeface="Times New Roman"/>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'слайд № 2публ. сл.15-17'!$A$6:$A$8</c:f>
              <c:strCache>
                <c:ptCount val="3"/>
                <c:pt idx="0">
                  <c:v>Доходы, всего</c:v>
                </c:pt>
                <c:pt idx="1">
                  <c:v>Расходы, всего</c:v>
                </c:pt>
                <c:pt idx="2">
                  <c:v>Дефицит </c:v>
                </c:pt>
              </c:strCache>
            </c:strRef>
          </c:cat>
          <c:val>
            <c:numRef>
              <c:f>'слайд № 2публ. сл.15-17'!$G$6:$G$8</c:f>
              <c:numCache>
                <c:formatCode>#\ ##0.0</c:formatCode>
                <c:ptCount val="3"/>
                <c:pt idx="0">
                  <c:v>26574.400000000001</c:v>
                </c:pt>
                <c:pt idx="1">
                  <c:v>27495.1</c:v>
                </c:pt>
                <c:pt idx="2">
                  <c:v>-920.69999999999709</c:v>
                </c:pt>
              </c:numCache>
            </c:numRef>
          </c:val>
          <c:extLst xmlns:c16r2="http://schemas.microsoft.com/office/drawing/2015/06/chart">
            <c:ext xmlns:c16="http://schemas.microsoft.com/office/drawing/2014/chart" uri="{C3380CC4-5D6E-409C-BE32-E72D297353CC}">
              <c16:uniqueId val="{0000000D-95FD-4074-B2C0-89F16A6A27C3}"/>
            </c:ext>
          </c:extLst>
        </c:ser>
        <c:ser>
          <c:idx val="6"/>
          <c:order val="6"/>
          <c:tx>
            <c:strRef>
              <c:f>'слайд № 2публ. сл.15-17'!$H$5</c:f>
              <c:strCache>
                <c:ptCount val="1"/>
                <c:pt idx="0">
                  <c:v>2024 год</c:v>
                </c:pt>
              </c:strCache>
            </c:strRef>
          </c:tx>
          <c:spPr>
            <a:scene3d>
              <a:camera prst="orthographicFront"/>
              <a:lightRig rig="threePt" dir="t"/>
            </a:scene3d>
            <a:sp3d>
              <a:bevelT/>
              <a:bevelB/>
            </a:sp3d>
          </c:spPr>
          <c:invertIfNegative val="0"/>
          <c:dLbls>
            <c:spPr>
              <a:noFill/>
              <a:ln>
                <a:noFill/>
              </a:ln>
              <a:effectLst/>
            </c:spPr>
            <c:txPr>
              <a:bodyPr wrap="square" lIns="38100" tIns="19050" rIns="38100" bIns="19050" anchor="ctr">
                <a:spAutoFit/>
              </a:bodyPr>
              <a:lstStyle/>
              <a:p>
                <a:pPr>
                  <a:defRPr sz="1200" b="1">
                    <a:latin typeface="PT Astra Serif" panose="020A0603040505020204" pitchFamily="18" charset="-52"/>
                    <a:ea typeface="PT Astra Serif" panose="020A0603040505020204" pitchFamily="18" charset="-52"/>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'слайд № 2публ. сл.15-17'!$A$6:$A$8</c:f>
              <c:strCache>
                <c:ptCount val="3"/>
                <c:pt idx="0">
                  <c:v>Доходы, всего</c:v>
                </c:pt>
                <c:pt idx="1">
                  <c:v>Расходы, всего</c:v>
                </c:pt>
                <c:pt idx="2">
                  <c:v>Дефицит </c:v>
                </c:pt>
              </c:strCache>
            </c:strRef>
          </c:cat>
          <c:val>
            <c:numRef>
              <c:f>'слайд № 2публ. сл.15-17'!$H$6:$H$8</c:f>
              <c:numCache>
                <c:formatCode>#\ ##0.0</c:formatCode>
                <c:ptCount val="3"/>
                <c:pt idx="0">
                  <c:v>35467.9</c:v>
                </c:pt>
                <c:pt idx="1">
                  <c:v>35758.400000000001</c:v>
                </c:pt>
                <c:pt idx="2" formatCode="General">
                  <c:v>-290.5</c:v>
                </c:pt>
              </c:numCache>
            </c:numRef>
          </c:val>
        </c:ser>
        <c:dLbls>
          <c:showLegendKey val="0"/>
          <c:showVal val="0"/>
          <c:showCatName val="0"/>
          <c:showSerName val="0"/>
          <c:showPercent val="0"/>
          <c:showBubbleSize val="0"/>
        </c:dLbls>
        <c:gapWidth val="219"/>
        <c:overlap val="-27"/>
        <c:axId val="459479200"/>
        <c:axId val="460017696"/>
      </c:barChart>
      <c:catAx>
        <c:axId val="459479200"/>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a:outerShdw blurRad="76200" dist="12700" dir="8100000" sy="-23000" kx="800400" algn="br" rotWithShape="0">
              <a:prstClr val="black">
                <a:alpha val="20000"/>
              </a:prstClr>
            </a:outerShdw>
            <a:softEdge rad="0"/>
          </a:effectLst>
        </c:spPr>
        <c:txPr>
          <a:bodyPr rot="0" vert="horz"/>
          <a:lstStyle/>
          <a:p>
            <a:pPr>
              <a:defRPr sz="1400" b="1" i="0" u="none" strike="noStrike" baseline="0">
                <a:solidFill>
                  <a:srgbClr val="000000"/>
                </a:solidFill>
                <a:latin typeface="Times New Roman"/>
                <a:ea typeface="Times New Roman"/>
                <a:cs typeface="Times New Roman"/>
              </a:defRPr>
            </a:pPr>
            <a:endParaRPr lang="ru-RU"/>
          </a:p>
        </c:txPr>
        <c:crossAx val="460017696"/>
        <c:crossesAt val="0"/>
        <c:auto val="1"/>
        <c:lblAlgn val="ctr"/>
        <c:lblOffset val="100"/>
        <c:tickLblSkip val="1"/>
        <c:noMultiLvlLbl val="0"/>
      </c:catAx>
      <c:valAx>
        <c:axId val="460017696"/>
        <c:scaling>
          <c:orientation val="minMax"/>
          <c:max val="38000"/>
          <c:min val="-2000"/>
        </c:scaling>
        <c:delete val="0"/>
        <c:axPos val="l"/>
        <c:majorGridlines>
          <c:spPr>
            <a:ln w="9525" cap="flat" cmpd="sng" algn="ctr">
              <a:solidFill>
                <a:schemeClr val="tx1">
                  <a:lumMod val="15000"/>
                  <a:lumOff val="85000"/>
                </a:schemeClr>
              </a:solidFill>
              <a:round/>
            </a:ln>
            <a:effectLst>
              <a:outerShdw blurRad="76200" dist="12700" dir="8100000" sy="-23000" kx="800400" algn="br" rotWithShape="0">
                <a:prstClr val="black">
                  <a:alpha val="20000"/>
                </a:prstClr>
              </a:outerShdw>
            </a:effectLst>
          </c:spPr>
        </c:majorGridlines>
        <c:numFmt formatCode="#\ ##0.0" sourceLinked="1"/>
        <c:majorTickMark val="none"/>
        <c:minorTickMark val="none"/>
        <c:tickLblPos val="nextTo"/>
        <c:spPr>
          <a:noFill/>
          <a:ln>
            <a:noFill/>
          </a:ln>
          <a:effectLst>
            <a:outerShdw blurRad="50800" dist="50800" dir="5400000" algn="ctr" rotWithShape="0">
              <a:schemeClr val="bg2"/>
            </a:outerShdw>
          </a:effectLst>
        </c:spPr>
        <c:txPr>
          <a:bodyPr rot="0" vert="horz"/>
          <a:lstStyle/>
          <a:p>
            <a:pPr>
              <a:defRPr sz="1400" b="1" i="0" u="none" strike="noStrike" baseline="0">
                <a:solidFill>
                  <a:srgbClr val="000000"/>
                </a:solidFill>
                <a:latin typeface="Times New Roman"/>
                <a:ea typeface="Times New Roman"/>
                <a:cs typeface="Times New Roman"/>
              </a:defRPr>
            </a:pPr>
            <a:endParaRPr lang="ru-RU"/>
          </a:p>
        </c:txPr>
        <c:crossAx val="459479200"/>
        <c:crosses val="autoZero"/>
        <c:crossBetween val="between"/>
        <c:majorUnit val="4000"/>
      </c:valAx>
      <c:spPr>
        <a:noFill/>
        <a:ln w="25400">
          <a:noFill/>
        </a:ln>
      </c:spPr>
    </c:plotArea>
    <c:legend>
      <c:legendPos val="r"/>
      <c:layout>
        <c:manualLayout>
          <c:xMode val="edge"/>
          <c:yMode val="edge"/>
          <c:x val="0.77097440798792349"/>
          <c:y val="8.1360480271704796E-2"/>
          <c:w val="0.14276770892451679"/>
          <c:h val="0.63995547860674307"/>
        </c:manualLayout>
      </c:layout>
      <c:overlay val="0"/>
      <c:spPr>
        <a:noFill/>
        <a:ln w="25400">
          <a:noFill/>
        </a:ln>
      </c:spPr>
      <c:txPr>
        <a:bodyPr/>
        <a:lstStyle/>
        <a:p>
          <a:pPr>
            <a:defRPr sz="1400" b="1" i="0" u="none" strike="noStrike" baseline="0">
              <a:solidFill>
                <a:srgbClr val="000000"/>
              </a:solidFill>
              <a:latin typeface="Times New Roman"/>
              <a:ea typeface="Times New Roman"/>
              <a:cs typeface="Times New Roman"/>
            </a:defRPr>
          </a:pPr>
          <a:endParaRPr lang="ru-RU"/>
        </a:p>
      </c:txPr>
    </c:legend>
    <c:plotVisOnly val="1"/>
    <c:dispBlanksAs val="gap"/>
    <c:showDLblsOverMax val="0"/>
  </c:chart>
  <c:spPr>
    <a:noFill/>
    <a:ln w="9525" cap="flat" cmpd="sng" algn="ctr">
      <a:solidFill>
        <a:schemeClr val="tx1">
          <a:lumMod val="15000"/>
          <a:lumOff val="85000"/>
        </a:schemeClr>
      </a:solidFill>
      <a:round/>
    </a:ln>
    <a:effectLst/>
  </c:spPr>
  <c:txPr>
    <a:bodyPr/>
    <a:lstStyle/>
    <a:p>
      <a:pPr>
        <a:defRPr sz="1000" b="0" i="0" u="none" strike="noStrike" baseline="0">
          <a:solidFill>
            <a:srgbClr val="000000"/>
          </a:solidFill>
          <a:latin typeface="Calibri"/>
          <a:ea typeface="Calibri"/>
          <a:cs typeface="Calibri"/>
        </a:defRPr>
      </a:pPr>
      <a:endParaRPr lang="ru-RU"/>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0"/>
      <c:rotY val="20"/>
      <c:depthPercent val="100"/>
      <c:rAngAx val="1"/>
    </c:view3D>
    <c:floor>
      <c:thickness val="0"/>
      <c:spPr>
        <a:pattFill prst="pct5">
          <a:fgClr>
            <a:srgbClr val="C0C0C0"/>
          </a:fgClr>
          <a:bgClr>
            <a:schemeClr val="bg1"/>
          </a:bgClr>
        </a:pattFill>
        <a:ln w="6350" cap="flat" cmpd="sng" algn="ctr">
          <a:solidFill>
            <a:schemeClr val="tx1"/>
          </a:solidFill>
          <a:prstDash val="solid"/>
          <a:round/>
        </a:ln>
        <a:effectLst/>
        <a:sp3d contourW="6350">
          <a:contourClr>
            <a:schemeClr val="tx1"/>
          </a:contourClr>
        </a:sp3d>
      </c:spPr>
    </c:floor>
    <c:sideWall>
      <c:thickness val="0"/>
      <c:spPr>
        <a:noFill/>
        <a:ln w="12700">
          <a:solidFill>
            <a:schemeClr val="tx1"/>
          </a:solidFill>
          <a:prstDash val="solid"/>
        </a:ln>
        <a:effectLst/>
        <a:sp3d contourW="12700">
          <a:contourClr>
            <a:schemeClr val="tx1"/>
          </a:contourClr>
        </a:sp3d>
      </c:spPr>
    </c:sideWall>
    <c:backWall>
      <c:thickness val="0"/>
      <c:spPr>
        <a:noFill/>
        <a:ln w="12700">
          <a:solidFill>
            <a:schemeClr val="tx1"/>
          </a:solidFill>
          <a:prstDash val="solid"/>
        </a:ln>
        <a:effectLst/>
        <a:sp3d contourW="12700">
          <a:contourClr>
            <a:schemeClr val="tx1"/>
          </a:contourClr>
        </a:sp3d>
      </c:spPr>
    </c:backWall>
    <c:plotArea>
      <c:layout>
        <c:manualLayout>
          <c:layoutTarget val="inner"/>
          <c:xMode val="edge"/>
          <c:yMode val="edge"/>
          <c:x val="8.1205083202869427E-2"/>
          <c:y val="4.8142866656261739E-2"/>
          <c:w val="0.80010301019617802"/>
          <c:h val="0.78608873774402466"/>
        </c:manualLayout>
      </c:layout>
      <c:bar3DChart>
        <c:barDir val="col"/>
        <c:grouping val="clustered"/>
        <c:varyColors val="0"/>
        <c:ser>
          <c:idx val="0"/>
          <c:order val="0"/>
          <c:tx>
            <c:strRef>
              <c:f>Sheet1!$A$2</c:f>
              <c:strCache>
                <c:ptCount val="1"/>
                <c:pt idx="0">
                  <c:v>Решение Тульской городской  Думы от 20.12.2023 № 56/1235
 (в редакции от 26.09.2024
№ 1/17)</c:v>
                </c:pt>
              </c:strCache>
            </c:strRef>
          </c:tx>
          <c:spPr>
            <a:solidFill>
              <a:schemeClr val="accent1">
                <a:lumMod val="40000"/>
                <a:lumOff val="60000"/>
              </a:schemeClr>
            </a:solidFill>
            <a:ln>
              <a:noFill/>
            </a:ln>
            <a:effectLst/>
            <a:scene3d>
              <a:camera prst="orthographicFront"/>
              <a:lightRig rig="threePt" dir="t"/>
            </a:scene3d>
            <a:sp3d prstMaterial="metal">
              <a:bevelT/>
              <a:bevelB/>
              <a:contourClr>
                <a:srgbClr val="000000"/>
              </a:contourClr>
            </a:sp3d>
          </c:spPr>
          <c:invertIfNegative val="0"/>
          <c:dLbls>
            <c:dLbl>
              <c:idx val="0"/>
              <c:layout>
                <c:manualLayout>
                  <c:x val="6.246294349464181E-3"/>
                  <c:y val="-2.6816665576558309E-3"/>
                </c:manualLayout>
              </c:layout>
              <c:tx>
                <c:rich>
                  <a:bodyPr rot="0" spcFirstLastPara="1" vertOverflow="ellipsis" vert="horz" wrap="square" anchor="ctr" anchorCtr="1"/>
                  <a:lstStyle/>
                  <a:p>
                    <a:pPr>
                      <a:defRPr sz="1200" b="1" i="0" u="none" strike="noStrike" kern="1200" baseline="0">
                        <a:solidFill>
                          <a:schemeClr val="tx1">
                            <a:lumMod val="95000"/>
                            <a:lumOff val="5000"/>
                          </a:schemeClr>
                        </a:solidFill>
                        <a:latin typeface="Times New Roman" panose="02020603050405020304" pitchFamily="18" charset="0"/>
                        <a:ea typeface="Arial"/>
                        <a:cs typeface="Times New Roman" panose="02020603050405020304" pitchFamily="18" charset="0"/>
                      </a:defRPr>
                    </a:pPr>
                    <a:fld id="{28BEC6C9-687C-4683-BC8A-8819D3151E0D}" type="VALUE">
                      <a:rPr lang="en-US">
                        <a:latin typeface="PT Astra Serif" panose="020A0603040505020204" pitchFamily="18" charset="-52"/>
                        <a:ea typeface="PT Astra Serif" panose="020A0603040505020204" pitchFamily="18" charset="-52"/>
                      </a:rPr>
                      <a:pPr>
                        <a:defRPr sz="1200">
                          <a:solidFill>
                            <a:schemeClr val="tx1">
                              <a:lumMod val="95000"/>
                              <a:lumOff val="5000"/>
                            </a:schemeClr>
                          </a:solidFill>
                          <a:latin typeface="Times New Roman" panose="02020603050405020304" pitchFamily="18" charset="0"/>
                          <a:cs typeface="Times New Roman" panose="02020603050405020304" pitchFamily="18" charset="0"/>
                        </a:defRPr>
                      </a:pPr>
                      <a:t>[ЗНАЧЕНИЕ]</a:t>
                    </a:fld>
                    <a:endParaRPr lang="ru-RU"/>
                  </a:p>
                </c:rich>
              </c:tx>
              <c:spPr>
                <a:noFill/>
                <a:ln w="28057">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Times New Roman" panose="02020603050405020304" pitchFamily="18" charset="0"/>
                      <a:ea typeface="Arial"/>
                      <a:cs typeface="Times New Roman" panose="02020603050405020304" pitchFamily="18" charset="0"/>
                    </a:defRPr>
                  </a:pPr>
                  <a:endParaRPr lang="ru-RU"/>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4702-44B7-AC3D-349D8C869FC1}"/>
                </c:ext>
                <c:ext xmlns:c15="http://schemas.microsoft.com/office/drawing/2012/chart" uri="{CE6537A1-D6FC-4f65-9D91-7224C49458BB}">
                  <c15:dlblFieldTable/>
                  <c15:showDataLabelsRange val="0"/>
                </c:ext>
              </c:extLst>
            </c:dLbl>
            <c:dLbl>
              <c:idx val="1"/>
              <c:layout>
                <c:manualLayout>
                  <c:x val="4.2854333854303525E-3"/>
                  <c:y val="-3.2032196987393535E-3"/>
                </c:manualLayout>
              </c:layout>
              <c:tx>
                <c:rich>
                  <a:bodyPr rot="0" spcFirstLastPara="1" vertOverflow="ellipsis" vert="horz" wrap="square" anchor="ctr" anchorCtr="1"/>
                  <a:lstStyle/>
                  <a:p>
                    <a:pPr>
                      <a:defRPr sz="1200" b="1" i="0" u="none" strike="noStrike" kern="1200" baseline="0">
                        <a:solidFill>
                          <a:schemeClr val="tx1">
                            <a:lumMod val="95000"/>
                            <a:lumOff val="5000"/>
                          </a:schemeClr>
                        </a:solidFill>
                        <a:latin typeface="Times New Roman" panose="02020603050405020304" pitchFamily="18" charset="0"/>
                        <a:ea typeface="Arial"/>
                        <a:cs typeface="Times New Roman" panose="02020603050405020304" pitchFamily="18" charset="0"/>
                      </a:defRPr>
                    </a:pPr>
                    <a:fld id="{0A28E713-23F1-4ECA-909B-619AF9F6D954}" type="VALUE">
                      <a:rPr lang="en-US">
                        <a:latin typeface="PT Astra Serif" panose="020A0603040505020204" pitchFamily="18" charset="-52"/>
                        <a:ea typeface="PT Astra Serif" panose="020A0603040505020204" pitchFamily="18" charset="-52"/>
                      </a:rPr>
                      <a:pPr>
                        <a:defRPr sz="1200">
                          <a:solidFill>
                            <a:schemeClr val="tx1">
                              <a:lumMod val="95000"/>
                              <a:lumOff val="5000"/>
                            </a:schemeClr>
                          </a:solidFill>
                          <a:latin typeface="Times New Roman" panose="02020603050405020304" pitchFamily="18" charset="0"/>
                          <a:cs typeface="Times New Roman" panose="02020603050405020304" pitchFamily="18" charset="0"/>
                        </a:defRPr>
                      </a:pPr>
                      <a:t>[ЗНАЧЕНИЕ]</a:t>
                    </a:fld>
                    <a:endParaRPr lang="ru-RU"/>
                  </a:p>
                </c:rich>
              </c:tx>
              <c:spPr>
                <a:noFill/>
                <a:ln w="28057">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Times New Roman" panose="02020603050405020304" pitchFamily="18" charset="0"/>
                      <a:ea typeface="Arial"/>
                      <a:cs typeface="Times New Roman" panose="02020603050405020304" pitchFamily="18" charset="0"/>
                    </a:defRPr>
                  </a:pPr>
                  <a:endParaRPr lang="ru-RU"/>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4702-44B7-AC3D-349D8C869FC1}"/>
                </c:ext>
                <c:ext xmlns:c15="http://schemas.microsoft.com/office/drawing/2012/chart" uri="{CE6537A1-D6FC-4f65-9D91-7224C49458BB}">
                  <c15:dlblFieldTable/>
                  <c15:showDataLabelsRange val="0"/>
                </c:ext>
              </c:extLst>
            </c:dLbl>
            <c:dLbl>
              <c:idx val="2"/>
              <c:layout>
                <c:manualLayout>
                  <c:x val="4.8332188346786138E-3"/>
                  <c:y val="-8.0772782061290134E-3"/>
                </c:manualLayout>
              </c:layout>
              <c:tx>
                <c:rich>
                  <a:bodyPr rot="0" spcFirstLastPara="1" vertOverflow="ellipsis" vert="horz" wrap="square" anchor="ctr" anchorCtr="1"/>
                  <a:lstStyle/>
                  <a:p>
                    <a:pPr>
                      <a:defRPr sz="1200" b="1" i="0" u="none" strike="noStrike" kern="1200" baseline="0">
                        <a:solidFill>
                          <a:schemeClr val="tx1">
                            <a:lumMod val="95000"/>
                            <a:lumOff val="5000"/>
                          </a:schemeClr>
                        </a:solidFill>
                        <a:latin typeface="Times New Roman" panose="02020603050405020304" pitchFamily="18" charset="0"/>
                        <a:ea typeface="Arial"/>
                        <a:cs typeface="Times New Roman" panose="02020603050405020304" pitchFamily="18" charset="0"/>
                      </a:defRPr>
                    </a:pPr>
                    <a:fld id="{AA57D398-D3E6-453E-A8D7-A47E4EEFB186}" type="VALUE">
                      <a:rPr lang="en-US">
                        <a:latin typeface="PT Astra Serif" panose="020A0603040505020204" pitchFamily="18" charset="-52"/>
                        <a:ea typeface="PT Astra Serif" panose="020A0603040505020204" pitchFamily="18" charset="-52"/>
                      </a:rPr>
                      <a:pPr>
                        <a:defRPr sz="1200">
                          <a:solidFill>
                            <a:schemeClr val="tx1">
                              <a:lumMod val="95000"/>
                              <a:lumOff val="5000"/>
                            </a:schemeClr>
                          </a:solidFill>
                          <a:latin typeface="Times New Roman" panose="02020603050405020304" pitchFamily="18" charset="0"/>
                          <a:cs typeface="Times New Roman" panose="02020603050405020304" pitchFamily="18" charset="0"/>
                        </a:defRPr>
                      </a:pPr>
                      <a:t>[ЗНАЧЕНИЕ]</a:t>
                    </a:fld>
                    <a:endParaRPr lang="ru-RU"/>
                  </a:p>
                </c:rich>
              </c:tx>
              <c:spPr>
                <a:noFill/>
                <a:ln w="28057">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Times New Roman" panose="02020603050405020304" pitchFamily="18" charset="0"/>
                      <a:ea typeface="Arial"/>
                      <a:cs typeface="Times New Roman" panose="02020603050405020304" pitchFamily="18" charset="0"/>
                    </a:defRPr>
                  </a:pPr>
                  <a:endParaRPr lang="ru-RU"/>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4702-44B7-AC3D-349D8C869FC1}"/>
                </c:ext>
                <c:ext xmlns:c15="http://schemas.microsoft.com/office/drawing/2012/chart" uri="{CE6537A1-D6FC-4f65-9D91-7224C49458BB}">
                  <c15:dlblFieldTable/>
                  <c15:showDataLabelsRange val="0"/>
                </c:ext>
              </c:extLst>
            </c:dLbl>
            <c:spPr>
              <a:noFill/>
              <a:ln w="28057">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95000"/>
                        <a:lumOff val="5000"/>
                      </a:schemeClr>
                    </a:solidFill>
                    <a:latin typeface="Times New Roman" panose="02020603050405020304" pitchFamily="18" charset="0"/>
                    <a:ea typeface="Arial"/>
                    <a:cs typeface="Times New Roman" panose="02020603050405020304" pitchFamily="18"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Sheet1!$B$1:$D$1</c:f>
              <c:strCache>
                <c:ptCount val="3"/>
                <c:pt idx="0">
                  <c:v>Всего расходов</c:v>
                </c:pt>
                <c:pt idx="1">
                  <c:v>расходы без учета межбюджетных трансфертов из бюджета Тульской области</c:v>
                </c:pt>
                <c:pt idx="2">
                  <c:v>расходы за счет межбюджетных трансфертов из бюджета Тульской оласти</c:v>
                </c:pt>
              </c:strCache>
            </c:strRef>
          </c:cat>
          <c:val>
            <c:numRef>
              <c:f>Sheet1!$B$2:$D$2</c:f>
              <c:numCache>
                <c:formatCode>#\ ##0.0</c:formatCode>
                <c:ptCount val="3"/>
                <c:pt idx="0">
                  <c:v>32750.5</c:v>
                </c:pt>
                <c:pt idx="1">
                  <c:v>17683.900000000001</c:v>
                </c:pt>
                <c:pt idx="2">
                  <c:v>15066.6</c:v>
                </c:pt>
              </c:numCache>
            </c:numRef>
          </c:val>
          <c:extLst xmlns:c16r2="http://schemas.microsoft.com/office/drawing/2015/06/chart">
            <c:ext xmlns:c16="http://schemas.microsoft.com/office/drawing/2014/chart" uri="{C3380CC4-5D6E-409C-BE32-E72D297353CC}">
              <c16:uniqueId val="{00000003-4702-44B7-AC3D-349D8C869FC1}"/>
            </c:ext>
          </c:extLst>
        </c:ser>
        <c:ser>
          <c:idx val="1"/>
          <c:order val="1"/>
          <c:tx>
            <c:strRef>
              <c:f>Sheet1!$A$3</c:f>
              <c:strCache>
                <c:ptCount val="1"/>
                <c:pt idx="0">
                  <c:v>План по сводной бюджетной росписи</c:v>
                </c:pt>
              </c:strCache>
            </c:strRef>
          </c:tx>
          <c:spPr>
            <a:solidFill>
              <a:schemeClr val="accent1">
                <a:lumMod val="20000"/>
                <a:lumOff val="80000"/>
              </a:schemeClr>
            </a:solidFill>
            <a:ln>
              <a:noFill/>
            </a:ln>
            <a:effectLst/>
            <a:scene3d>
              <a:camera prst="orthographicFront"/>
              <a:lightRig rig="threePt" dir="t"/>
            </a:scene3d>
            <a:sp3d>
              <a:bevelT/>
              <a:bevelB/>
              <a:contourClr>
                <a:srgbClr val="000000"/>
              </a:contourClr>
            </a:sp3d>
          </c:spPr>
          <c:invertIfNegative val="0"/>
          <c:dLbls>
            <c:dLbl>
              <c:idx val="0"/>
              <c:layout>
                <c:manualLayout>
                  <c:x val="7.6522546803888709E-3"/>
                  <c:y val="3.2885029810924243E-3"/>
                </c:manualLayout>
              </c:layout>
              <c:tx>
                <c:rich>
                  <a:bodyPr rot="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Arial"/>
                        <a:cs typeface="Times New Roman" panose="02020603050405020304" pitchFamily="18" charset="0"/>
                      </a:defRPr>
                    </a:pPr>
                    <a:fld id="{EC194334-AEB6-425E-BDBC-22749A7C684C}" type="VALUE">
                      <a:rPr lang="en-US">
                        <a:latin typeface="PT Astra Serif" panose="020A0603040505020204" pitchFamily="18" charset="-52"/>
                        <a:ea typeface="PT Astra Serif" panose="020A0603040505020204" pitchFamily="18" charset="-52"/>
                      </a:rPr>
                      <a:pPr>
                        <a:defRPr sz="1200">
                          <a:latin typeface="Times New Roman" panose="02020603050405020304" pitchFamily="18" charset="0"/>
                          <a:cs typeface="Times New Roman" panose="02020603050405020304" pitchFamily="18" charset="0"/>
                        </a:defRPr>
                      </a:pPr>
                      <a:t>[ЗНАЧЕНИЕ]</a:t>
                    </a:fld>
                    <a:endParaRPr lang="ru-RU"/>
                  </a:p>
                </c:rich>
              </c:tx>
              <c:spPr>
                <a:noFill/>
                <a:ln w="28057">
                  <a:noFill/>
                </a:ln>
                <a:effectLst/>
              </c:spPr>
              <c:txPr>
                <a:bodyPr rot="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Arial"/>
                      <a:cs typeface="Times New Roman" panose="02020603050405020304" pitchFamily="18" charset="0"/>
                    </a:defRPr>
                  </a:pPr>
                  <a:endParaRPr lang="ru-RU"/>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4702-44B7-AC3D-349D8C869FC1}"/>
                </c:ext>
                <c:ext xmlns:c15="http://schemas.microsoft.com/office/drawing/2012/chart" uri="{CE6537A1-D6FC-4f65-9D91-7224C49458BB}">
                  <c15:dlblFieldTable/>
                  <c15:showDataLabelsRange val="0"/>
                </c:ext>
              </c:extLst>
            </c:dLbl>
            <c:dLbl>
              <c:idx val="1"/>
              <c:layout>
                <c:manualLayout>
                  <c:x val="4.0369041985695471E-3"/>
                  <c:y val="-4.3032381314806589E-3"/>
                </c:manualLayout>
              </c:layout>
              <c:tx>
                <c:rich>
                  <a:bodyPr rot="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Arial"/>
                        <a:cs typeface="Times New Roman" panose="02020603050405020304" pitchFamily="18" charset="0"/>
                      </a:defRPr>
                    </a:pPr>
                    <a:fld id="{266815BA-2C3A-42A1-AF8D-6D55CED3C3E8}" type="VALUE">
                      <a:rPr lang="en-US">
                        <a:latin typeface="PT Astra Serif" panose="020A0603040505020204" pitchFamily="18" charset="-52"/>
                        <a:ea typeface="PT Astra Serif" panose="020A0603040505020204" pitchFamily="18" charset="-52"/>
                      </a:rPr>
                      <a:pPr>
                        <a:defRPr sz="1200">
                          <a:latin typeface="Times New Roman" panose="02020603050405020304" pitchFamily="18" charset="0"/>
                          <a:cs typeface="Times New Roman" panose="02020603050405020304" pitchFamily="18" charset="0"/>
                        </a:defRPr>
                      </a:pPr>
                      <a:t>[ЗНАЧЕНИЕ]</a:t>
                    </a:fld>
                    <a:endParaRPr lang="ru-RU"/>
                  </a:p>
                </c:rich>
              </c:tx>
              <c:spPr>
                <a:noFill/>
                <a:ln w="28057">
                  <a:noFill/>
                </a:ln>
                <a:effectLst/>
              </c:spPr>
              <c:txPr>
                <a:bodyPr rot="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Arial"/>
                      <a:cs typeface="Times New Roman" panose="02020603050405020304" pitchFamily="18" charset="0"/>
                    </a:defRPr>
                  </a:pPr>
                  <a:endParaRPr lang="ru-RU"/>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4702-44B7-AC3D-349D8C869FC1}"/>
                </c:ext>
                <c:ext xmlns:c15="http://schemas.microsoft.com/office/drawing/2012/chart" uri="{CE6537A1-D6FC-4f65-9D91-7224C49458BB}">
                  <c15:dlblFieldTable/>
                  <c15:showDataLabelsRange val="0"/>
                </c:ext>
              </c:extLst>
            </c:dLbl>
            <c:dLbl>
              <c:idx val="2"/>
              <c:layout>
                <c:manualLayout>
                  <c:x val="1.0614933532044917E-2"/>
                  <c:y val="2.6871029421882977E-3"/>
                </c:manualLayout>
              </c:layout>
              <c:tx>
                <c:rich>
                  <a:bodyPr rot="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Arial"/>
                        <a:cs typeface="Times New Roman" panose="02020603050405020304" pitchFamily="18" charset="0"/>
                      </a:defRPr>
                    </a:pPr>
                    <a:fld id="{C6A4333F-100C-42C7-A236-BD922893B925}" type="VALUE">
                      <a:rPr lang="en-US">
                        <a:latin typeface="PT Astra Serif" panose="020A0603040505020204" pitchFamily="18" charset="-52"/>
                        <a:ea typeface="PT Astra Serif" panose="020A0603040505020204" pitchFamily="18" charset="-52"/>
                      </a:rPr>
                      <a:pPr>
                        <a:defRPr sz="1200">
                          <a:latin typeface="Times New Roman" panose="02020603050405020304" pitchFamily="18" charset="0"/>
                          <a:cs typeface="Times New Roman" panose="02020603050405020304" pitchFamily="18" charset="0"/>
                        </a:defRPr>
                      </a:pPr>
                      <a:t>[ЗНАЧЕНИЕ]</a:t>
                    </a:fld>
                    <a:endParaRPr lang="ru-RU"/>
                  </a:p>
                </c:rich>
              </c:tx>
              <c:spPr>
                <a:noFill/>
                <a:ln w="28057">
                  <a:noFill/>
                </a:ln>
                <a:effectLst/>
              </c:spPr>
              <c:txPr>
                <a:bodyPr rot="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Arial"/>
                      <a:cs typeface="Times New Roman" panose="02020603050405020304" pitchFamily="18" charset="0"/>
                    </a:defRPr>
                  </a:pPr>
                  <a:endParaRPr lang="ru-RU"/>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4702-44B7-AC3D-349D8C869FC1}"/>
                </c:ext>
                <c:ext xmlns:c15="http://schemas.microsoft.com/office/drawing/2012/chart" uri="{CE6537A1-D6FC-4f65-9D91-7224C49458BB}">
                  <c15:dlblFieldTable/>
                  <c15:showDataLabelsRange val="0"/>
                </c:ext>
              </c:extLst>
            </c:dLbl>
            <c:spPr>
              <a:noFill/>
              <a:ln w="28057">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Times New Roman" panose="02020603050405020304" pitchFamily="18" charset="0"/>
                    <a:ea typeface="Arial"/>
                    <a:cs typeface="Times New Roman" panose="02020603050405020304" pitchFamily="18"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Sheet1!$B$1:$D$1</c:f>
              <c:strCache>
                <c:ptCount val="3"/>
                <c:pt idx="0">
                  <c:v>Всего расходов</c:v>
                </c:pt>
                <c:pt idx="1">
                  <c:v>расходы без учета межбюджетных трансфертов из бюджета Тульской области</c:v>
                </c:pt>
                <c:pt idx="2">
                  <c:v>расходы за счет межбюджетных трансфертов из бюджета Тульской оласти</c:v>
                </c:pt>
              </c:strCache>
            </c:strRef>
          </c:cat>
          <c:val>
            <c:numRef>
              <c:f>Sheet1!$B$3:$D$3</c:f>
              <c:numCache>
                <c:formatCode>#\ ##0.0</c:formatCode>
                <c:ptCount val="3"/>
                <c:pt idx="0">
                  <c:v>36350.5</c:v>
                </c:pt>
                <c:pt idx="1">
                  <c:v>17972.099999999999</c:v>
                </c:pt>
                <c:pt idx="2">
                  <c:v>18378.400000000001</c:v>
                </c:pt>
              </c:numCache>
            </c:numRef>
          </c:val>
          <c:extLst xmlns:c16r2="http://schemas.microsoft.com/office/drawing/2015/06/chart">
            <c:ext xmlns:c16="http://schemas.microsoft.com/office/drawing/2014/chart" uri="{C3380CC4-5D6E-409C-BE32-E72D297353CC}">
              <c16:uniqueId val="{00000007-4702-44B7-AC3D-349D8C869FC1}"/>
            </c:ext>
          </c:extLst>
        </c:ser>
        <c:ser>
          <c:idx val="2"/>
          <c:order val="2"/>
          <c:tx>
            <c:strRef>
              <c:f>Sheet1!$A$4</c:f>
              <c:strCache>
                <c:ptCount val="1"/>
                <c:pt idx="0">
                  <c:v>Исполнено</c:v>
                </c:pt>
              </c:strCache>
            </c:strRef>
          </c:tx>
          <c:spPr>
            <a:solidFill>
              <a:schemeClr val="accent1">
                <a:lumMod val="75000"/>
              </a:schemeClr>
            </a:solidFill>
            <a:ln>
              <a:noFill/>
            </a:ln>
            <a:effectLst/>
            <a:scene3d>
              <a:camera prst="orthographicFront"/>
              <a:lightRig rig="threePt" dir="t"/>
            </a:scene3d>
            <a:sp3d>
              <a:bevelT/>
            </a:sp3d>
          </c:spPr>
          <c:invertIfNegative val="0"/>
          <c:dLbls>
            <c:dLbl>
              <c:idx val="0"/>
              <c:layout>
                <c:manualLayout>
                  <c:x val="2.2485069205208014E-2"/>
                  <c:y val="-1.8261155418588866E-2"/>
                </c:manualLayout>
              </c:layout>
              <c:tx>
                <c:rich>
                  <a:bodyPr/>
                  <a:lstStyle/>
                  <a:p>
                    <a:fld id="{E3D2DB7D-225F-43F4-A969-02E2D8F9FAA1}" type="VALUE">
                      <a:rPr lang="en-US">
                        <a:latin typeface="PT Astra Serif" panose="020A0603040505020204" pitchFamily="18" charset="-52"/>
                        <a:ea typeface="PT Astra Serif" panose="020A0603040505020204" pitchFamily="18" charset="-52"/>
                      </a:rPr>
                      <a:pPr/>
                      <a:t>[ЗНАЧЕНИЕ]</a:t>
                    </a:fld>
                    <a:endParaRPr lang="ru-RU"/>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4702-44B7-AC3D-349D8C869FC1}"/>
                </c:ext>
                <c:ext xmlns:c15="http://schemas.microsoft.com/office/drawing/2012/chart" uri="{CE6537A1-D6FC-4f65-9D91-7224C49458BB}">
                  <c15:dlblFieldTable/>
                  <c15:showDataLabelsRange val="0"/>
                </c:ext>
              </c:extLst>
            </c:dLbl>
            <c:dLbl>
              <c:idx val="1"/>
              <c:layout>
                <c:manualLayout>
                  <c:x val="1.9874466392600945E-2"/>
                  <c:y val="-7.2585926729428598E-3"/>
                </c:manualLayout>
              </c:layout>
              <c:tx>
                <c:rich>
                  <a:bodyPr/>
                  <a:lstStyle/>
                  <a:p>
                    <a:fld id="{B525AEE8-3427-4A66-89C8-36C06E87F4DC}" type="VALUE">
                      <a:rPr lang="en-US">
                        <a:latin typeface="PT Astra Serif" panose="020A0603040505020204" pitchFamily="18" charset="-52"/>
                        <a:ea typeface="PT Astra Serif" panose="020A0603040505020204" pitchFamily="18" charset="-52"/>
                      </a:rPr>
                      <a:pPr/>
                      <a:t>[ЗНАЧЕНИЕ]</a:t>
                    </a:fld>
                    <a:endParaRPr lang="ru-RU"/>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4702-44B7-AC3D-349D8C869FC1}"/>
                </c:ext>
                <c:ext xmlns:c15="http://schemas.microsoft.com/office/drawing/2012/chart" uri="{CE6537A1-D6FC-4f65-9D91-7224C49458BB}">
                  <c15:dlblFieldTable/>
                  <c15:showDataLabelsRange val="0"/>
                </c:ext>
              </c:extLst>
            </c:dLbl>
            <c:dLbl>
              <c:idx val="2"/>
              <c:layout>
                <c:manualLayout>
                  <c:x val="1.8556901757642942E-2"/>
                  <c:y val="-5.9239602702222888E-3"/>
                </c:manualLayout>
              </c:layout>
              <c:tx>
                <c:rich>
                  <a:bodyPr/>
                  <a:lstStyle/>
                  <a:p>
                    <a:fld id="{6B221D8E-8C51-4508-8493-3721D94EB668}" type="VALUE">
                      <a:rPr lang="en-US">
                        <a:latin typeface="PT Astra Serif" panose="020A0603040505020204" pitchFamily="18" charset="-52"/>
                        <a:ea typeface="PT Astra Serif" panose="020A0603040505020204" pitchFamily="18" charset="-52"/>
                      </a:rPr>
                      <a:pPr/>
                      <a:t>[ЗНАЧЕНИЕ]</a:t>
                    </a:fld>
                    <a:endParaRPr lang="ru-RU"/>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4702-44B7-AC3D-349D8C869FC1}"/>
                </c:ex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Times New Roman" panose="02020603050405020304" pitchFamily="18" charset="0"/>
                    <a:ea typeface="Arial"/>
                    <a:cs typeface="Times New Roman" panose="02020603050405020304" pitchFamily="18"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Sheet1!$B$1:$D$1</c:f>
              <c:strCache>
                <c:ptCount val="3"/>
                <c:pt idx="0">
                  <c:v>Всего расходов</c:v>
                </c:pt>
                <c:pt idx="1">
                  <c:v>расходы без учета межбюджетных трансфертов из бюджета Тульской области</c:v>
                </c:pt>
                <c:pt idx="2">
                  <c:v>расходы за счет межбюджетных трансфертов из бюджета Тульской оласти</c:v>
                </c:pt>
              </c:strCache>
            </c:strRef>
          </c:cat>
          <c:val>
            <c:numRef>
              <c:f>Sheet1!$B$4:$D$4</c:f>
              <c:numCache>
                <c:formatCode>#\ ##0.0</c:formatCode>
                <c:ptCount val="3"/>
                <c:pt idx="0">
                  <c:v>35758.400000000001</c:v>
                </c:pt>
                <c:pt idx="1">
                  <c:v>17442.099999999999</c:v>
                </c:pt>
                <c:pt idx="2">
                  <c:v>18316.3</c:v>
                </c:pt>
              </c:numCache>
            </c:numRef>
          </c:val>
          <c:shape val="cylinder"/>
          <c:extLst xmlns:c16r2="http://schemas.microsoft.com/office/drawing/2015/06/chart">
            <c:ext xmlns:c16="http://schemas.microsoft.com/office/drawing/2014/chart" uri="{C3380CC4-5D6E-409C-BE32-E72D297353CC}">
              <c16:uniqueId val="{0000000B-4702-44B7-AC3D-349D8C869FC1}"/>
            </c:ext>
          </c:extLst>
        </c:ser>
        <c:dLbls>
          <c:showLegendKey val="0"/>
          <c:showVal val="0"/>
          <c:showCatName val="0"/>
          <c:showSerName val="0"/>
          <c:showPercent val="0"/>
          <c:showBubbleSize val="0"/>
        </c:dLbls>
        <c:gapWidth val="67"/>
        <c:gapDepth val="73"/>
        <c:shape val="box"/>
        <c:axId val="460809232"/>
        <c:axId val="460809624"/>
        <c:axId val="0"/>
      </c:bar3DChart>
      <c:catAx>
        <c:axId val="460809232"/>
        <c:scaling>
          <c:orientation val="minMax"/>
        </c:scaling>
        <c:delete val="0"/>
        <c:axPos val="b"/>
        <c:numFmt formatCode="General" sourceLinked="1"/>
        <c:majorTickMark val="out"/>
        <c:minorTickMark val="none"/>
        <c:tickLblPos val="low"/>
        <c:spPr>
          <a:noFill/>
          <a:ln w="3506" cap="flat" cmpd="sng" algn="ctr">
            <a:solidFill>
              <a:schemeClr val="tx1"/>
            </a:solidFill>
            <a:prstDash val="solid"/>
            <a:round/>
          </a:ln>
          <a:effectLst/>
        </c:spPr>
        <c:txPr>
          <a:bodyPr rot="0" spcFirstLastPara="1" vertOverflow="ellipsis" wrap="square" anchor="ctr" anchorCtr="1"/>
          <a:lstStyle/>
          <a:p>
            <a:pPr>
              <a:defRPr sz="1331" b="1" i="0" u="none" strike="noStrike" kern="1200" baseline="0">
                <a:solidFill>
                  <a:schemeClr val="tx1"/>
                </a:solidFill>
                <a:latin typeface="Times New Roman" panose="02020603050405020304" pitchFamily="18" charset="0"/>
                <a:ea typeface="Arial"/>
                <a:cs typeface="Times New Roman" panose="02020603050405020304" pitchFamily="18" charset="0"/>
              </a:defRPr>
            </a:pPr>
            <a:endParaRPr lang="ru-RU"/>
          </a:p>
        </c:txPr>
        <c:crossAx val="460809624"/>
        <c:crosses val="autoZero"/>
        <c:auto val="1"/>
        <c:lblAlgn val="ctr"/>
        <c:lblOffset val="100"/>
        <c:tickLblSkip val="1"/>
        <c:tickMarkSkip val="1"/>
        <c:noMultiLvlLbl val="0"/>
      </c:catAx>
      <c:valAx>
        <c:axId val="460809624"/>
        <c:scaling>
          <c:orientation val="minMax"/>
        </c:scaling>
        <c:delete val="0"/>
        <c:axPos val="l"/>
        <c:majorGridlines>
          <c:spPr>
            <a:ln w="3506" cap="flat" cmpd="sng" algn="ctr">
              <a:solidFill>
                <a:schemeClr val="tx1"/>
              </a:solidFill>
              <a:prstDash val="solid"/>
              <a:round/>
            </a:ln>
            <a:effectLst/>
          </c:spPr>
        </c:majorGridlines>
        <c:numFmt formatCode="#\ ##0.0" sourceLinked="1"/>
        <c:majorTickMark val="out"/>
        <c:minorTickMark val="none"/>
        <c:tickLblPos val="nextTo"/>
        <c:spPr>
          <a:noFill/>
          <a:ln w="3506" cap="flat" cmpd="sng" algn="ctr">
            <a:solidFill>
              <a:schemeClr val="tx1"/>
            </a:solidFill>
            <a:prstDash val="solid"/>
            <a:round/>
          </a:ln>
          <a:effectLst/>
        </c:spPr>
        <c:txPr>
          <a:bodyPr rot="0" spcFirstLastPara="1" vertOverflow="ellipsis" wrap="square" anchor="ctr" anchorCtr="1"/>
          <a:lstStyle/>
          <a:p>
            <a:pPr>
              <a:defRPr sz="1600" b="1" i="0" u="none" strike="noStrike" kern="1200" baseline="0">
                <a:solidFill>
                  <a:schemeClr val="tx1"/>
                </a:solidFill>
                <a:latin typeface="Times New Roman" panose="02020603050405020304" pitchFamily="18" charset="0"/>
                <a:ea typeface="Arial"/>
                <a:cs typeface="Times New Roman" panose="02020603050405020304" pitchFamily="18" charset="0"/>
              </a:defRPr>
            </a:pPr>
            <a:endParaRPr lang="ru-RU"/>
          </a:p>
        </c:txPr>
        <c:crossAx val="460809232"/>
        <c:crosses val="autoZero"/>
        <c:crossBetween val="between"/>
      </c:valAx>
      <c:spPr>
        <a:noFill/>
        <a:ln w="25400">
          <a:noFill/>
        </a:ln>
        <a:effectLst/>
      </c:spPr>
    </c:plotArea>
    <c:legend>
      <c:legendPos val="r"/>
      <c:layout>
        <c:manualLayout>
          <c:xMode val="edge"/>
          <c:yMode val="edge"/>
          <c:x val="0.86721551799835983"/>
          <c:y val="0"/>
          <c:w val="0.1287892644096913"/>
          <c:h val="1"/>
        </c:manualLayout>
      </c:layout>
      <c:overlay val="0"/>
      <c:spPr>
        <a:noFill/>
        <a:ln w="3506">
          <a:noFill/>
          <a:prstDash val="solid"/>
        </a:ln>
        <a:effectLst/>
      </c:spPr>
      <c:txPr>
        <a:bodyPr rot="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Arial"/>
              <a:cs typeface="Times New Roman" panose="02020603050405020304" pitchFamily="18" charset="0"/>
            </a:defRPr>
          </a:pPr>
          <a:endParaRPr lang="ru-RU"/>
        </a:p>
      </c:txPr>
    </c:legend>
    <c:plotVisOnly val="1"/>
    <c:dispBlanksAs val="gap"/>
    <c:showDLblsOverMax val="0"/>
  </c:chart>
  <c:spPr>
    <a:noFill/>
    <a:ln w="6350" cap="flat" cmpd="sng" algn="ctr">
      <a:noFill/>
      <a:prstDash val="solid"/>
      <a:miter lim="800000"/>
    </a:ln>
    <a:effectLst/>
  </c:spPr>
  <c:txPr>
    <a:bodyPr/>
    <a:lstStyle/>
    <a:p>
      <a:pPr>
        <a:defRPr sz="2347" b="1" i="0" u="none" strike="noStrike" baseline="0">
          <a:solidFill>
            <a:schemeClr val="tx1"/>
          </a:solidFill>
          <a:latin typeface="Arial"/>
          <a:ea typeface="Arial"/>
          <a:cs typeface="Arial"/>
        </a:defRPr>
      </a:pPr>
      <a:endParaRPr lang="ru-RU"/>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4000" b="1" i="0" u="none" strike="noStrike" kern="1200" cap="small" spc="0" baseline="0">
                <a:ln w="9525">
                  <a:solidFill>
                    <a:sysClr val="windowText" lastClr="000000"/>
                  </a:solidFill>
                  <a:prstDash val="solid"/>
                </a:ln>
                <a:solidFill>
                  <a:sysClr val="windowText" lastClr="000000"/>
                </a:solidFill>
                <a:effectLst>
                  <a:outerShdw blurRad="12700" dist="38100" dir="2700000" algn="tl" rotWithShape="0">
                    <a:schemeClr val="accent5">
                      <a:lumMod val="60000"/>
                      <a:lumOff val="40000"/>
                    </a:schemeClr>
                  </a:outerShdw>
                </a:effectLst>
                <a:latin typeface="Times New Roman" panose="02020603050405020304" pitchFamily="18" charset="0"/>
                <a:ea typeface="+mn-ea"/>
                <a:cs typeface="Times New Roman" panose="02020603050405020304" pitchFamily="18" charset="0"/>
              </a:defRPr>
            </a:pPr>
            <a:r>
              <a:rPr lang="ru-RU" sz="4000" b="1" cap="small" spc="0" baseline="0" dirty="0" smtClean="0">
                <a:ln w="9525">
                  <a:solidFill>
                    <a:sysClr val="windowText" lastClr="000000"/>
                  </a:solidFill>
                  <a:prstDash val="solid"/>
                </a:ln>
                <a:solidFill>
                  <a:sysClr val="windowText" lastClr="000000"/>
                </a:solidFill>
                <a:effectLst>
                  <a:outerShdw blurRad="12700" dist="38100" dir="2700000" algn="tl" rotWithShape="0">
                    <a:schemeClr val="accent5">
                      <a:lumMod val="60000"/>
                      <a:lumOff val="40000"/>
                    </a:schemeClr>
                  </a:outerShdw>
                </a:effectLst>
                <a:latin typeface="PT Astra Serif" panose="020A0603040505020204" pitchFamily="18" charset="-52"/>
              </a:rPr>
              <a:t>2024 год</a:t>
            </a:r>
            <a:endParaRPr lang="ru-RU" sz="4000" b="1" cap="small" spc="0" baseline="0" dirty="0">
              <a:ln w="9525">
                <a:solidFill>
                  <a:sysClr val="windowText" lastClr="000000"/>
                </a:solidFill>
                <a:prstDash val="solid"/>
              </a:ln>
              <a:solidFill>
                <a:sysClr val="windowText" lastClr="000000"/>
              </a:solidFill>
              <a:effectLst>
                <a:outerShdw blurRad="12700" dist="38100" dir="2700000" algn="tl" rotWithShape="0">
                  <a:schemeClr val="accent5">
                    <a:lumMod val="60000"/>
                    <a:lumOff val="40000"/>
                  </a:schemeClr>
                </a:outerShdw>
              </a:effectLst>
              <a:latin typeface="PT Astra Serif" panose="020A0603040505020204" pitchFamily="18" charset="-52"/>
            </a:endParaRPr>
          </a:p>
        </c:rich>
      </c:tx>
      <c:layout>
        <c:manualLayout>
          <c:xMode val="edge"/>
          <c:yMode val="edge"/>
          <c:x val="0.33914683905220727"/>
          <c:y val="2.3763741728440894E-3"/>
        </c:manualLayout>
      </c:layout>
      <c:overlay val="0"/>
      <c:spPr>
        <a:noFill/>
        <a:ln>
          <a:noFill/>
        </a:ln>
        <a:effectLst/>
      </c:spPr>
      <c:txPr>
        <a:bodyPr rot="0" spcFirstLastPara="1" vertOverflow="ellipsis" vert="horz" wrap="square" anchor="ctr" anchorCtr="1"/>
        <a:lstStyle/>
        <a:p>
          <a:pPr>
            <a:defRPr sz="4000" b="1" i="0" u="none" strike="noStrike" kern="1200" cap="small" spc="0" baseline="0">
              <a:ln w="9525">
                <a:solidFill>
                  <a:sysClr val="windowText" lastClr="000000"/>
                </a:solidFill>
                <a:prstDash val="solid"/>
              </a:ln>
              <a:solidFill>
                <a:sysClr val="windowText" lastClr="000000"/>
              </a:solidFill>
              <a:effectLst>
                <a:outerShdw blurRad="12700" dist="38100" dir="2700000" algn="tl" rotWithShape="0">
                  <a:schemeClr val="accent5">
                    <a:lumMod val="60000"/>
                    <a:lumOff val="40000"/>
                  </a:schemeClr>
                </a:outerShdw>
              </a:effectLst>
              <a:latin typeface="Times New Roman" panose="02020603050405020304" pitchFamily="18" charset="0"/>
              <a:ea typeface="+mn-ea"/>
              <a:cs typeface="Times New Roman" panose="02020603050405020304" pitchFamily="18" charset="0"/>
            </a:defRPr>
          </a:pPr>
          <a:endParaRPr lang="ru-RU"/>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833908207499767E-3"/>
          <c:y val="0.26839435611133944"/>
          <c:w val="0.85818853822073859"/>
          <c:h val="0.68101221339627893"/>
        </c:manualLayout>
      </c:layout>
      <c:pie3DChart>
        <c:varyColors val="1"/>
        <c:ser>
          <c:idx val="0"/>
          <c:order val="0"/>
          <c:tx>
            <c:strRef>
              <c:f>Лист1!$B$1</c:f>
              <c:strCache>
                <c:ptCount val="1"/>
                <c:pt idx="0">
                  <c:v>Столбец1</c:v>
                </c:pt>
              </c:strCache>
            </c:strRef>
          </c:tx>
          <c:spPr>
            <a:scene3d>
              <a:camera prst="orthographicFront"/>
              <a:lightRig rig="threePt" dir="t"/>
            </a:scene3d>
            <a:sp3d prstMaterial="flat">
              <a:bevelT w="127000" h="127000"/>
              <a:bevelB w="127000" h="127000" prst="angle"/>
            </a:sp3d>
          </c:spPr>
          <c:explosion val="28"/>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prstMaterial="flat">
                <a:bevelT w="127000" h="127000"/>
                <a:bevelB w="127000" h="127000" prst="angle"/>
              </a:sp3d>
            </c:spPr>
            <c:extLst xmlns:c16r2="http://schemas.microsoft.com/office/drawing/2015/06/chart">
              <c:ext xmlns:c16="http://schemas.microsoft.com/office/drawing/2014/chart" uri="{C3380CC4-5D6E-409C-BE32-E72D297353CC}">
                <c16:uniqueId val="{00000001-A58D-40F2-875D-4323664410EC}"/>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prstMaterial="flat">
                <a:bevelT w="127000" h="127000"/>
                <a:bevelB w="127000" h="127000" prst="angle"/>
              </a:sp3d>
            </c:spPr>
            <c:extLst xmlns:c16r2="http://schemas.microsoft.com/office/drawing/2015/06/chart">
              <c:ext xmlns:c16="http://schemas.microsoft.com/office/drawing/2014/chart" uri="{C3380CC4-5D6E-409C-BE32-E72D297353CC}">
                <c16:uniqueId val="{00000003-A58D-40F2-875D-4323664410EC}"/>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prstMaterial="flat">
                <a:bevelT w="127000" h="127000"/>
                <a:bevelB w="127000" h="127000" prst="angle"/>
              </a:sp3d>
            </c:spPr>
            <c:extLst xmlns:c16r2="http://schemas.microsoft.com/office/drawing/2015/06/chart">
              <c:ext xmlns:c16="http://schemas.microsoft.com/office/drawing/2014/chart" uri="{C3380CC4-5D6E-409C-BE32-E72D297353CC}">
                <c16:uniqueId val="{00000005-A58D-40F2-875D-4323664410EC}"/>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prstMaterial="flat">
                <a:bevelT w="127000" h="127000"/>
                <a:bevelB w="127000" h="127000" prst="angle"/>
              </a:sp3d>
            </c:spPr>
            <c:extLst xmlns:c16r2="http://schemas.microsoft.com/office/drawing/2015/06/chart">
              <c:ext xmlns:c16="http://schemas.microsoft.com/office/drawing/2014/chart" uri="{C3380CC4-5D6E-409C-BE32-E72D297353CC}">
                <c16:uniqueId val="{00000007-A58D-40F2-875D-4323664410EC}"/>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prstMaterial="flat">
                <a:bevelT w="127000" h="127000"/>
                <a:bevelB w="127000" h="127000" prst="angle"/>
              </a:sp3d>
            </c:spPr>
            <c:extLst xmlns:c16r2="http://schemas.microsoft.com/office/drawing/2015/06/chart">
              <c:ext xmlns:c16="http://schemas.microsoft.com/office/drawing/2014/chart" uri="{C3380CC4-5D6E-409C-BE32-E72D297353CC}">
                <c16:uniqueId val="{00000009-A58D-40F2-875D-4323664410EC}"/>
              </c:ext>
            </c:extLst>
          </c:dPt>
          <c:dLbls>
            <c:dLbl>
              <c:idx val="0"/>
              <c:layout>
                <c:manualLayout>
                  <c:x val="-1.4574759112601093E-2"/>
                  <c:y val="-6.4358138547768468E-3"/>
                </c:manualLayout>
              </c:layout>
              <c:tx>
                <c:rich>
                  <a:bodyPr rot="0" spcFirstLastPara="1" vertOverflow="clip" horzOverflow="clip" vert="horz" wrap="square" lIns="38100" tIns="19050" rIns="38100" bIns="19050" anchor="ctr" anchorCtr="1">
                    <a:noAutofit/>
                  </a:bodyPr>
                  <a:lstStyle/>
                  <a:p>
                    <a:pPr>
                      <a:defRPr sz="133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dirty="0" smtClean="0">
                        <a:latin typeface="PT Astra Serif" panose="020A0603040505020204" pitchFamily="18" charset="-52"/>
                      </a:rPr>
                      <a:t>5,0%</a:t>
                    </a:r>
                    <a:endParaRPr lang="en-US" dirty="0">
                      <a:latin typeface="PT Astra Serif" panose="020A0603040505020204" pitchFamily="18" charset="-52"/>
                    </a:endParaRPr>
                  </a:p>
                </c:rich>
              </c:tx>
              <c:numFmt formatCode="0.0%" sourceLinked="0"/>
              <c:spPr>
                <a:solidFill>
                  <a:prstClr val="white"/>
                </a:solidFill>
                <a:ln>
                  <a:solidFill>
                    <a:schemeClr val="bg1"/>
                  </a:solidFill>
                </a:ln>
                <a:effectLst/>
              </c:spPr>
              <c:txPr>
                <a:bodyPr rot="0" spcFirstLastPara="1" vertOverflow="clip" horzOverflow="clip" vert="horz" wrap="square" lIns="38100" tIns="19050" rIns="38100" bIns="19050" anchor="ctr" anchorCtr="1">
                  <a:noAutofit/>
                </a:bodyPr>
                <a:lstStyle/>
                <a:p>
                  <a:pPr>
                    <a:defRPr sz="133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4.4789355888339516E-2"/>
                      <c:h val="6.5104692954922341E-2"/>
                    </c:manualLayout>
                  </c15:layout>
                </c:ext>
              </c:extLst>
            </c:dLbl>
            <c:dLbl>
              <c:idx val="1"/>
              <c:layout>
                <c:manualLayout>
                  <c:x val="-6.1662883791322991E-3"/>
                  <c:y val="9.7824370592607623E-2"/>
                </c:manualLayout>
              </c:layout>
              <c:tx>
                <c:rich>
                  <a:bodyPr rot="0" spcFirstLastPara="1" vertOverflow="clip" horzOverflow="clip" vert="horz" wrap="square" lIns="38100" tIns="19050" rIns="38100" bIns="19050" anchor="ctr" anchorCtr="1">
                    <a:noAutofit/>
                  </a:bodyPr>
                  <a:lstStyle/>
                  <a:p>
                    <a:pPr>
                      <a:defRPr sz="1330" b="1" i="0" u="none" strike="noStrike" kern="1200" baseline="0">
                        <a:solidFill>
                          <a:schemeClr val="tx1"/>
                        </a:solidFill>
                        <a:latin typeface="Times New Roman" panose="02020603050405020304" pitchFamily="18" charset="0"/>
                        <a:ea typeface="+mn-ea"/>
                        <a:cs typeface="Times New Roman" panose="02020603050405020304" pitchFamily="18" charset="0"/>
                      </a:defRPr>
                    </a:pPr>
                    <a:fld id="{1EE59ED4-6278-47D2-9060-F9C4ED90A262}" type="PERCENTAGE">
                      <a:rPr lang="en-US">
                        <a:latin typeface="PT Astra Serif" panose="020A0603040505020204" pitchFamily="18" charset="-52"/>
                      </a:rPr>
                      <a:pPr>
                        <a:defRPr>
                          <a:solidFill>
                            <a:schemeClr val="tx1"/>
                          </a:solidFill>
                        </a:defRPr>
                      </a:pPr>
                      <a:t>[ПРОЦЕНТ]</a:t>
                    </a:fld>
                    <a:endParaRPr lang="ru-RU"/>
                  </a:p>
                </c:rich>
              </c:tx>
              <c:numFmt formatCode="0.0%" sourceLinked="0"/>
              <c:spPr>
                <a:solidFill>
                  <a:prstClr val="white"/>
                </a:solidFill>
                <a:ln>
                  <a:solidFill>
                    <a:schemeClr val="bg1"/>
                  </a:solidFill>
                </a:ln>
                <a:effectLst/>
              </c:spPr>
              <c:txPr>
                <a:bodyPr rot="0" spcFirstLastPara="1" vertOverflow="clip" horzOverflow="clip" vert="horz" wrap="square" lIns="38100" tIns="19050" rIns="38100" bIns="19050" anchor="ctr" anchorCtr="1">
                  <a:noAutofit/>
                </a:bodyPr>
                <a:lstStyle/>
                <a:p>
                  <a:pPr>
                    <a:defRPr sz="133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7.3546476752817808E-2"/>
                      <c:h val="0.10114525054167256"/>
                    </c:manualLayout>
                  </c15:layout>
                  <c15:dlblFieldTable/>
                  <c15:showDataLabelsRange val="0"/>
                </c:ext>
              </c:extLst>
            </c:dLbl>
            <c:dLbl>
              <c:idx val="2"/>
              <c:tx>
                <c:rich>
                  <a:bodyPr rot="0" spcFirstLastPara="1" vertOverflow="clip" horzOverflow="clip" vert="horz" wrap="square" lIns="38100" tIns="19050" rIns="38100" bIns="19050" anchor="ctr" anchorCtr="1">
                    <a:noAutofit/>
                  </a:bodyPr>
                  <a:lstStyle/>
                  <a:p>
                    <a:pPr>
                      <a:defRPr sz="1330" b="1" i="0" u="none" strike="noStrike" kern="1200" baseline="0">
                        <a:solidFill>
                          <a:schemeClr val="tx1"/>
                        </a:solidFill>
                        <a:latin typeface="Times New Roman" panose="02020603050405020304" pitchFamily="18" charset="0"/>
                        <a:ea typeface="+mn-ea"/>
                        <a:cs typeface="Times New Roman" panose="02020603050405020304" pitchFamily="18" charset="0"/>
                      </a:defRPr>
                    </a:pPr>
                    <a:fld id="{F3E7C9DE-064E-42D2-ACD9-A5D495B559A4}" type="PERCENTAGE">
                      <a:rPr lang="en-US">
                        <a:latin typeface="PT Astra Serif" panose="020A0603040505020204" pitchFamily="18" charset="-52"/>
                      </a:rPr>
                      <a:pPr>
                        <a:defRPr>
                          <a:solidFill>
                            <a:schemeClr val="tx1"/>
                          </a:solidFill>
                        </a:defRPr>
                      </a:pPr>
                      <a:t>[ПРОЦЕНТ]</a:t>
                    </a:fld>
                    <a:endParaRPr lang="ru-RU"/>
                  </a:p>
                </c:rich>
              </c:tx>
              <c:numFmt formatCode="0.0%" sourceLinked="0"/>
              <c:spPr>
                <a:solidFill>
                  <a:prstClr val="white"/>
                </a:solidFill>
                <a:ln>
                  <a:solidFill>
                    <a:schemeClr val="bg1"/>
                  </a:solidFill>
                </a:ln>
                <a:effectLst/>
              </c:spPr>
              <c:txPr>
                <a:bodyPr rot="0" spcFirstLastPara="1" vertOverflow="clip" horzOverflow="clip" vert="horz" wrap="square" lIns="38100" tIns="19050" rIns="38100" bIns="19050" anchor="ctr" anchorCtr="1">
                  <a:noAutofit/>
                </a:bodyPr>
                <a:lstStyle/>
                <a:p>
                  <a:pPr>
                    <a:defRPr sz="133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15:dlblFieldTable/>
                  <c15:showDataLabelsRange val="0"/>
                </c:ext>
              </c:extLst>
            </c:dLbl>
            <c:dLbl>
              <c:idx val="3"/>
              <c:tx>
                <c:rich>
                  <a:bodyPr rot="0" spcFirstLastPara="1" vertOverflow="clip" horzOverflow="clip" vert="horz" wrap="square" lIns="38100" tIns="19050" rIns="38100" bIns="19050" anchor="ctr" anchorCtr="1">
                    <a:noAutofit/>
                  </a:bodyPr>
                  <a:lstStyle/>
                  <a:p>
                    <a:pPr>
                      <a:defRPr sz="1330" b="1" i="0" u="none" strike="noStrike" kern="1200" baseline="0">
                        <a:solidFill>
                          <a:schemeClr val="tx1"/>
                        </a:solidFill>
                        <a:latin typeface="Times New Roman" panose="02020603050405020304" pitchFamily="18" charset="0"/>
                        <a:ea typeface="+mn-ea"/>
                        <a:cs typeface="Times New Roman" panose="02020603050405020304" pitchFamily="18" charset="0"/>
                      </a:defRPr>
                    </a:pPr>
                    <a:fld id="{3634A4A3-F863-4364-97A1-A4FFC3AFA730}" type="PERCENTAGE">
                      <a:rPr lang="en-US">
                        <a:latin typeface="PT Astra Serif" panose="020A0603040505020204" pitchFamily="18" charset="-52"/>
                      </a:rPr>
                      <a:pPr>
                        <a:defRPr>
                          <a:solidFill>
                            <a:schemeClr val="tx1"/>
                          </a:solidFill>
                        </a:defRPr>
                      </a:pPr>
                      <a:t>[ПРОЦЕНТ]</a:t>
                    </a:fld>
                    <a:endParaRPr lang="ru-RU"/>
                  </a:p>
                </c:rich>
              </c:tx>
              <c:numFmt formatCode="0.0%" sourceLinked="0"/>
              <c:spPr>
                <a:solidFill>
                  <a:prstClr val="white"/>
                </a:solidFill>
                <a:ln>
                  <a:solidFill>
                    <a:schemeClr val="bg1"/>
                  </a:solidFill>
                </a:ln>
                <a:effectLst/>
              </c:spPr>
              <c:txPr>
                <a:bodyPr rot="0" spcFirstLastPara="1" vertOverflow="clip" horzOverflow="clip" vert="horz" wrap="square" lIns="38100" tIns="19050" rIns="38100" bIns="19050" anchor="ctr" anchorCtr="1">
                  <a:noAutofit/>
                </a:bodyPr>
                <a:lstStyle/>
                <a:p>
                  <a:pPr>
                    <a:defRPr sz="133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15:dlblFieldTable/>
                  <c15:showDataLabelsRange val="0"/>
                </c:ext>
              </c:extLst>
            </c:dLbl>
            <c:dLbl>
              <c:idx val="4"/>
              <c:layout>
                <c:manualLayout>
                  <c:x val="0"/>
                  <c:y val="-3.3466232044839478E-2"/>
                </c:manualLayout>
              </c:layout>
              <c:tx>
                <c:rich>
                  <a:bodyPr rot="0" spcFirstLastPara="1" vertOverflow="clip" horzOverflow="clip" vert="horz" wrap="square" lIns="38100" tIns="19050" rIns="38100" bIns="19050" anchor="ctr" anchorCtr="1">
                    <a:spAutoFit/>
                  </a:bodyPr>
                  <a:lstStyle/>
                  <a:p>
                    <a:pPr>
                      <a:defRPr sz="1330" b="1" i="0" u="none" strike="noStrike" kern="1200" baseline="0">
                        <a:solidFill>
                          <a:schemeClr val="tx1"/>
                        </a:solidFill>
                        <a:latin typeface="Times New Roman" panose="02020603050405020304" pitchFamily="18" charset="0"/>
                        <a:ea typeface="+mn-ea"/>
                        <a:cs typeface="Times New Roman" panose="02020603050405020304" pitchFamily="18" charset="0"/>
                      </a:defRPr>
                    </a:pPr>
                    <a:fld id="{3FF8AD63-87A1-4767-B6B7-CE150C6EAB17}" type="PERCENTAGE">
                      <a:rPr lang="en-US">
                        <a:latin typeface="PT Astra Serif" panose="020A0603040505020204" pitchFamily="18" charset="-52"/>
                      </a:rPr>
                      <a:pPr>
                        <a:defRPr>
                          <a:solidFill>
                            <a:schemeClr val="tx1"/>
                          </a:solidFill>
                        </a:defRPr>
                      </a:pPr>
                      <a:t>[ПРОЦЕНТ]</a:t>
                    </a:fld>
                    <a:endParaRPr lang="ru-RU"/>
                  </a:p>
                </c:rich>
              </c:tx>
              <c:numFmt formatCode="0.0%" sourceLinked="0"/>
              <c:spPr>
                <a:solidFill>
                  <a:prstClr val="white"/>
                </a:solidFill>
                <a:ln>
                  <a:solidFill>
                    <a:schemeClr val="bg1"/>
                  </a:solidFill>
                </a:ln>
                <a:effectLst/>
              </c:spPr>
              <c:txPr>
                <a:bodyPr rot="0" spcFirstLastPara="1" vertOverflow="clip" horzOverflow="clip" vert="horz" wrap="square" lIns="38100" tIns="19050" rIns="38100" bIns="19050" anchor="ctr" anchorCtr="1">
                  <a:spAutoFit/>
                </a:bodyPr>
                <a:lstStyle/>
                <a:p>
                  <a:pPr>
                    <a:defRPr sz="133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15:dlblFieldTable/>
                  <c15:showDataLabelsRange val="0"/>
                </c:ext>
              </c:extLst>
            </c:dLbl>
            <c:numFmt formatCode="0.0%" sourceLinked="0"/>
            <c:spPr>
              <a:solidFill>
                <a:prstClr val="white"/>
              </a:solidFill>
              <a:ln>
                <a:solidFill>
                  <a:schemeClr val="bg1"/>
                </a:solidFill>
              </a:ln>
              <a:effectLst/>
            </c:spPr>
            <c:txPr>
              <a:bodyPr rot="0" spcFirstLastPara="1" vertOverflow="clip" horzOverflow="clip" vert="horz" wrap="square" lIns="38100" tIns="19050" rIns="38100" bIns="19050" anchor="ctr" anchorCtr="1">
                <a:spAutoFit/>
              </a:bodyPr>
              <a:lstStyle/>
              <a:p>
                <a:pPr>
                  <a:defRPr sz="133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0"/>
            <c:showCatName val="0"/>
            <c:showSerName val="0"/>
            <c:showPercent val="1"/>
            <c:showBubbleSize val="0"/>
            <c:showLeaderLines val="0"/>
            <c:extLst>
              <c:ext xmlns:c15="http://schemas.microsoft.com/office/drawing/2012/chart" uri="{CE6537A1-D6FC-4f65-9D91-7224C49458BB}">
                <c15:spPr xmlns:c15="http://schemas.microsoft.com/office/drawing/2012/chart">
                  <a:prstGeom prst="rect">
                    <a:avLst/>
                  </a:prstGeom>
                  <a:noFill/>
                  <a:ln>
                    <a:noFill/>
                  </a:ln>
                </c15:spPr>
              </c:ext>
            </c:extLst>
          </c:dLbls>
          <c:cat>
            <c:strRef>
              <c:f>Лист1!$A$2:$A$6</c:f>
              <c:strCache>
                <c:ptCount val="5"/>
                <c:pt idx="0">
                  <c:v>Общегосударственные вопросы</c:v>
                </c:pt>
                <c:pt idx="1">
                  <c:v>Социально-культурная сфера</c:v>
                </c:pt>
                <c:pt idx="2">
                  <c:v>ЖКХ </c:v>
                </c:pt>
                <c:pt idx="3">
                  <c:v>Прочие расходы</c:v>
                </c:pt>
                <c:pt idx="4">
                  <c:v>Национальная экономика</c:v>
                </c:pt>
              </c:strCache>
            </c:strRef>
          </c:cat>
          <c:val>
            <c:numRef>
              <c:f>Лист1!$B$2:$B$6</c:f>
              <c:numCache>
                <c:formatCode>0.0000%</c:formatCode>
                <c:ptCount val="5"/>
                <c:pt idx="0">
                  <c:v>4.9412166092442616E-2</c:v>
                </c:pt>
                <c:pt idx="1">
                  <c:v>0.52834019419213385</c:v>
                </c:pt>
                <c:pt idx="2">
                  <c:v>0.17256085283457873</c:v>
                </c:pt>
                <c:pt idx="3">
                  <c:v>2.5244418094769343E-2</c:v>
                </c:pt>
                <c:pt idx="4">
                  <c:v>0.22444236878607543</c:v>
                </c:pt>
              </c:numCache>
            </c:numRef>
          </c:val>
          <c:extLst xmlns:c16r2="http://schemas.microsoft.com/office/drawing/2015/06/chart">
            <c:ext xmlns:c16="http://schemas.microsoft.com/office/drawing/2014/chart" uri="{C3380CC4-5D6E-409C-BE32-E72D297353CC}">
              <c16:uniqueId val="{0000000A-A58D-40F2-875D-4323664410EC}"/>
            </c:ext>
          </c:extLst>
        </c:ser>
        <c:dLbls>
          <c:dLblPos val="outEnd"/>
          <c:showLegendKey val="0"/>
          <c:showVal val="0"/>
          <c:showCatName val="0"/>
          <c:showSerName val="0"/>
          <c:showPercent val="0"/>
          <c:showBubbleSize val="0"/>
          <c:showLeaderLines val="0"/>
        </c:dLbls>
      </c:pie3DChart>
      <c:spPr>
        <a:noFill/>
        <a:ln>
          <a:noFill/>
        </a:ln>
        <a:effectLst/>
      </c:spPr>
    </c:plotArea>
    <c:legend>
      <c:legendPos val="r"/>
      <c:layout>
        <c:manualLayout>
          <c:xMode val="edge"/>
          <c:yMode val="edge"/>
          <c:x val="0.70142713446223426"/>
          <c:y val="0.16916769439545234"/>
          <c:w val="0.28664167924931028"/>
          <c:h val="0.5774659489143394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ru-RU"/>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75"/>
      <c:rotY val="3"/>
      <c:rAngAx val="0"/>
    </c:view3D>
    <c:floor>
      <c:thickness val="0"/>
    </c:floor>
    <c:sideWall>
      <c:thickness val="0"/>
      <c:spPr>
        <a:noFill/>
        <a:ln w="25360">
          <a:noFill/>
        </a:ln>
      </c:spPr>
    </c:sideWall>
    <c:backWall>
      <c:thickness val="0"/>
      <c:spPr>
        <a:noFill/>
        <a:ln w="25360">
          <a:noFill/>
        </a:ln>
      </c:spPr>
    </c:backWall>
    <c:plotArea>
      <c:layout>
        <c:manualLayout>
          <c:layoutTarget val="inner"/>
          <c:xMode val="edge"/>
          <c:yMode val="edge"/>
          <c:x val="0.3284122171792016"/>
          <c:y val="0.17608491658716044"/>
          <c:w val="0.58444682811261184"/>
          <c:h val="0.49984569900705544"/>
        </c:manualLayout>
      </c:layout>
      <c:pie3DChart>
        <c:varyColors val="1"/>
        <c:ser>
          <c:idx val="0"/>
          <c:order val="0"/>
          <c:spPr>
            <a:solidFill>
              <a:schemeClr val="accent1"/>
            </a:solidFill>
            <a:ln w="11121">
              <a:solidFill>
                <a:schemeClr val="tx1"/>
              </a:solidFill>
              <a:prstDash val="solid"/>
            </a:ln>
            <a:scene3d>
              <a:camera prst="orthographicFront"/>
              <a:lightRig rig="threePt" dir="t"/>
            </a:scene3d>
            <a:sp3d>
              <a:bevelT w="101600" prst="riblet"/>
              <a:contourClr>
                <a:srgbClr val="000000"/>
              </a:contourClr>
            </a:sp3d>
          </c:spPr>
          <c:explosion val="22"/>
          <c:dPt>
            <c:idx val="0"/>
            <c:bubble3D val="0"/>
            <c:explosion val="0"/>
            <c:spPr>
              <a:solidFill>
                <a:schemeClr val="accent3">
                  <a:lumMod val="40000"/>
                  <a:lumOff val="60000"/>
                </a:schemeClr>
              </a:solidFill>
              <a:ln w="11121">
                <a:noFill/>
                <a:prstDash val="solid"/>
              </a:ln>
              <a:effectLst>
                <a:outerShdw dist="101600" dir="1080000" algn="ctr" rotWithShape="0">
                  <a:srgbClr val="000000">
                    <a:alpha val="43137"/>
                  </a:srgbClr>
                </a:outerShdw>
              </a:effectLst>
              <a:scene3d>
                <a:camera prst="orthographicFront"/>
                <a:lightRig rig="threePt" dir="t"/>
              </a:scene3d>
              <a:sp3d>
                <a:bevelT w="101600" prst="riblet"/>
                <a:bevelB w="101600" prst="riblet"/>
                <a:contourClr>
                  <a:srgbClr val="000000"/>
                </a:contourClr>
              </a:sp3d>
            </c:spPr>
            <c:extLst xmlns:c16r2="http://schemas.microsoft.com/office/drawing/2015/06/chart">
              <c:ext xmlns:c16="http://schemas.microsoft.com/office/drawing/2014/chart" uri="{C3380CC4-5D6E-409C-BE32-E72D297353CC}">
                <c16:uniqueId val="{00000001-6148-4D10-8F73-CD8CB751C8AF}"/>
              </c:ext>
            </c:extLst>
          </c:dPt>
          <c:dPt>
            <c:idx val="1"/>
            <c:bubble3D val="0"/>
            <c:spPr>
              <a:solidFill>
                <a:srgbClr val="FFFF00"/>
              </a:solidFill>
              <a:ln w="11121">
                <a:noFill/>
                <a:prstDash val="solid"/>
              </a:ln>
              <a:scene3d>
                <a:camera prst="orthographicFront"/>
                <a:lightRig rig="threePt" dir="t"/>
              </a:scene3d>
              <a:sp3d>
                <a:bevelT w="101600" prst="riblet"/>
                <a:contourClr>
                  <a:srgbClr val="000000"/>
                </a:contourClr>
              </a:sp3d>
            </c:spPr>
            <c:extLst xmlns:c16r2="http://schemas.microsoft.com/office/drawing/2015/06/chart">
              <c:ext xmlns:c16="http://schemas.microsoft.com/office/drawing/2014/chart" uri="{C3380CC4-5D6E-409C-BE32-E72D297353CC}">
                <c16:uniqueId val="{00000003-6148-4D10-8F73-CD8CB751C8AF}"/>
              </c:ext>
            </c:extLst>
          </c:dPt>
          <c:dPt>
            <c:idx val="2"/>
            <c:bubble3D val="0"/>
            <c:spPr>
              <a:solidFill>
                <a:schemeClr val="hlink"/>
              </a:solidFill>
              <a:ln w="11121">
                <a:noFill/>
                <a:prstDash val="solid"/>
              </a:ln>
              <a:scene3d>
                <a:camera prst="orthographicFront"/>
                <a:lightRig rig="threePt" dir="t"/>
              </a:scene3d>
              <a:sp3d>
                <a:bevelT w="101600" prst="riblet"/>
                <a:contourClr>
                  <a:srgbClr val="000000"/>
                </a:contourClr>
              </a:sp3d>
            </c:spPr>
            <c:extLst xmlns:c16r2="http://schemas.microsoft.com/office/drawing/2015/06/chart">
              <c:ext xmlns:c16="http://schemas.microsoft.com/office/drawing/2014/chart" uri="{C3380CC4-5D6E-409C-BE32-E72D297353CC}">
                <c16:uniqueId val="{00000005-6148-4D10-8F73-CD8CB751C8AF}"/>
              </c:ext>
            </c:extLst>
          </c:dPt>
          <c:dPt>
            <c:idx val="3"/>
            <c:bubble3D val="0"/>
            <c:spPr>
              <a:solidFill>
                <a:srgbClr val="FF0000"/>
              </a:solidFill>
              <a:ln w="11121">
                <a:noFill/>
                <a:prstDash val="solid"/>
              </a:ln>
              <a:scene3d>
                <a:camera prst="orthographicFront"/>
                <a:lightRig rig="threePt" dir="t"/>
              </a:scene3d>
              <a:sp3d>
                <a:bevelT w="101600" prst="riblet"/>
                <a:contourClr>
                  <a:srgbClr val="000000"/>
                </a:contourClr>
              </a:sp3d>
            </c:spPr>
            <c:extLst xmlns:c16r2="http://schemas.microsoft.com/office/drawing/2015/06/chart">
              <c:ext xmlns:c16="http://schemas.microsoft.com/office/drawing/2014/chart" uri="{C3380CC4-5D6E-409C-BE32-E72D297353CC}">
                <c16:uniqueId val="{00000007-6148-4D10-8F73-CD8CB751C8AF}"/>
              </c:ext>
            </c:extLst>
          </c:dPt>
          <c:dPt>
            <c:idx val="4"/>
            <c:bubble3D val="0"/>
            <c:spPr>
              <a:solidFill>
                <a:srgbClr val="EBB3DC"/>
              </a:solidFill>
              <a:ln w="11121">
                <a:solidFill>
                  <a:schemeClr val="tx1"/>
                </a:solidFill>
                <a:prstDash val="solid"/>
              </a:ln>
              <a:scene3d>
                <a:camera prst="orthographicFront"/>
                <a:lightRig rig="threePt" dir="t"/>
              </a:scene3d>
              <a:sp3d>
                <a:bevelT w="101600" prst="riblet"/>
                <a:contourClr>
                  <a:srgbClr val="000000"/>
                </a:contourClr>
              </a:sp3d>
            </c:spPr>
            <c:extLst xmlns:c16r2="http://schemas.microsoft.com/office/drawing/2015/06/chart">
              <c:ext xmlns:c16="http://schemas.microsoft.com/office/drawing/2014/chart" uri="{C3380CC4-5D6E-409C-BE32-E72D297353CC}">
                <c16:uniqueId val="{00000009-6148-4D10-8F73-CD8CB751C8AF}"/>
              </c:ext>
            </c:extLst>
          </c:dPt>
          <c:dPt>
            <c:idx val="5"/>
            <c:bubble3D val="0"/>
            <c:spPr>
              <a:solidFill>
                <a:srgbClr val="7030A0"/>
              </a:solidFill>
              <a:ln w="11121" cap="sq">
                <a:solidFill>
                  <a:srgbClr val="FF0000">
                    <a:alpha val="88000"/>
                  </a:srgbClr>
                </a:solidFill>
                <a:prstDash val="lgDash"/>
              </a:ln>
              <a:scene3d>
                <a:camera prst="orthographicFront"/>
                <a:lightRig rig="threePt" dir="t"/>
              </a:scene3d>
              <a:sp3d>
                <a:bevelT w="101600" prst="riblet"/>
                <a:contourClr>
                  <a:srgbClr val="000000"/>
                </a:contourClr>
              </a:sp3d>
            </c:spPr>
            <c:extLst xmlns:c16r2="http://schemas.microsoft.com/office/drawing/2015/06/chart">
              <c:ext xmlns:c16="http://schemas.microsoft.com/office/drawing/2014/chart" uri="{C3380CC4-5D6E-409C-BE32-E72D297353CC}">
                <c16:uniqueId val="{0000000B-6148-4D10-8F73-CD8CB751C8AF}"/>
              </c:ext>
            </c:extLst>
          </c:dPt>
          <c:dPt>
            <c:idx val="6"/>
            <c:bubble3D val="0"/>
            <c:spPr>
              <a:solidFill>
                <a:srgbClr val="0066CC"/>
              </a:solidFill>
              <a:ln w="11121">
                <a:solidFill>
                  <a:schemeClr val="tx1"/>
                </a:solidFill>
                <a:prstDash val="solid"/>
              </a:ln>
              <a:scene3d>
                <a:camera prst="orthographicFront"/>
                <a:lightRig rig="threePt" dir="t"/>
              </a:scene3d>
              <a:sp3d>
                <a:bevelT w="101600" prst="riblet"/>
                <a:contourClr>
                  <a:srgbClr val="000000"/>
                </a:contourClr>
              </a:sp3d>
            </c:spPr>
            <c:extLst xmlns:c16r2="http://schemas.microsoft.com/office/drawing/2015/06/chart">
              <c:ext xmlns:c16="http://schemas.microsoft.com/office/drawing/2014/chart" uri="{C3380CC4-5D6E-409C-BE32-E72D297353CC}">
                <c16:uniqueId val="{0000000D-6148-4D10-8F73-CD8CB751C8AF}"/>
              </c:ext>
            </c:extLst>
          </c:dPt>
          <c:dPt>
            <c:idx val="7"/>
            <c:bubble3D val="0"/>
            <c:spPr>
              <a:solidFill>
                <a:srgbClr val="00B0F0"/>
              </a:solidFill>
              <a:ln w="11121">
                <a:solidFill>
                  <a:schemeClr val="tx1"/>
                </a:solidFill>
                <a:prstDash val="solid"/>
              </a:ln>
              <a:scene3d>
                <a:camera prst="orthographicFront"/>
                <a:lightRig rig="threePt" dir="t"/>
              </a:scene3d>
              <a:sp3d>
                <a:bevelT w="101600" prst="riblet"/>
                <a:contourClr>
                  <a:srgbClr val="000000"/>
                </a:contourClr>
              </a:sp3d>
            </c:spPr>
            <c:extLst xmlns:c16r2="http://schemas.microsoft.com/office/drawing/2015/06/chart">
              <c:ext xmlns:c16="http://schemas.microsoft.com/office/drawing/2014/chart" uri="{C3380CC4-5D6E-409C-BE32-E72D297353CC}">
                <c16:uniqueId val="{0000000F-6148-4D10-8F73-CD8CB751C8AF}"/>
              </c:ext>
            </c:extLst>
          </c:dPt>
          <c:dPt>
            <c:idx val="8"/>
            <c:bubble3D val="0"/>
            <c:extLst xmlns:c16r2="http://schemas.microsoft.com/office/drawing/2015/06/chart">
              <c:ext xmlns:c16="http://schemas.microsoft.com/office/drawing/2014/chart" uri="{C3380CC4-5D6E-409C-BE32-E72D297353CC}">
                <c16:uniqueId val="{00000010-6148-4D10-8F73-CD8CB751C8AF}"/>
              </c:ext>
            </c:extLst>
          </c:dPt>
          <c:dLbls>
            <c:dLbl>
              <c:idx val="0"/>
              <c:layout>
                <c:manualLayout>
                  <c:x val="-3.9729428736398696E-2"/>
                  <c:y val="-8.4767390271577606E-2"/>
                </c:manualLayout>
              </c:layout>
              <c:tx>
                <c:rich>
                  <a:bodyPr/>
                  <a:lstStyle/>
                  <a:p>
                    <a:fld id="{89A26BE8-DF0B-406F-B1B9-71FF2E166940}" type="PERCENTAGE">
                      <a:rPr lang="en-US">
                        <a:latin typeface="PT Astra Serif" panose="020A0603040505020204" pitchFamily="18" charset="-52"/>
                        <a:ea typeface="PT Astra Serif" panose="020A0603040505020204" pitchFamily="18" charset="-52"/>
                      </a:rPr>
                      <a:pPr/>
                      <a:t>[ПРОЦЕНТ]</a:t>
                    </a:fld>
                    <a:endParaRPr lang="ru-RU"/>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Lst>
            </c:dLbl>
            <c:dLbl>
              <c:idx val="1"/>
              <c:layout>
                <c:manualLayout>
                  <c:x val="5.3918510427969517E-2"/>
                  <c:y val="4.4876853673188138E-2"/>
                </c:manualLayout>
              </c:layout>
              <c:tx>
                <c:rich>
                  <a:bodyPr/>
                  <a:lstStyle/>
                  <a:p>
                    <a:fld id="{75EE9342-EFC4-4933-8B39-0E9CE7DE6070}" type="PERCENTAGE">
                      <a:rPr lang="en-US">
                        <a:latin typeface="PT Astra Serif" panose="020A0603040505020204" pitchFamily="18" charset="-52"/>
                        <a:ea typeface="PT Astra Serif" panose="020A0603040505020204" pitchFamily="18" charset="-52"/>
                      </a:rPr>
                      <a:pPr/>
                      <a:t>[ПРОЦЕНТ]</a:t>
                    </a:fld>
                    <a:endParaRPr lang="ru-RU"/>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Lst>
            </c:dLbl>
            <c:dLbl>
              <c:idx val="2"/>
              <c:layout>
                <c:manualLayout>
                  <c:x val="1.9864714368199296E-2"/>
                  <c:y val="0"/>
                </c:manualLayout>
              </c:layout>
              <c:tx>
                <c:rich>
                  <a:bodyPr/>
                  <a:lstStyle/>
                  <a:p>
                    <a:fld id="{D48318BF-FB9B-4944-B5D8-8F493F9CFF1B}" type="PERCENTAGE">
                      <a:rPr lang="en-US">
                        <a:latin typeface="PT Astra Serif" panose="020A0603040505020204" pitchFamily="18" charset="-52"/>
                        <a:ea typeface="PT Astra Serif" panose="020A0603040505020204" pitchFamily="18" charset="-52"/>
                      </a:rPr>
                      <a:pPr/>
                      <a:t>[ПРОЦЕНТ]</a:t>
                    </a:fld>
                    <a:endParaRPr lang="ru-RU"/>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Lst>
            </c:dLbl>
            <c:dLbl>
              <c:idx val="3"/>
              <c:layout>
                <c:manualLayout>
                  <c:x val="1.7026898029885006E-2"/>
                  <c:y val="4.4876853673188138E-2"/>
                </c:manualLayout>
              </c:layout>
              <c:tx>
                <c:rich>
                  <a:bodyPr/>
                  <a:lstStyle/>
                  <a:p>
                    <a:fld id="{039E48FC-80E4-43B4-B763-F90BB68EB1BA}" type="PERCENTAGE">
                      <a:rPr lang="en-US">
                        <a:latin typeface="PT Astra Serif" panose="020A0603040505020204" pitchFamily="18" charset="-52"/>
                        <a:ea typeface="PT Astra Serif" panose="020A0603040505020204" pitchFamily="18" charset="-52"/>
                      </a:rPr>
                      <a:pPr/>
                      <a:t>[ПРОЦЕНТ]</a:t>
                    </a:fld>
                    <a:endParaRPr lang="ru-RU"/>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Lst>
            </c:dLbl>
            <c:numFmt formatCode="0.0%" sourceLinked="0"/>
            <c:spPr>
              <a:solidFill>
                <a:prstClr val="white">
                  <a:alpha val="0"/>
                </a:prstClr>
              </a:solidFill>
              <a:ln>
                <a:solidFill>
                  <a:schemeClr val="bg1"/>
                </a:solidFill>
              </a:ln>
              <a:effectLst/>
            </c:spPr>
            <c:txPr>
              <a:bodyPr wrap="square" lIns="38100" tIns="19050" rIns="38100" bIns="19050" anchor="ctr">
                <a:spAutoFit/>
              </a:bodyPr>
              <a:lstStyle/>
              <a:p>
                <a:pPr>
                  <a:defRPr sz="900"/>
                </a:pPr>
                <a:endParaRPr lang="ru-RU"/>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rect">
                    <a:avLst/>
                  </a:prstGeom>
                </c15:spPr>
              </c:ext>
            </c:extLst>
          </c:dLbls>
          <c:cat>
            <c:strRef>
              <c:f>Sheet1!$A$2:$A$5</c:f>
              <c:strCache>
                <c:ptCount val="4"/>
                <c:pt idx="0">
                  <c:v>образование
17040,6</c:v>
                </c:pt>
                <c:pt idx="1">
                  <c:v>культура
920,1</c:v>
                </c:pt>
                <c:pt idx="2">
                  <c:v>социальная политика
178,8</c:v>
                </c:pt>
                <c:pt idx="3">
                  <c:v>физическая культура и спорт 
753,1</c:v>
                </c:pt>
              </c:strCache>
            </c:strRef>
          </c:cat>
          <c:val>
            <c:numRef>
              <c:f>Sheet1!$C$2:$C$5</c:f>
              <c:numCache>
                <c:formatCode>#,##0.00</c:formatCode>
                <c:ptCount val="4"/>
                <c:pt idx="0">
                  <c:v>17040.599999999999</c:v>
                </c:pt>
                <c:pt idx="1">
                  <c:v>920.1</c:v>
                </c:pt>
                <c:pt idx="2">
                  <c:v>178.8</c:v>
                </c:pt>
                <c:pt idx="3">
                  <c:v>753.1</c:v>
                </c:pt>
              </c:numCache>
            </c:numRef>
          </c:val>
          <c:extLst xmlns:c16r2="http://schemas.microsoft.com/office/drawing/2015/06/chart">
            <c:ext xmlns:c16="http://schemas.microsoft.com/office/drawing/2014/chart" uri="{C3380CC4-5D6E-409C-BE32-E72D297353CC}">
              <c16:uniqueId val="{00000011-6148-4D10-8F73-CD8CB751C8AF}"/>
            </c:ext>
          </c:extLst>
        </c:ser>
        <c:dLbls>
          <c:dLblPos val="inEnd"/>
          <c:showLegendKey val="0"/>
          <c:showVal val="0"/>
          <c:showCatName val="0"/>
          <c:showSerName val="0"/>
          <c:showPercent val="0"/>
          <c:showBubbleSize val="0"/>
          <c:showLeaderLines val="0"/>
        </c:dLbls>
      </c:pie3DChart>
      <c:spPr>
        <a:scene3d>
          <a:camera prst="orthographicFront"/>
          <a:lightRig rig="threePt" dir="t"/>
        </a:scene3d>
        <a:sp3d>
          <a:bevelT w="139700" prst="cross"/>
        </a:sp3d>
      </c:spPr>
    </c:plotArea>
    <c:legend>
      <c:legendPos val="l"/>
      <c:layout>
        <c:manualLayout>
          <c:xMode val="edge"/>
          <c:yMode val="edge"/>
          <c:x val="2.0873848322400038E-3"/>
          <c:y val="0.22178063294947831"/>
          <c:w val="0.33798836587023895"/>
          <c:h val="0.36524576261204494"/>
        </c:manualLayout>
      </c:layout>
      <c:overlay val="0"/>
      <c:spPr>
        <a:noFill/>
      </c:spPr>
      <c:txPr>
        <a:bodyPr/>
        <a:lstStyle/>
        <a:p>
          <a:pPr rtl="0">
            <a:defRPr sz="1200" b="1">
              <a:latin typeface="Times New Roman" panose="02020603050405020304" pitchFamily="18" charset="0"/>
              <a:cs typeface="Times New Roman" panose="02020603050405020304" pitchFamily="18" charset="0"/>
            </a:defRPr>
          </a:pPr>
          <a:endParaRPr lang="ru-RU"/>
        </a:p>
      </c:txPr>
    </c:legend>
    <c:plotVisOnly val="1"/>
    <c:dispBlanksAs val="zero"/>
    <c:showDLblsOverMax val="0"/>
  </c:chart>
  <c:spPr>
    <a:noFill/>
    <a:ln>
      <a:noFill/>
    </a:ln>
  </c:spPr>
  <c:txPr>
    <a:bodyPr/>
    <a:lstStyle/>
    <a:p>
      <a:pPr>
        <a:defRPr sz="1772" b="1" i="0" u="none" strike="noStrike" baseline="0">
          <a:solidFill>
            <a:schemeClr val="tx1"/>
          </a:solidFill>
          <a:latin typeface="Arial"/>
          <a:ea typeface="Arial"/>
          <a:cs typeface="Arial"/>
        </a:defRPr>
      </a:pPr>
      <a:endParaRPr lang="ru-RU"/>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56836580598904E-2"/>
          <c:y val="2.2784197709195625E-2"/>
          <c:w val="0.44808568798286602"/>
          <c:h val="0.81397129749075858"/>
        </c:manualLayout>
      </c:layout>
      <c:pieChart>
        <c:varyColors val="1"/>
        <c:ser>
          <c:idx val="0"/>
          <c:order val="0"/>
          <c:spPr>
            <a:solidFill>
              <a:schemeClr val="accent1"/>
            </a:solidFill>
            <a:ln w="11881">
              <a:solidFill>
                <a:srgbClr val="0066CC"/>
              </a:solidFill>
              <a:prstDash val="solid"/>
            </a:ln>
            <a:scene3d>
              <a:camera prst="orthographicFront"/>
              <a:lightRig rig="threePt" dir="t"/>
            </a:scene3d>
            <a:sp3d>
              <a:bevelT w="114300" prst="artDeco"/>
              <a:bevelB w="114300" prst="artDeco"/>
            </a:sp3d>
          </c:spPr>
          <c:dPt>
            <c:idx val="0"/>
            <c:bubble3D val="0"/>
            <c:explosion val="7"/>
            <c:spPr>
              <a:solidFill>
                <a:schemeClr val="accent5">
                  <a:lumMod val="40000"/>
                  <a:lumOff val="60000"/>
                </a:schemeClr>
              </a:solidFill>
              <a:ln w="11881">
                <a:solidFill>
                  <a:srgbClr val="0066CC"/>
                </a:solidFill>
                <a:prstDash val="solid"/>
              </a:ln>
              <a:scene3d>
                <a:camera prst="orthographicFront"/>
                <a:lightRig rig="threePt" dir="t"/>
              </a:scene3d>
              <a:sp3d>
                <a:bevelT w="114300" prst="artDeco"/>
                <a:bevelB w="114300" prst="artDeco"/>
              </a:sp3d>
            </c:spPr>
            <c:extLst xmlns:c16r2="http://schemas.microsoft.com/office/drawing/2015/06/chart">
              <c:ext xmlns:c16="http://schemas.microsoft.com/office/drawing/2014/chart" uri="{C3380CC4-5D6E-409C-BE32-E72D297353CC}">
                <c16:uniqueId val="{00000001-DF63-47AC-A517-77B548BBD40B}"/>
              </c:ext>
            </c:extLst>
          </c:dPt>
          <c:dPt>
            <c:idx val="1"/>
            <c:bubble3D val="0"/>
            <c:explosion val="4"/>
            <c:spPr>
              <a:solidFill>
                <a:srgbClr val="00B0F0"/>
              </a:solidFill>
              <a:ln w="11881">
                <a:solidFill>
                  <a:srgbClr val="0066CC"/>
                </a:solidFill>
                <a:prstDash val="solid"/>
              </a:ln>
              <a:scene3d>
                <a:camera prst="orthographicFront"/>
                <a:lightRig rig="threePt" dir="t"/>
              </a:scene3d>
              <a:sp3d>
                <a:bevelT w="114300" prst="artDeco"/>
                <a:bevelB w="114300" prst="artDeco"/>
              </a:sp3d>
            </c:spPr>
            <c:extLst xmlns:c16r2="http://schemas.microsoft.com/office/drawing/2015/06/chart">
              <c:ext xmlns:c16="http://schemas.microsoft.com/office/drawing/2014/chart" uri="{C3380CC4-5D6E-409C-BE32-E72D297353CC}">
                <c16:uniqueId val="{00000003-DF63-47AC-A517-77B548BBD40B}"/>
              </c:ext>
            </c:extLst>
          </c:dPt>
          <c:dPt>
            <c:idx val="2"/>
            <c:bubble3D val="0"/>
            <c:explosion val="4"/>
            <c:spPr>
              <a:solidFill>
                <a:srgbClr val="92D050"/>
              </a:solidFill>
              <a:ln w="11881">
                <a:solidFill>
                  <a:srgbClr val="0066CC"/>
                </a:solidFill>
                <a:prstDash val="solid"/>
              </a:ln>
              <a:scene3d>
                <a:camera prst="orthographicFront"/>
                <a:lightRig rig="threePt" dir="t"/>
              </a:scene3d>
              <a:sp3d>
                <a:bevelT w="114300" prst="artDeco"/>
                <a:bevelB w="114300" prst="artDeco"/>
              </a:sp3d>
            </c:spPr>
            <c:extLst xmlns:c16r2="http://schemas.microsoft.com/office/drawing/2015/06/chart">
              <c:ext xmlns:c16="http://schemas.microsoft.com/office/drawing/2014/chart" uri="{C3380CC4-5D6E-409C-BE32-E72D297353CC}">
                <c16:uniqueId val="{00000005-DF63-47AC-A517-77B548BBD40B}"/>
              </c:ext>
            </c:extLst>
          </c:dPt>
          <c:dPt>
            <c:idx val="3"/>
            <c:bubble3D val="0"/>
            <c:explosion val="9"/>
            <c:spPr>
              <a:solidFill>
                <a:srgbClr val="FF0000"/>
              </a:solidFill>
              <a:ln w="11881">
                <a:solidFill>
                  <a:srgbClr val="0066CC"/>
                </a:solidFill>
                <a:prstDash val="solid"/>
              </a:ln>
              <a:scene3d>
                <a:camera prst="orthographicFront"/>
                <a:lightRig rig="threePt" dir="t"/>
              </a:scene3d>
              <a:sp3d>
                <a:bevelT w="114300" prst="artDeco"/>
                <a:bevelB w="114300" prst="artDeco"/>
              </a:sp3d>
            </c:spPr>
            <c:extLst xmlns:c16r2="http://schemas.microsoft.com/office/drawing/2015/06/chart">
              <c:ext xmlns:c16="http://schemas.microsoft.com/office/drawing/2014/chart" uri="{C3380CC4-5D6E-409C-BE32-E72D297353CC}">
                <c16:uniqueId val="{00000007-DF63-47AC-A517-77B548BBD40B}"/>
              </c:ext>
            </c:extLst>
          </c:dPt>
          <c:dLbls>
            <c:dLbl>
              <c:idx val="0"/>
              <c:layout>
                <c:manualLayout>
                  <c:x val="-0.10027134186364464"/>
                  <c:y val="-3.7861941322934779E-2"/>
                </c:manualLayout>
              </c:layout>
              <c:tx>
                <c:rich>
                  <a:bodyPr wrap="square" lIns="38100" tIns="19050" rIns="38100" bIns="19050" anchor="ctr">
                    <a:spAutoFit/>
                  </a:bodyPr>
                  <a:lstStyle/>
                  <a:p>
                    <a:pPr>
                      <a:defRPr/>
                    </a:pPr>
                    <a:fld id="{3EC4D188-A48F-43B2-9A94-F8E53DD69691}" type="CELLREF">
                      <a:rPr lang="en-US" smtClean="0">
                        <a:latin typeface="PT Astra Serif" panose="020A0603040505020204" pitchFamily="18" charset="-52"/>
                        <a:ea typeface="PT Astra Serif" panose="020A0603040505020204" pitchFamily="18" charset="-52"/>
                      </a:rPr>
                      <a:pPr>
                        <a:defRPr/>
                      </a:pPr>
                      <a:t>[ССЫЛКА НА ЯЧЕЙКУ]</a:t>
                    </a:fld>
                    <a:endParaRPr lang="ru-RU"/>
                  </a:p>
                </c:rich>
              </c:tx>
              <c:numFmt formatCode="0.0%" sourceLinked="0"/>
              <c:spPr>
                <a:noFill/>
                <a:ln>
                  <a:noFill/>
                </a:ln>
                <a:effectLst/>
              </c:spPr>
              <c:dLblPos val="bestFit"/>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rect">
                      <a:avLst/>
                    </a:prstGeom>
                  </c15:spPr>
                  <c15:dlblFieldTable>
                    <c15:dlblFTEntry>
                      <c15:txfldGUID>{3EC4D188-A48F-43B2-9A94-F8E53DD69691}</c15:txfldGUID>
                      <c15:f>Sheet1!$E$2</c15:f>
                      <c15:dlblFieldTableCache>
                        <c:ptCount val="1"/>
                        <c:pt idx="0">
                          <c:v>70,4%</c:v>
                        </c:pt>
                      </c15:dlblFieldTableCache>
                    </c15:dlblFTEntry>
                  </c15:dlblFieldTable>
                  <c15:showDataLabelsRange val="0"/>
                </c:ext>
              </c:extLst>
            </c:dLbl>
            <c:dLbl>
              <c:idx val="1"/>
              <c:layout>
                <c:manualLayout>
                  <c:x val="6.4353249255771933E-2"/>
                  <c:y val="-8.9491861308754778E-2"/>
                </c:manualLayout>
              </c:layout>
              <c:tx>
                <c:rich>
                  <a:bodyPr wrap="square" lIns="38100" tIns="19050" rIns="38100" bIns="19050" anchor="ctr">
                    <a:spAutoFit/>
                  </a:bodyPr>
                  <a:lstStyle/>
                  <a:p>
                    <a:pPr>
                      <a:defRPr/>
                    </a:pPr>
                    <a:r>
                      <a:rPr lang="en-US" dirty="0" smtClean="0">
                        <a:latin typeface="PT Astra Serif" panose="020A0603040505020204" pitchFamily="18" charset="-52"/>
                        <a:ea typeface="PT Astra Serif" panose="020A0603040505020204" pitchFamily="18" charset="-52"/>
                      </a:rPr>
                      <a:t>8,9%</a:t>
                    </a:r>
                    <a:endParaRPr lang="en-US" dirty="0">
                      <a:latin typeface="PT Astra Serif" panose="020A0603040505020204" pitchFamily="18" charset="-52"/>
                      <a:ea typeface="PT Astra Serif" panose="020A0603040505020204" pitchFamily="18" charset="-52"/>
                    </a:endParaRPr>
                  </a:p>
                </c:rich>
              </c:tx>
              <c:numFmt formatCode="0.0%" sourceLinked="0"/>
              <c:spPr>
                <a:noFill/>
                <a:ln>
                  <a:noFill/>
                </a:ln>
                <a:effectLst/>
              </c:spPr>
              <c:dLblPos val="bestFit"/>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c15:spPr>
                </c:ext>
              </c:extLst>
            </c:dLbl>
            <c:dLbl>
              <c:idx val="2"/>
              <c:layout>
                <c:manualLayout>
                  <c:x val="7.1836185215745432E-2"/>
                  <c:y val="4.4745930654377389E-2"/>
                </c:manualLayout>
              </c:layout>
              <c:tx>
                <c:rich>
                  <a:bodyPr wrap="square" lIns="38100" tIns="19050" rIns="38100" bIns="19050" anchor="ctr">
                    <a:spAutoFit/>
                  </a:bodyPr>
                  <a:lstStyle/>
                  <a:p>
                    <a:pPr>
                      <a:defRPr/>
                    </a:pPr>
                    <a:r>
                      <a:rPr lang="en-US" dirty="0" smtClean="0">
                        <a:latin typeface="PT Astra Serif" panose="020A0603040505020204" pitchFamily="18" charset="-52"/>
                        <a:ea typeface="PT Astra Serif" panose="020A0603040505020204" pitchFamily="18" charset="-52"/>
                      </a:rPr>
                      <a:t>18,4%</a:t>
                    </a:r>
                    <a:endParaRPr lang="en-US" dirty="0">
                      <a:latin typeface="PT Astra Serif" panose="020A0603040505020204" pitchFamily="18" charset="-52"/>
                      <a:ea typeface="PT Astra Serif" panose="020A0603040505020204" pitchFamily="18" charset="-52"/>
                    </a:endParaRPr>
                  </a:p>
                </c:rich>
              </c:tx>
              <c:numFmt formatCode="0.0%" sourceLinked="0"/>
              <c:spPr>
                <a:noFill/>
                <a:ln>
                  <a:noFill/>
                </a:ln>
                <a:effectLst/>
              </c:spPr>
              <c:dLblPos val="bestFit"/>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c15:spPr>
                </c:ext>
              </c:extLst>
            </c:dLbl>
            <c:dLbl>
              <c:idx val="3"/>
              <c:tx>
                <c:rich>
                  <a:bodyPr wrap="square" lIns="38100" tIns="19050" rIns="38100" bIns="19050" anchor="ctr">
                    <a:noAutofit/>
                  </a:bodyPr>
                  <a:lstStyle/>
                  <a:p>
                    <a:pPr>
                      <a:defRPr/>
                    </a:pPr>
                    <a:r>
                      <a:rPr lang="en-US" dirty="0" smtClean="0">
                        <a:latin typeface="PT Astra Serif" panose="020A0603040505020204" pitchFamily="18" charset="-52"/>
                        <a:ea typeface="PT Astra Serif" panose="020A0603040505020204" pitchFamily="18" charset="-52"/>
                      </a:rPr>
                      <a:t>2,3%</a:t>
                    </a:r>
                    <a:endParaRPr lang="en-US" dirty="0">
                      <a:latin typeface="PT Astra Serif" panose="020A0603040505020204" pitchFamily="18" charset="-52"/>
                      <a:ea typeface="PT Astra Serif" panose="020A0603040505020204" pitchFamily="18" charset="-52"/>
                    </a:endParaRPr>
                  </a:p>
                </c:rich>
              </c:tx>
              <c:numFmt formatCode="0.0%" sourceLinked="0"/>
              <c:spPr>
                <a:noFill/>
                <a:ln>
                  <a:noFill/>
                </a:ln>
                <a:effectLst/>
              </c:spPr>
              <c:dLblPos val="outEnd"/>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c15:spPr>
                </c:ext>
              </c:extLst>
            </c:dLbl>
            <c:numFmt formatCode="0.0%" sourceLinked="0"/>
            <c:spPr>
              <a:noFill/>
              <a:ln>
                <a:noFill/>
              </a:ln>
              <a:effectLst/>
            </c:spPr>
            <c:dLblPos val="outEnd"/>
            <c:showLegendKey val="0"/>
            <c:showVal val="0"/>
            <c:showCatName val="0"/>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c15:spPr>
              </c:ext>
            </c:extLst>
          </c:dLbls>
          <c:cat>
            <c:strRef>
              <c:f>Sheet1!$A$2:$A$5</c:f>
              <c:strCache>
                <c:ptCount val="4"/>
                <c:pt idx="0">
                  <c:v>Благоустройство города
4587,2</c:v>
                </c:pt>
                <c:pt idx="1">
                  <c:v>Жилищное хозяйство
638,9</c:v>
                </c:pt>
                <c:pt idx="2">
                  <c:v>Коммунальное хозяйство 
791,3</c:v>
                </c:pt>
                <c:pt idx="3">
                  <c:v>Другие вопросы в области жилищно-коммунального хозяйства 153,1</c:v>
                </c:pt>
              </c:strCache>
            </c:strRef>
          </c:cat>
          <c:val>
            <c:numRef>
              <c:f>Sheet1!$B$2:$B$5</c:f>
              <c:numCache>
                <c:formatCode>#\ ##0.0</c:formatCode>
                <c:ptCount val="4"/>
                <c:pt idx="0">
                  <c:v>4587.2</c:v>
                </c:pt>
                <c:pt idx="1">
                  <c:v>638.9</c:v>
                </c:pt>
                <c:pt idx="2">
                  <c:v>791.3</c:v>
                </c:pt>
                <c:pt idx="3">
                  <c:v>153.1</c:v>
                </c:pt>
              </c:numCache>
            </c:numRef>
          </c:val>
          <c:extLst xmlns:c16r2="http://schemas.microsoft.com/office/drawing/2015/06/chart">
            <c:ext xmlns:c16="http://schemas.microsoft.com/office/drawing/2014/chart" uri="{C3380CC4-5D6E-409C-BE32-E72D297353CC}">
              <c16:uniqueId val="{00000008-DF63-47AC-A517-77B548BBD40B}"/>
            </c:ext>
          </c:extLst>
        </c:ser>
        <c:ser>
          <c:idx val="1"/>
          <c:order val="1"/>
          <c:dLbls>
            <c:spPr>
              <a:noFill/>
              <a:ln>
                <a:noFill/>
              </a:ln>
              <a:effectLst/>
            </c:spPr>
            <c:dLblPos val="inEnd"/>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Sheet1!$A$2:$A$5</c:f>
              <c:strCache>
                <c:ptCount val="4"/>
                <c:pt idx="0">
                  <c:v>Благоустройство города
4587,2</c:v>
                </c:pt>
                <c:pt idx="1">
                  <c:v>Жилищное хозяйство
638,9</c:v>
                </c:pt>
                <c:pt idx="2">
                  <c:v>Коммунальное хозяйство 
791,3</c:v>
                </c:pt>
                <c:pt idx="3">
                  <c:v>Другие вопросы в области жилищно-коммунального хозяйства 153,1</c:v>
                </c:pt>
              </c:strCache>
            </c:strRef>
          </c:cat>
          <c:val>
            <c:numRef>
              <c:f>Sheet1!$C$2:$C$5</c:f>
              <c:numCache>
                <c:formatCode>0.000%</c:formatCode>
                <c:ptCount val="4"/>
                <c:pt idx="0">
                  <c:v>0.74340815168949026</c:v>
                </c:pt>
                <c:pt idx="1">
                  <c:v>0.10354104205493882</c:v>
                </c:pt>
                <c:pt idx="2">
                  <c:v>0.12823920265780731</c:v>
                </c:pt>
                <c:pt idx="3">
                  <c:v>2.4811603597763552E-2</c:v>
                </c:pt>
              </c:numCache>
            </c:numRef>
          </c:val>
          <c:extLst xmlns:c16r2="http://schemas.microsoft.com/office/drawing/2015/06/chart">
            <c:ext xmlns:c16="http://schemas.microsoft.com/office/drawing/2014/chart" uri="{C3380CC4-5D6E-409C-BE32-E72D297353CC}">
              <c16:uniqueId val="{00000009-DF63-47AC-A517-77B548BBD40B}"/>
            </c:ext>
          </c:extLst>
        </c:ser>
        <c:dLbls>
          <c:showLegendKey val="0"/>
          <c:showVal val="0"/>
          <c:showCatName val="0"/>
          <c:showSerName val="0"/>
          <c:showPercent val="0"/>
          <c:showBubbleSize val="0"/>
          <c:showLeaderLines val="0"/>
        </c:dLbls>
        <c:firstSliceAng val="330"/>
      </c:pieChart>
      <c:spPr>
        <a:noFill/>
        <a:ln w="25363">
          <a:noFill/>
        </a:ln>
      </c:spPr>
    </c:plotArea>
    <c:legend>
      <c:legendPos val="r"/>
      <c:layout>
        <c:manualLayout>
          <c:xMode val="edge"/>
          <c:yMode val="edge"/>
          <c:x val="0.53110438471765287"/>
          <c:y val="1.8187350025299365E-2"/>
          <c:w val="0.40389070246974595"/>
          <c:h val="0.66840398344398455"/>
        </c:manualLayout>
      </c:layout>
      <c:overlay val="0"/>
      <c:txPr>
        <a:bodyPr/>
        <a:lstStyle/>
        <a:p>
          <a:pPr rtl="0">
            <a:defRPr/>
          </a:pPr>
          <a:endParaRPr lang="ru-RU"/>
        </a:p>
      </c:txPr>
    </c:legend>
    <c:plotVisOnly val="1"/>
    <c:dispBlanksAs val="zero"/>
    <c:showDLblsOverMax val="0"/>
  </c:chart>
  <c:spPr>
    <a:noFill/>
    <a:ln>
      <a:noFill/>
    </a:ln>
  </c:spPr>
  <c:txPr>
    <a:bodyPr/>
    <a:lstStyle/>
    <a:p>
      <a:pPr>
        <a:defRPr sz="12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ru-RU"/>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perspective val="0"/>
    </c:view3D>
    <c:floor>
      <c:thickness val="0"/>
    </c:floor>
    <c:sideWall>
      <c:thickness val="0"/>
      <c:spPr>
        <a:noFill/>
        <a:ln>
          <a:noFill/>
        </a:ln>
        <a:effectLst/>
      </c:spPr>
    </c:sideWall>
    <c:backWall>
      <c:thickness val="0"/>
      <c:spPr>
        <a:noFill/>
        <a:ln>
          <a:noFill/>
        </a:ln>
        <a:effectLst/>
      </c:spPr>
    </c:backWall>
    <c:plotArea>
      <c:layout>
        <c:manualLayout>
          <c:layoutTarget val="inner"/>
          <c:xMode val="edge"/>
          <c:yMode val="edge"/>
          <c:x val="0.72285335772992465"/>
          <c:y val="8.2327692580664177E-2"/>
          <c:w val="0.22819870385863228"/>
          <c:h val="0.34280910944675363"/>
        </c:manualLayout>
      </c:layout>
      <c:pie3DChart>
        <c:varyColors val="1"/>
        <c:ser>
          <c:idx val="0"/>
          <c:order val="0"/>
          <c:dPt>
            <c:idx val="0"/>
            <c:bubble3D val="0"/>
            <c:explosion val="1"/>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CD57-4E48-B260-39113D2E957B}"/>
              </c:ext>
            </c:extLst>
          </c:dPt>
          <c:dPt>
            <c:idx val="1"/>
            <c:bubble3D val="0"/>
            <c:explosion val="14"/>
            <c:spPr>
              <a:solidFill>
                <a:srgbClr val="FFC000"/>
              </a:solidFill>
              <a:ln w="19050">
                <a:solidFill>
                  <a:schemeClr val="lt1"/>
                </a:solidFill>
              </a:ln>
              <a:effectLst/>
            </c:spPr>
            <c:extLst xmlns:c16r2="http://schemas.microsoft.com/office/drawing/2015/06/chart">
              <c:ext xmlns:c16="http://schemas.microsoft.com/office/drawing/2014/chart" uri="{C3380CC4-5D6E-409C-BE32-E72D297353CC}">
                <c16:uniqueId val="{00000003-CD57-4E48-B260-39113D2E957B}"/>
              </c:ext>
            </c:extLst>
          </c:dPt>
          <c:dPt>
            <c:idx val="2"/>
            <c:bubble3D val="0"/>
            <c:explosion val="11"/>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CD57-4E48-B260-39113D2E957B}"/>
              </c:ext>
            </c:extLst>
          </c:dPt>
          <c:dPt>
            <c:idx val="3"/>
            <c:bubble3D val="0"/>
            <c:explosion val="18"/>
            <c:spPr>
              <a:solidFill>
                <a:srgbClr val="FF0000"/>
              </a:solidFill>
              <a:ln w="19050">
                <a:solidFill>
                  <a:schemeClr val="lt1"/>
                </a:solidFill>
              </a:ln>
              <a:effectLst/>
            </c:spPr>
            <c:extLst xmlns:c16r2="http://schemas.microsoft.com/office/drawing/2015/06/chart">
              <c:ext xmlns:c16="http://schemas.microsoft.com/office/drawing/2014/chart" uri="{C3380CC4-5D6E-409C-BE32-E72D297353CC}">
                <c16:uniqueId val="{00000007-CD57-4E48-B260-39113D2E957B}"/>
              </c:ext>
            </c:extLst>
          </c:dPt>
          <c:dPt>
            <c:idx val="4"/>
            <c:bubble3D val="0"/>
            <c:explosion val="9"/>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CD57-4E48-B260-39113D2E957B}"/>
              </c:ext>
            </c:extLst>
          </c:dPt>
          <c:dLbls>
            <c:dLbl>
              <c:idx val="2"/>
              <c:layout>
                <c:manualLayout>
                  <c:x val="-2.5600652796489254E-3"/>
                  <c:y val="7.89967659532647E-3"/>
                </c:manualLayout>
              </c:layout>
              <c:dLblPos val="bestFit"/>
              <c:showLegendKey val="0"/>
              <c:showVal val="0"/>
              <c:showCatName val="0"/>
              <c:showSerName val="0"/>
              <c:showPercent val="1"/>
              <c:showBubbleSize val="0"/>
              <c:extLst>
                <c:ext xmlns:c15="http://schemas.microsoft.com/office/drawing/2012/chart" uri="{CE6537A1-D6FC-4f65-9D91-7224C49458BB}"/>
              </c:extLst>
            </c:dLbl>
            <c:dLbl>
              <c:idx val="3"/>
              <c:layout>
                <c:manualLayout>
                  <c:x val="-1.7920456957541821E-2"/>
                  <c:y val="-5.924757446494862E-3"/>
                </c:manualLayout>
              </c:layout>
              <c:tx>
                <c:rich>
                  <a:bodyPr/>
                  <a:lstStyle/>
                  <a:p>
                    <a:r>
                      <a:rPr lang="en-US" dirty="0" smtClean="0">
                        <a:latin typeface="PT Astra Serif" panose="020A0603040505020204" pitchFamily="18" charset="-52"/>
                      </a:rPr>
                      <a:t>0,5%</a:t>
                    </a:r>
                    <a:endParaRPr lang="en-US" dirty="0">
                      <a:latin typeface="PT Astra Serif" panose="020A0603040505020204" pitchFamily="18" charset="-52"/>
                    </a:endParaRPr>
                  </a:p>
                </c:rich>
              </c:tx>
              <c:dLblPos val="bestFit"/>
              <c:showLegendKey val="0"/>
              <c:showVal val="0"/>
              <c:showCatName val="0"/>
              <c:showSerName val="0"/>
              <c:showPercent val="1"/>
              <c:showBubbleSize val="0"/>
              <c:extLst>
                <c:ext xmlns:c15="http://schemas.microsoft.com/office/drawing/2012/chart" uri="{CE6537A1-D6FC-4f65-9D91-7224C49458BB}"/>
              </c:extLst>
            </c:dLbl>
            <c:dLbl>
              <c:idx val="4"/>
              <c:layout>
                <c:manualLayout>
                  <c:x val="1.6640424317717405E-2"/>
                  <c:y val="-5.9247574464948525E-3"/>
                </c:manualLayout>
              </c:layout>
              <c:tx>
                <c:rich>
                  <a:bodyPr/>
                  <a:lstStyle/>
                  <a:p>
                    <a:fld id="{2145C145-6F14-4D5B-8AD0-5451A3433F8E}" type="PERCENTAGE">
                      <a:rPr lang="en-US">
                        <a:latin typeface="PT Astra Serif" panose="020A0603040505020204" pitchFamily="18" charset="-52"/>
                      </a:rPr>
                      <a:pPr/>
                      <a:t>[ПРОЦЕНТ]</a:t>
                    </a:fld>
                    <a:endParaRPr lang="ru-RU"/>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Lst>
            </c:dLbl>
            <c:numFmt formatCode="0.0%" sourceLinked="0"/>
            <c:spPr>
              <a:solidFill>
                <a:srgbClr val="F8F8F8"/>
              </a:solidFill>
              <a:ln>
                <a:noFill/>
              </a:ln>
              <a:effectLst/>
            </c:spPr>
            <c:txPr>
              <a:bodyPr wrap="square" lIns="38100" tIns="19050" rIns="38100" bIns="19050" anchor="ctr">
                <a:spAutoFit/>
              </a:bodyPr>
              <a:lstStyle/>
              <a:p>
                <a:pPr>
                  <a:defRPr b="1">
                    <a:latin typeface="PT Astra Serif" panose="020A0603040505020204" pitchFamily="18" charset="-52"/>
                    <a:ea typeface="PT Astra Serif" panose="020A0603040505020204" pitchFamily="18" charset="-52"/>
                  </a:defRPr>
                </a:pPr>
                <a:endParaRPr lang="ru-RU"/>
              </a:p>
            </c:txPr>
            <c:dLblPos val="outEnd"/>
            <c:showLegendKey val="0"/>
            <c:showVal val="0"/>
            <c:showCatName val="0"/>
            <c:showSerName val="0"/>
            <c:showPercent val="1"/>
            <c:showBubbleSize val="0"/>
            <c:showLeaderLines val="0"/>
            <c:extLst>
              <c:ext xmlns:c15="http://schemas.microsoft.com/office/drawing/2012/chart" uri="{CE6537A1-D6FC-4f65-9D91-7224C49458BB}">
                <c15:spPr xmlns:c15="http://schemas.microsoft.com/office/drawing/2012/chart">
                  <a:prstGeom prst="rect">
                    <a:avLst/>
                  </a:prstGeom>
                </c15:spPr>
              </c:ext>
            </c:extLst>
          </c:dLbls>
          <c:cat>
            <c:strRef>
              <c:f>Лист1!$A$2:$A$6</c:f>
              <c:strCache>
                <c:ptCount val="5"/>
                <c:pt idx="0">
                  <c:v>Ремонт и содержание автомобильных дорог, мостовых сооружений,  2137,6 млн. руб.</c:v>
                </c:pt>
                <c:pt idx="1">
                  <c:v>Строительство и реконструкция обьектов транспортной инфраструктуры, 2368,8 млн. руб.</c:v>
                </c:pt>
                <c:pt idx="2">
                  <c:v>Мероприятия в области транспорта, 3002,7 млн. руб.</c:v>
                </c:pt>
                <c:pt idx="3">
                  <c:v>Ремонт муниципальных дорог в рамках проектов "Народный бюджет" и "Наш город", 35,9 млн. руб.</c:v>
                </c:pt>
                <c:pt idx="4">
                  <c:v>Другие расходы, 480,7 млн. руб.</c:v>
                </c:pt>
              </c:strCache>
            </c:strRef>
          </c:cat>
          <c:val>
            <c:numRef>
              <c:f>Лист1!$B$2:$B$6</c:f>
              <c:numCache>
                <c:formatCode>#\ ##0.0000</c:formatCode>
                <c:ptCount val="5"/>
                <c:pt idx="0">
                  <c:v>2137.6</c:v>
                </c:pt>
                <c:pt idx="1">
                  <c:v>2368.8000000000002</c:v>
                </c:pt>
                <c:pt idx="2">
                  <c:v>3002.7</c:v>
                </c:pt>
                <c:pt idx="3">
                  <c:v>35.9</c:v>
                </c:pt>
                <c:pt idx="4">
                  <c:v>480.7</c:v>
                </c:pt>
              </c:numCache>
            </c:numRef>
          </c:val>
          <c:extLst xmlns:c16r2="http://schemas.microsoft.com/office/drawing/2015/06/chart">
            <c:ext xmlns:c16="http://schemas.microsoft.com/office/drawing/2014/chart" uri="{C3380CC4-5D6E-409C-BE32-E72D297353CC}">
              <c16:uniqueId val="{0000000A-CD57-4E48-B260-39113D2E957B}"/>
            </c:ext>
          </c:extLst>
        </c:ser>
        <c:dLbls>
          <c:dLblPos val="outEnd"/>
          <c:showLegendKey val="0"/>
          <c:showVal val="0"/>
          <c:showCatName val="0"/>
          <c:showSerName val="0"/>
          <c:showPercent val="0"/>
          <c:showBubbleSize val="0"/>
          <c:showLeaderLines val="0"/>
        </c:dLbls>
      </c:pie3DChart>
    </c:plotArea>
    <c:legend>
      <c:legendPos val="b"/>
      <c:legendEntry>
        <c:idx val="0"/>
        <c:txPr>
          <a:bodyPr rot="0" spcFirstLastPara="1" vertOverflow="ellipsis" vert="horz" wrap="square" anchor="ctr" anchorCtr="1"/>
          <a:lstStyle/>
          <a:p>
            <a:pPr rtl="0">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Entry>
      <c:legendEntry>
        <c:idx val="1"/>
        <c:txPr>
          <a:bodyPr rot="0" spcFirstLastPara="1" vertOverflow="ellipsis" vert="horz" wrap="square" anchor="ctr" anchorCtr="1"/>
          <a:lstStyle/>
          <a:p>
            <a:pPr rtl="0">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Entry>
      <c:legendEntry>
        <c:idx val="2"/>
        <c:txPr>
          <a:bodyPr rot="0" spcFirstLastPara="1" vertOverflow="ellipsis" vert="horz" wrap="square" anchor="ctr" anchorCtr="1"/>
          <a:lstStyle/>
          <a:p>
            <a:pPr rtl="0">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Entry>
      <c:legendEntry>
        <c:idx val="3"/>
        <c:txPr>
          <a:bodyPr rot="0" spcFirstLastPara="1" vertOverflow="ellipsis" vert="horz" wrap="square" anchor="ctr" anchorCtr="1"/>
          <a:lstStyle/>
          <a:p>
            <a:pPr rtl="0">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Entry>
      <c:legendEntry>
        <c:idx val="4"/>
        <c:txPr>
          <a:bodyPr rot="0" spcFirstLastPara="1" vertOverflow="ellipsis" vert="horz" wrap="square" anchor="ctr" anchorCtr="1"/>
          <a:lstStyle/>
          <a:p>
            <a:pPr rtl="0">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Entry>
      <c:layout>
        <c:manualLayout>
          <c:xMode val="edge"/>
          <c:yMode val="edge"/>
          <c:x val="0.20269532230973444"/>
          <c:y val="6.8021347165438978E-2"/>
          <c:w val="0.4424974167645408"/>
          <c:h val="0.81981304202394689"/>
        </c:manualLayout>
      </c:layout>
      <c:overlay val="0"/>
      <c:spPr>
        <a:noFill/>
        <a:ln>
          <a:noFill/>
        </a:ln>
        <a:effectLst/>
      </c:spPr>
      <c:txPr>
        <a:bodyPr rot="0" spcFirstLastPara="1" vertOverflow="ellipsis" vert="horz" wrap="square" anchor="ctr" anchorCtr="1"/>
        <a:lstStyle/>
        <a:p>
          <a:pPr rtl="0">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noFill/>
    <a:ln>
      <a:noFill/>
    </a:ln>
    <a:effectLst/>
    <a:scene3d>
      <a:camera prst="orthographicFront"/>
      <a:lightRig rig="threePt" dir="t"/>
    </a:scene3d>
    <a:sp3d>
      <a:bevelT h="6350"/>
    </a:sp3d>
  </c:spPr>
  <c:txPr>
    <a:bodyPr/>
    <a:lstStyle/>
    <a:p>
      <a:pPr>
        <a:defRPr/>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0"/>
      <c:rotY val="20"/>
      <c:rAngAx val="1"/>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9.6959187053394957E-2"/>
          <c:y val="1.8156771514797776E-2"/>
          <c:w val="0.88721916573590376"/>
          <c:h val="0.81690750635419462"/>
        </c:manualLayout>
      </c:layout>
      <c:bar3DChart>
        <c:barDir val="col"/>
        <c:grouping val="clustered"/>
        <c:varyColors val="0"/>
        <c:ser>
          <c:idx val="0"/>
          <c:order val="0"/>
          <c:tx>
            <c:strRef>
              <c:f>'слайд № 2публ. сл.15-17'!$E$5</c:f>
              <c:strCache>
                <c:ptCount val="1"/>
                <c:pt idx="0">
                  <c:v>2021 год</c:v>
                </c:pt>
              </c:strCache>
            </c:strRef>
          </c:tx>
          <c:spPr>
            <a:solidFill>
              <a:srgbClr val="4472C4">
                <a:lumMod val="60000"/>
                <a:lumOff val="40000"/>
              </a:srgbClr>
            </a:solidFill>
            <a:ln w="25400">
              <a:noFill/>
            </a:ln>
            <a:scene3d>
              <a:camera prst="orthographicFront"/>
              <a:lightRig rig="threePt" dir="t"/>
            </a:scene3d>
            <a:sp3d>
              <a:bevelT w="209550" prst="angle"/>
            </a:sp3d>
          </c:spPr>
          <c:invertIfNegative val="0"/>
          <c:dLbls>
            <c:dLbl>
              <c:idx val="0"/>
              <c:layout>
                <c:manualLayout>
                  <c:x val="2.1580686457220385E-2"/>
                  <c:y val="-3.4209523791792927E-3"/>
                </c:manualLayout>
              </c:layout>
              <c:tx>
                <c:rich>
                  <a:bodyPr/>
                  <a:lstStyle/>
                  <a:p>
                    <a:fld id="{0EACAB70-C9F4-41C1-9BAB-34F526C9096B}" type="VALUE">
                      <a:rPr lang="en-US">
                        <a:latin typeface="PT Astra Serif" panose="020A0603040505020204" pitchFamily="18" charset="-52"/>
                      </a:rPr>
                      <a:pPr/>
                      <a:t>[ЗНАЧЕНИЕ]</a:t>
                    </a:fld>
                    <a:endParaRPr lang="ru-RU"/>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CD47-484A-818B-D494F031B968}"/>
                </c:ext>
                <c:ext xmlns:c15="http://schemas.microsoft.com/office/drawing/2012/chart" uri="{CE6537A1-D6FC-4f65-9D91-7224C49458BB}">
                  <c15:dlblFieldTable/>
                  <c15:showDataLabelsRange val="0"/>
                </c:ext>
              </c:extLst>
            </c:dLbl>
            <c:spPr>
              <a:noFill/>
              <a:ln>
                <a:noFill/>
              </a:ln>
              <a:effectLst/>
            </c:spPr>
            <c:txPr>
              <a:bodyPr wrap="square" lIns="38100" tIns="19050" rIns="38100" bIns="19050" anchor="ctr">
                <a:spAutoFit/>
              </a:bodyPr>
              <a:lstStyle/>
              <a:p>
                <a:pPr>
                  <a:defRPr sz="14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'слайд № 2публ. сл.15-17'!$E$6</c:f>
              <c:numCache>
                <c:formatCode>#\ ##0.0</c:formatCode>
                <c:ptCount val="1"/>
                <c:pt idx="0">
                  <c:v>5557</c:v>
                </c:pt>
              </c:numCache>
            </c:numRef>
          </c:val>
          <c:shape val="cylinder"/>
          <c:extLst xmlns:c16r2="http://schemas.microsoft.com/office/drawing/2015/06/chart">
            <c:ext xmlns:c16="http://schemas.microsoft.com/office/drawing/2014/chart" uri="{C3380CC4-5D6E-409C-BE32-E72D297353CC}">
              <c16:uniqueId val="{00000001-CD47-484A-818B-D494F031B968}"/>
            </c:ext>
          </c:extLst>
        </c:ser>
        <c:ser>
          <c:idx val="2"/>
          <c:order val="1"/>
          <c:tx>
            <c:strRef>
              <c:f>'слайд № 2публ. сл.15-17'!$F$5</c:f>
              <c:strCache>
                <c:ptCount val="1"/>
                <c:pt idx="0">
                  <c:v>2022 год</c:v>
                </c:pt>
              </c:strCache>
            </c:strRef>
          </c:tx>
          <c:spPr>
            <a:solidFill>
              <a:srgbClr val="AC75D5"/>
            </a:solidFill>
            <a:ln>
              <a:solidFill>
                <a:srgbClr val="70AD47">
                  <a:lumMod val="60000"/>
                  <a:lumOff val="40000"/>
                </a:srgbClr>
              </a:solidFill>
            </a:ln>
            <a:effectLst/>
            <a:scene3d>
              <a:camera prst="orthographicFront"/>
              <a:lightRig rig="threePt" dir="t"/>
            </a:scene3d>
            <a:sp3d>
              <a:bevelT w="209550" h="139700" prst="divot"/>
              <a:bevelB/>
            </a:sp3d>
          </c:spPr>
          <c:invertIfNegative val="0"/>
          <c:dLbls>
            <c:dLbl>
              <c:idx val="0"/>
              <c:layout>
                <c:manualLayout>
                  <c:x val="1.5901558442162334E-2"/>
                  <c:y val="-4.6543569784752282E-4"/>
                </c:manualLayout>
              </c:layout>
              <c:tx>
                <c:rich>
                  <a:bodyPr/>
                  <a:lstStyle/>
                  <a:p>
                    <a:fld id="{A82B5F92-9BD7-49B2-9284-6E00131D5792}" type="VALUE">
                      <a:rPr lang="en-US">
                        <a:latin typeface="PT Astra Serif" panose="020A0603040505020204" pitchFamily="18" charset="-52"/>
                      </a:rPr>
                      <a:pPr/>
                      <a:t>[ЗНАЧЕНИЕ]</a:t>
                    </a:fld>
                    <a:endParaRPr lang="ru-RU"/>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CD47-484A-818B-D494F031B968}"/>
                </c:ext>
                <c:ext xmlns:c15="http://schemas.microsoft.com/office/drawing/2012/chart" uri="{CE6537A1-D6FC-4f65-9D91-7224C49458BB}">
                  <c15:dlblFieldTable/>
                  <c15:showDataLabelsRange val="0"/>
                </c:ext>
              </c:extLst>
            </c:dLbl>
            <c:spPr>
              <a:noFill/>
              <a:ln w="25400">
                <a:noFill/>
              </a:ln>
            </c:spPr>
            <c:txPr>
              <a:bodyPr wrap="square" lIns="38100" tIns="19050" rIns="38100" bIns="19050" anchor="ctr" anchorCtr="0">
                <a:spAutoFit/>
              </a:bodyPr>
              <a:lstStyle/>
              <a:p>
                <a:pPr algn="ctr">
                  <a:defRPr lang="ru-RU" sz="1400" b="1" i="0" u="none" strike="noStrike" kern="1200" baseline="0">
                    <a:solidFill>
                      <a:srgbClr val="000000"/>
                    </a:solidFill>
                    <a:latin typeface="Times New Roman" panose="02020603050405020304" pitchFamily="18" charset="0"/>
                    <a:ea typeface="Calibri"/>
                    <a:cs typeface="Times New Roman" panose="02020603050405020304" pitchFamily="18"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'слайд № 2публ. сл.15-17'!$F$6</c:f>
              <c:numCache>
                <c:formatCode>#\ ##0.0</c:formatCode>
                <c:ptCount val="1"/>
                <c:pt idx="0">
                  <c:v>5891.9</c:v>
                </c:pt>
              </c:numCache>
            </c:numRef>
          </c:val>
          <c:shape val="cylinder"/>
          <c:extLst xmlns:c16r2="http://schemas.microsoft.com/office/drawing/2015/06/chart">
            <c:ext xmlns:c16="http://schemas.microsoft.com/office/drawing/2014/chart" uri="{C3380CC4-5D6E-409C-BE32-E72D297353CC}">
              <c16:uniqueId val="{00000003-CD47-484A-818B-D494F031B968}"/>
            </c:ext>
          </c:extLst>
        </c:ser>
        <c:ser>
          <c:idx val="3"/>
          <c:order val="2"/>
          <c:tx>
            <c:strRef>
              <c:f>'слайд № 2публ. сл.15-17'!$G$5</c:f>
              <c:strCache>
                <c:ptCount val="1"/>
                <c:pt idx="0">
                  <c:v>2023 год</c:v>
                </c:pt>
              </c:strCache>
            </c:strRef>
          </c:tx>
          <c:spPr>
            <a:solidFill>
              <a:srgbClr val="4472C4">
                <a:lumMod val="75000"/>
              </a:srgbClr>
            </a:solidFill>
            <a:ln w="25400" cmpd="sng">
              <a:solidFill>
                <a:srgbClr val="4472C4">
                  <a:lumMod val="75000"/>
                </a:srgbClr>
              </a:solidFill>
            </a:ln>
            <a:scene3d>
              <a:camera prst="orthographicFront"/>
              <a:lightRig rig="threePt" dir="t"/>
            </a:scene3d>
            <a:sp3d>
              <a:bevelT/>
            </a:sp3d>
          </c:spPr>
          <c:invertIfNegative val="0"/>
          <c:dPt>
            <c:idx val="0"/>
            <c:invertIfNegative val="0"/>
            <c:bubble3D val="0"/>
            <c:spPr>
              <a:solidFill>
                <a:srgbClr val="00B0F0"/>
              </a:solidFill>
              <a:ln w="25400" cmpd="sng">
                <a:solidFill>
                  <a:srgbClr val="4472C4">
                    <a:lumMod val="75000"/>
                  </a:srgbClr>
                </a:solidFill>
              </a:ln>
              <a:scene3d>
                <a:camera prst="orthographicFront"/>
                <a:lightRig rig="threePt" dir="t"/>
              </a:scene3d>
              <a:sp3d>
                <a:bevelT/>
              </a:sp3d>
            </c:spPr>
          </c:dPt>
          <c:dLbls>
            <c:dLbl>
              <c:idx val="0"/>
              <c:layout>
                <c:manualLayout>
                  <c:x val="2.2716512060231942E-2"/>
                  <c:y val="1.1090634526159698E-2"/>
                </c:manualLayout>
              </c:layout>
              <c:tx>
                <c:rich>
                  <a:bodyPr wrap="square" lIns="38100" tIns="19050" rIns="38100" bIns="19050" anchor="ctr">
                    <a:spAutoFit/>
                  </a:bodyPr>
                  <a:lstStyle/>
                  <a:p>
                    <a:pPr>
                      <a:defRPr sz="1400" b="1">
                        <a:latin typeface="Times New Roman" panose="02020603050405020304" pitchFamily="18" charset="0"/>
                        <a:cs typeface="Times New Roman" panose="02020603050405020304" pitchFamily="18" charset="0"/>
                      </a:defRPr>
                    </a:pPr>
                    <a:fld id="{CBBBB679-CC2B-4526-9934-A0B78F4FA38E}" type="VALUE">
                      <a:rPr lang="en-US">
                        <a:latin typeface="PT Astra Serif" panose="020A0603040505020204" pitchFamily="18" charset="-52"/>
                      </a:rPr>
                      <a:pPr>
                        <a:defRPr sz="1400" b="1">
                          <a:latin typeface="Times New Roman" panose="02020603050405020304" pitchFamily="18" charset="0"/>
                          <a:cs typeface="Times New Roman" panose="02020603050405020304" pitchFamily="18" charset="0"/>
                        </a:defRPr>
                      </a:pPr>
                      <a:t>[ЗНАЧЕНИЕ]</a:t>
                    </a:fld>
                    <a:endParaRPr lang="ru-RU"/>
                  </a:p>
                </c:rich>
              </c:tx>
              <c:spPr>
                <a:noFill/>
                <a:ln>
                  <a:noFill/>
                </a:ln>
                <a:effectLst/>
              </c:sp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CD47-484A-818B-D494F031B968}"/>
                </c:ext>
                <c:ext xmlns:c15="http://schemas.microsoft.com/office/drawing/2012/chart" uri="{CE6537A1-D6FC-4f65-9D91-7224C49458BB}">
                  <c15:dlblFieldTable/>
                  <c15:showDataLabelsRange val="0"/>
                </c:ext>
              </c:extLst>
            </c:dLbl>
            <c:spPr>
              <a:noFill/>
              <a:ln>
                <a:noFill/>
              </a:ln>
              <a:effectLst/>
            </c:spPr>
            <c:txPr>
              <a:bodyPr wrap="square" lIns="38100" tIns="19050" rIns="38100" bIns="19050" anchor="ctr">
                <a:spAutoFit/>
              </a:bodyPr>
              <a:lstStyle/>
              <a:p>
                <a:pPr>
                  <a:defRPr sz="1400" b="1"/>
                </a:pPr>
                <a:endParaRPr lang="ru-RU"/>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val>
            <c:numRef>
              <c:f>'слайд № 2публ. сл.15-17'!$G$6</c:f>
              <c:numCache>
                <c:formatCode>#\ ##0.0</c:formatCode>
                <c:ptCount val="1"/>
                <c:pt idx="0">
                  <c:v>6518.4</c:v>
                </c:pt>
              </c:numCache>
            </c:numRef>
          </c:val>
          <c:shape val="cylinder"/>
          <c:extLst xmlns:c16r2="http://schemas.microsoft.com/office/drawing/2015/06/chart">
            <c:ext xmlns:c16="http://schemas.microsoft.com/office/drawing/2014/chart" uri="{C3380CC4-5D6E-409C-BE32-E72D297353CC}">
              <c16:uniqueId val="{00000005-CD47-484A-818B-D494F031B968}"/>
            </c:ext>
          </c:extLst>
        </c:ser>
        <c:ser>
          <c:idx val="1"/>
          <c:order val="3"/>
          <c:tx>
            <c:strRef>
              <c:f>'слайд № 2публ. сл.15-17'!$H$5</c:f>
              <c:strCache>
                <c:ptCount val="1"/>
                <c:pt idx="0">
                  <c:v>2024 год</c:v>
                </c:pt>
              </c:strCache>
            </c:strRef>
          </c:tx>
          <c:spPr>
            <a:solidFill>
              <a:srgbClr val="70AD47">
                <a:lumMod val="40000"/>
                <a:lumOff val="60000"/>
              </a:srgbClr>
            </a:solidFill>
            <a:scene3d>
              <a:camera prst="orthographicFront"/>
              <a:lightRig rig="threePt" dir="t"/>
            </a:scene3d>
            <a:sp3d>
              <a:bevelT/>
              <a:bevelB/>
            </a:sp3d>
          </c:spPr>
          <c:invertIfNegative val="0"/>
          <c:dLbls>
            <c:dLbl>
              <c:idx val="0"/>
              <c:layout>
                <c:manualLayout>
                  <c:x val="2.2716512060232025E-2"/>
                  <c:y val="5.9110333626635394E-3"/>
                </c:manualLayout>
              </c:layout>
              <c:tx>
                <c:rich>
                  <a:bodyPr/>
                  <a:lstStyle/>
                  <a:p>
                    <a:fld id="{5DB367D6-C50C-4886-86F2-954E0B436039}" type="VALUE">
                      <a:rPr lang="en-US">
                        <a:latin typeface="PT Astra Serif" panose="020A0603040505020204" pitchFamily="18" charset="-52"/>
                      </a:rPr>
                      <a:pPr/>
                      <a:t>[ЗНАЧЕНИЕ]</a:t>
                    </a:fld>
                    <a:endParaRPr lang="ru-RU"/>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spPr>
              <a:noFill/>
              <a:ln>
                <a:noFill/>
              </a:ln>
              <a:effectLst/>
            </c:spPr>
            <c:txPr>
              <a:bodyPr wrap="square" lIns="38100" tIns="19050" rIns="38100" bIns="19050" anchor="ctr">
                <a:spAutoFit/>
              </a:bodyPr>
              <a:lstStyle/>
              <a:p>
                <a:pPr>
                  <a:defRPr sz="1400" b="1">
                    <a:latin typeface="PT Astra Serif" panose="020A0603040505020204" pitchFamily="18" charset="-52"/>
                    <a:ea typeface="PT Astra Serif" panose="020A0603040505020204" pitchFamily="18" charset="-52"/>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'слайд № 2публ. сл.15-17'!$H$6</c:f>
              <c:numCache>
                <c:formatCode>#\ ##0.0</c:formatCode>
                <c:ptCount val="1"/>
                <c:pt idx="0">
                  <c:v>7108.9</c:v>
                </c:pt>
              </c:numCache>
            </c:numRef>
          </c:val>
          <c:extLst xmlns:c16r2="http://schemas.microsoft.com/office/drawing/2015/06/chart">
            <c:ext xmlns:c16="http://schemas.microsoft.com/office/drawing/2014/chart" uri="{C3380CC4-5D6E-409C-BE32-E72D297353CC}">
              <c16:uniqueId val="{00000007-CD47-484A-818B-D494F031B968}"/>
            </c:ext>
          </c:extLst>
        </c:ser>
        <c:dLbls>
          <c:showLegendKey val="0"/>
          <c:showVal val="0"/>
          <c:showCatName val="0"/>
          <c:showSerName val="0"/>
          <c:showPercent val="0"/>
          <c:showBubbleSize val="0"/>
        </c:dLbls>
        <c:gapWidth val="219"/>
        <c:shape val="box"/>
        <c:axId val="460019264"/>
        <c:axId val="460019656"/>
        <c:axId val="0"/>
      </c:bar3DChart>
      <c:catAx>
        <c:axId val="460019264"/>
        <c:scaling>
          <c:orientation val="minMax"/>
        </c:scaling>
        <c:delete val="1"/>
        <c:axPos val="b"/>
        <c:numFmt formatCode="General" sourceLinked="1"/>
        <c:majorTickMark val="none"/>
        <c:minorTickMark val="none"/>
        <c:tickLblPos val="low"/>
        <c:crossAx val="460019656"/>
        <c:crosses val="autoZero"/>
        <c:auto val="1"/>
        <c:lblAlgn val="ctr"/>
        <c:lblOffset val="100"/>
        <c:noMultiLvlLbl val="0"/>
      </c:catAx>
      <c:valAx>
        <c:axId val="460019656"/>
        <c:scaling>
          <c:orientation val="minMax"/>
          <c:max val="7000"/>
          <c:min val="0"/>
        </c:scaling>
        <c:delete val="0"/>
        <c:axPos val="l"/>
        <c:majorGridlines>
          <c:spPr>
            <a:ln w="9525" cap="flat" cmpd="sng" algn="ctr">
              <a:solidFill>
                <a:schemeClr val="tx1">
                  <a:lumMod val="15000"/>
                  <a:lumOff val="85000"/>
                </a:schemeClr>
              </a:solidFill>
              <a:round/>
            </a:ln>
            <a:effectLst>
              <a:outerShdw blurRad="76200" dist="12700" dir="8100000" sy="-23000" kx="800400" algn="br" rotWithShape="0">
                <a:prstClr val="black">
                  <a:alpha val="20000"/>
                </a:prstClr>
              </a:outerShdw>
            </a:effectLst>
          </c:spPr>
        </c:majorGridlines>
        <c:numFmt formatCode="#\ ##0.0" sourceLinked="1"/>
        <c:majorTickMark val="none"/>
        <c:minorTickMark val="none"/>
        <c:tickLblPos val="nextTo"/>
        <c:spPr>
          <a:noFill/>
          <a:ln>
            <a:noFill/>
          </a:ln>
          <a:effectLst>
            <a:outerShdw blurRad="50800" dist="50800" dir="5400000" algn="ctr" rotWithShape="0">
              <a:schemeClr val="bg2"/>
            </a:outerShdw>
          </a:effectLst>
        </c:spPr>
        <c:txPr>
          <a:bodyPr rot="0" vert="horz"/>
          <a:lstStyle/>
          <a:p>
            <a:pPr>
              <a:defRPr sz="1400" b="1" i="0" u="none" strike="noStrike" baseline="0">
                <a:solidFill>
                  <a:srgbClr val="000000"/>
                </a:solidFill>
                <a:latin typeface="Times New Roman"/>
                <a:ea typeface="Times New Roman"/>
                <a:cs typeface="Times New Roman"/>
              </a:defRPr>
            </a:pPr>
            <a:endParaRPr lang="ru-RU"/>
          </a:p>
        </c:txPr>
        <c:crossAx val="460019264"/>
        <c:crosses val="autoZero"/>
        <c:crossBetween val="between"/>
        <c:majorUnit val="1000"/>
      </c:valAx>
    </c:plotArea>
    <c:legend>
      <c:legendPos val="b"/>
      <c:layout>
        <c:manualLayout>
          <c:xMode val="edge"/>
          <c:yMode val="edge"/>
          <c:x val="0.27941309834085393"/>
          <c:y val="0.92178484076674649"/>
          <c:w val="0.47372915871812332"/>
          <c:h val="6.8182231684804126E-2"/>
        </c:manualLayout>
      </c:layout>
      <c:overlay val="0"/>
      <c:spPr>
        <a:noFill/>
        <a:ln w="25400">
          <a:noFill/>
        </a:ln>
      </c:spPr>
      <c:txPr>
        <a:bodyPr/>
        <a:lstStyle/>
        <a:p>
          <a:pPr>
            <a:defRPr sz="1400" b="1" i="0" u="none" strike="noStrike" baseline="0">
              <a:solidFill>
                <a:srgbClr val="000000"/>
              </a:solidFill>
              <a:latin typeface="Times New Roman"/>
              <a:ea typeface="Times New Roman"/>
              <a:cs typeface="Times New Roman"/>
            </a:defRPr>
          </a:pPr>
          <a:endParaRPr lang="ru-RU"/>
        </a:p>
      </c:txPr>
    </c:legend>
    <c:plotVisOnly val="1"/>
    <c:dispBlanksAs val="gap"/>
    <c:showDLblsOverMax val="0"/>
  </c:chart>
  <c:spPr>
    <a:noFill/>
    <a:ln w="9525" cap="flat" cmpd="sng" algn="ctr">
      <a:solidFill>
        <a:schemeClr val="tx1">
          <a:lumMod val="15000"/>
          <a:lumOff val="85000"/>
        </a:schemeClr>
      </a:solidFill>
      <a:round/>
    </a:ln>
    <a:effectLst/>
  </c:spPr>
  <c:txPr>
    <a:bodyPr/>
    <a:lstStyle/>
    <a:p>
      <a:pPr>
        <a:defRPr sz="1000" b="0" i="0" u="none" strike="noStrike" baseline="0">
          <a:solidFill>
            <a:srgbClr val="000000"/>
          </a:solidFill>
          <a:latin typeface="Calibri"/>
          <a:ea typeface="Calibri"/>
          <a:cs typeface="Calibri"/>
        </a:defRPr>
      </a:pPr>
      <a:endParaRPr lang="ru-RU"/>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3470144846424264E-2"/>
          <c:y val="8.3025991114129408E-2"/>
          <c:w val="0.9665298551535757"/>
          <c:h val="0.69715111199402868"/>
        </c:manualLayout>
      </c:layout>
      <c:pie3DChart>
        <c:varyColors val="1"/>
        <c:dLbls>
          <c:dLblPos val="inEnd"/>
          <c:showLegendKey val="0"/>
          <c:showVal val="0"/>
          <c:showCatName val="0"/>
          <c:showSerName val="0"/>
          <c:showPercent val="1"/>
          <c:showBubbleSize val="0"/>
          <c:showLeaderLines val="0"/>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843433305815687E-3"/>
          <c:y val="8.7680213204878774E-2"/>
          <c:w val="0.9665298551535757"/>
          <c:h val="0.69715111199402868"/>
        </c:manualLayout>
      </c:layout>
      <c:pie3DChart>
        <c:varyColors val="1"/>
        <c:dLbls>
          <c:dLblPos val="inEnd"/>
          <c:showLegendKey val="0"/>
          <c:showVal val="0"/>
          <c:showCatName val="0"/>
          <c:showSerName val="0"/>
          <c:showPercent val="1"/>
          <c:showBubbleSize val="0"/>
          <c:showLeaderLines val="0"/>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ru-R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cap="all" spc="50" baseline="0">
                <a:solidFill>
                  <a:schemeClr val="tx1"/>
                </a:solidFill>
                <a:latin typeface="Times New Roman" panose="02020603050405020304" pitchFamily="18" charset="0"/>
                <a:ea typeface="+mn-ea"/>
                <a:cs typeface="Times New Roman" panose="02020603050405020304" pitchFamily="18" charset="0"/>
              </a:defRPr>
            </a:pPr>
            <a:r>
              <a:rPr lang="ru-RU" sz="2000" dirty="0" smtClean="0">
                <a:solidFill>
                  <a:schemeClr val="tx1"/>
                </a:solidFill>
                <a:latin typeface="PT Astra Serif" panose="020A0603040505020204" pitchFamily="18" charset="-52"/>
                <a:cs typeface="Times New Roman" panose="02020603050405020304" pitchFamily="18" charset="0"/>
              </a:rPr>
              <a:t>19 758,0</a:t>
            </a:r>
            <a:endParaRPr lang="en-US" sz="2000" dirty="0">
              <a:solidFill>
                <a:schemeClr val="tx1"/>
              </a:solidFill>
              <a:latin typeface="PT Astra Serif" panose="020A0603040505020204" pitchFamily="18" charset="-52"/>
              <a:cs typeface="Times New Roman" panose="02020603050405020304" pitchFamily="18" charset="0"/>
            </a:endParaRPr>
          </a:p>
        </c:rich>
      </c:tx>
      <c:overlay val="0"/>
      <c:spPr>
        <a:solidFill>
          <a:schemeClr val="accent6">
            <a:lumMod val="40000"/>
            <a:lumOff val="60000"/>
          </a:schemeClr>
        </a:solidFill>
        <a:ln>
          <a:noFill/>
        </a:ln>
        <a:effectLst/>
      </c:spPr>
      <c:txPr>
        <a:bodyPr rot="0" spcFirstLastPara="1" vertOverflow="ellipsis" vert="horz" wrap="square" anchor="ctr" anchorCtr="1"/>
        <a:lstStyle/>
        <a:p>
          <a:pPr>
            <a:defRPr sz="2000" b="1" i="0" u="none" strike="noStrike" kern="1200" cap="all" spc="50" baseline="0">
              <a:solidFill>
                <a:schemeClr val="tx1"/>
              </a:solidFill>
              <a:latin typeface="Times New Roman" panose="02020603050405020304" pitchFamily="18" charset="0"/>
              <a:ea typeface="+mn-ea"/>
              <a:cs typeface="Times New Roman" panose="02020603050405020304" pitchFamily="18" charset="0"/>
            </a:defRPr>
          </a:pPr>
          <a:endParaRPr lang="ru-RU"/>
        </a:p>
      </c:txPr>
    </c:title>
    <c:autoTitleDeleted val="0"/>
    <c:plotArea>
      <c:layout/>
      <c:pieChart>
        <c:varyColors val="1"/>
        <c:ser>
          <c:idx val="0"/>
          <c:order val="0"/>
          <c:tx>
            <c:strRef>
              <c:f>Лист1!$B$1</c:f>
              <c:strCache>
                <c:ptCount val="1"/>
                <c:pt idx="0">
                  <c:v>2021</c:v>
                </c:pt>
              </c:strCache>
            </c:strRef>
          </c:tx>
          <c:spPr>
            <a:scene3d>
              <a:camera prst="orthographicFront"/>
              <a:lightRig rig="brightRoom" dir="t"/>
            </a:scene3d>
            <a:sp3d prstMaterial="flat">
              <a:bevelT w="69850" h="101600" prst="riblet"/>
              <a:contourClr>
                <a:srgbClr val="000000"/>
              </a:contourClr>
            </a:sp3d>
          </c:spPr>
          <c:dPt>
            <c:idx val="0"/>
            <c:bubble3D val="0"/>
            <c:spPr>
              <a:solidFill>
                <a:schemeClr val="accent1"/>
              </a:solidFill>
              <a:ln>
                <a:noFill/>
              </a:ln>
              <a:effectLst/>
              <a:scene3d>
                <a:camera prst="orthographicFront"/>
                <a:lightRig rig="brightRoom" dir="t"/>
              </a:scene3d>
              <a:sp3d prstMaterial="flat">
                <a:bevelT w="69850" h="101600" prst="riblet"/>
                <a:contourClr>
                  <a:srgbClr val="000000"/>
                </a:contourClr>
              </a:sp3d>
            </c:spPr>
            <c:extLst xmlns:c16r2="http://schemas.microsoft.com/office/drawing/2015/06/chart">
              <c:ext xmlns:c16="http://schemas.microsoft.com/office/drawing/2014/chart" uri="{C3380CC4-5D6E-409C-BE32-E72D297353CC}">
                <c16:uniqueId val="{00000001-D813-4328-B55F-48DDE9F2A101}"/>
              </c:ext>
            </c:extLst>
          </c:dPt>
          <c:dPt>
            <c:idx val="1"/>
            <c:bubble3D val="0"/>
            <c:spPr>
              <a:solidFill>
                <a:schemeClr val="accent2"/>
              </a:solidFill>
              <a:ln>
                <a:noFill/>
              </a:ln>
              <a:effectLst/>
              <a:scene3d>
                <a:camera prst="orthographicFront"/>
                <a:lightRig rig="brightRoom" dir="t"/>
              </a:scene3d>
              <a:sp3d prstMaterial="flat">
                <a:bevelT w="69850" h="101600" prst="riblet"/>
                <a:contourClr>
                  <a:srgbClr val="000000"/>
                </a:contourClr>
              </a:sp3d>
            </c:spPr>
            <c:extLst xmlns:c16r2="http://schemas.microsoft.com/office/drawing/2015/06/chart">
              <c:ext xmlns:c16="http://schemas.microsoft.com/office/drawing/2014/chart" uri="{C3380CC4-5D6E-409C-BE32-E72D297353CC}">
                <c16:uniqueId val="{00000003-D813-4328-B55F-48DDE9F2A101}"/>
              </c:ext>
            </c:extLst>
          </c:dPt>
          <c:dPt>
            <c:idx val="2"/>
            <c:bubble3D val="0"/>
            <c:spPr>
              <a:solidFill>
                <a:schemeClr val="accent3"/>
              </a:solidFill>
              <a:ln>
                <a:noFill/>
              </a:ln>
              <a:effectLst/>
              <a:scene3d>
                <a:camera prst="orthographicFront"/>
                <a:lightRig rig="brightRoom" dir="t"/>
              </a:scene3d>
              <a:sp3d prstMaterial="flat">
                <a:bevelT w="69850" h="101600" prst="riblet"/>
                <a:contourClr>
                  <a:srgbClr val="000000"/>
                </a:contourClr>
              </a:sp3d>
            </c:spPr>
            <c:extLst xmlns:c16r2="http://schemas.microsoft.com/office/drawing/2015/06/chart">
              <c:ext xmlns:c16="http://schemas.microsoft.com/office/drawing/2014/chart" uri="{C3380CC4-5D6E-409C-BE32-E72D297353CC}">
                <c16:uniqueId val="{00000005-D813-4328-B55F-48DDE9F2A101}"/>
              </c:ext>
            </c:extLst>
          </c:dPt>
          <c:dLbls>
            <c:dLbl>
              <c:idx val="1"/>
              <c:layout>
                <c:manualLayout>
                  <c:x val="-8.8361855481440318E-3"/>
                  <c:y val="-8.7558044628856024E-2"/>
                </c:manualLayout>
              </c:layout>
              <c:tx>
                <c:rich>
                  <a:bodyPr/>
                  <a:lstStyle/>
                  <a:p>
                    <a:fld id="{97A49F67-C8A8-4E6F-AC69-1026839C8977}" type="PERCENTAGE">
                      <a:rPr lang="en-US">
                        <a:latin typeface="PT Astra Serif" panose="020A0603040505020204" pitchFamily="18" charset="-52"/>
                      </a:rPr>
                      <a:pPr/>
                      <a:t>[ПРОЦЕНТ]</a:t>
                    </a:fld>
                    <a:endParaRPr lang="ru-RU"/>
                  </a:p>
                </c:rich>
              </c:tx>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3-D813-4328-B55F-48DDE9F2A101}"/>
                </c:ext>
                <c:ext xmlns:c15="http://schemas.microsoft.com/office/drawing/2012/chart" uri="{CE6537A1-D6FC-4f65-9D91-7224C49458BB}">
                  <c15:dlblFieldTable/>
                  <c15:showDataLabelsRange val="0"/>
                </c:ext>
              </c:extLst>
            </c:dLbl>
            <c:dLbl>
              <c:idx val="2"/>
              <c:tx>
                <c:rich>
                  <a:bodyPr/>
                  <a:lstStyle/>
                  <a:p>
                    <a:r>
                      <a:rPr lang="en-US" dirty="0" smtClean="0">
                        <a:latin typeface="PT Astra Serif" panose="020A0603040505020204" pitchFamily="18" charset="-52"/>
                      </a:rPr>
                      <a:t>49,5%</a:t>
                    </a:r>
                  </a:p>
                </c:rich>
              </c:tx>
              <c:dLblPos val="inEnd"/>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5-D813-4328-B55F-48DDE9F2A101}"/>
                </c:ext>
                <c:ext xmlns:c15="http://schemas.microsoft.com/office/drawing/2012/chart" uri="{CE6537A1-D6FC-4f65-9D91-7224C49458BB}"/>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Times New Roman" panose="02020603050405020304" pitchFamily="18" charset="0"/>
                    <a:ea typeface="+mn-ea"/>
                    <a:cs typeface="Times New Roman" panose="02020603050405020304" pitchFamily="18" charset="0"/>
                  </a:defRPr>
                </a:pPr>
                <a:endParaRPr lang="ru-RU"/>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Лист1!$A$2:$A$4</c:f>
              <c:strCache>
                <c:ptCount val="3"/>
                <c:pt idx="0">
                  <c:v>Налоговые доходы</c:v>
                </c:pt>
                <c:pt idx="1">
                  <c:v>Неналоговые доходы</c:v>
                </c:pt>
                <c:pt idx="2">
                  <c:v>безвозмездные доходы</c:v>
                </c:pt>
              </c:strCache>
            </c:strRef>
          </c:cat>
          <c:val>
            <c:numRef>
              <c:f>Лист1!$B$2:$B$4</c:f>
              <c:numCache>
                <c:formatCode>General</c:formatCode>
                <c:ptCount val="3"/>
                <c:pt idx="0">
                  <c:v>8956.5</c:v>
                </c:pt>
                <c:pt idx="1">
                  <c:v>1024.5</c:v>
                </c:pt>
                <c:pt idx="2">
                  <c:v>9777</c:v>
                </c:pt>
              </c:numCache>
            </c:numRef>
          </c:val>
          <c:extLst xmlns:c16r2="http://schemas.microsoft.com/office/drawing/2015/06/chart">
            <c:ext xmlns:c16="http://schemas.microsoft.com/office/drawing/2014/chart" uri="{C3380CC4-5D6E-409C-BE32-E72D297353CC}">
              <c16:uniqueId val="{00000006-D813-4328-B55F-48DDE9F2A101}"/>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PT Astra Serif" panose="020A0603040505020204" pitchFamily="18" charset="-52"/>
                <a:ea typeface="+mn-ea"/>
                <a:cs typeface="+mn-cs"/>
              </a:defRPr>
            </a:pPr>
            <a:r>
              <a:rPr lang="ru-RU"/>
              <a:t>24 290,3</a:t>
            </a:r>
          </a:p>
        </c:rich>
      </c:tx>
      <c:overlay val="0"/>
      <c:spPr>
        <a:solidFill>
          <a:schemeClr val="accent6">
            <a:lumMod val="40000"/>
            <a:lumOff val="60000"/>
          </a:schemeClr>
        </a:solid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PT Astra Serif" panose="020A0603040505020204" pitchFamily="18" charset="-52"/>
              <a:ea typeface="+mn-ea"/>
              <a:cs typeface="+mn-cs"/>
            </a:defRPr>
          </a:pPr>
          <a:endParaRPr lang="ru-RU"/>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w="25400">
          <a:noFill/>
        </a:ln>
        <a:effectLst/>
      </c:spPr>
    </c:plotArea>
    <c:plotVisOnly val="1"/>
    <c:dispBlanksAs val="gap"/>
    <c:showDLblsOverMax val="0"/>
  </c:chart>
  <c:spPr>
    <a:noFill/>
    <a:ln>
      <a:noFill/>
    </a:ln>
    <a:effectLst/>
  </c:spPr>
  <c:txPr>
    <a:bodyPr/>
    <a:lstStyle/>
    <a:p>
      <a:pPr>
        <a:defRPr>
          <a:latin typeface="PT Astra Serif" panose="020A0603040505020204" pitchFamily="18" charset="-52"/>
        </a:defRPr>
      </a:pPr>
      <a:endParaRPr lang="ru-RU"/>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solidFill>
                <a:latin typeface="Times New Roman" panose="02020603050405020304" pitchFamily="18" charset="0"/>
                <a:ea typeface="+mn-ea"/>
                <a:cs typeface="Times New Roman" panose="02020603050405020304" pitchFamily="18" charset="0"/>
              </a:defRPr>
            </a:pPr>
            <a:r>
              <a:rPr lang="ru-RU" dirty="0" smtClean="0">
                <a:solidFill>
                  <a:schemeClr val="tx1"/>
                </a:solidFill>
                <a:latin typeface="PT Astra Serif" panose="020A0603040505020204" pitchFamily="18" charset="-52"/>
                <a:cs typeface="Times New Roman" panose="02020603050405020304" pitchFamily="18" charset="0"/>
              </a:rPr>
              <a:t>35 467,9</a:t>
            </a:r>
            <a:endParaRPr lang="en-US" dirty="0">
              <a:solidFill>
                <a:schemeClr val="tx1"/>
              </a:solidFill>
              <a:latin typeface="PT Astra Serif" panose="020A0603040505020204" pitchFamily="18" charset="-52"/>
              <a:cs typeface="Times New Roman" panose="02020603050405020304" pitchFamily="18" charset="0"/>
            </a:endParaRPr>
          </a:p>
        </c:rich>
      </c:tx>
      <c:layout>
        <c:manualLayout>
          <c:xMode val="edge"/>
          <c:yMode val="edge"/>
          <c:x val="0.30860612232035717"/>
          <c:y val="2.7019619009188443E-2"/>
        </c:manualLayout>
      </c:layout>
      <c:overlay val="0"/>
      <c:spPr>
        <a:solidFill>
          <a:schemeClr val="accent6">
            <a:lumMod val="40000"/>
            <a:lumOff val="60000"/>
          </a:schemeClr>
        </a:solidFill>
        <a:ln>
          <a:noFill/>
        </a:ln>
        <a:effectLst/>
      </c:spPr>
      <c:txPr>
        <a:bodyPr rot="0" spcFirstLastPara="1" vertOverflow="ellipsis" vert="horz" wrap="square" anchor="ctr" anchorCtr="1"/>
        <a:lstStyle/>
        <a:p>
          <a:pPr>
            <a:defRPr sz="1862" b="1" i="0" u="none" strike="noStrike" kern="1200" cap="all" spc="50" baseline="0">
              <a:solidFill>
                <a:schemeClr val="tx1"/>
              </a:solidFill>
              <a:latin typeface="Times New Roman" panose="02020603050405020304" pitchFamily="18" charset="0"/>
              <a:ea typeface="+mn-ea"/>
              <a:cs typeface="Times New Roman" panose="02020603050405020304" pitchFamily="18" charset="0"/>
            </a:defRPr>
          </a:pPr>
          <a:endParaRPr lang="ru-RU"/>
        </a:p>
      </c:txPr>
    </c:title>
    <c:autoTitleDeleted val="0"/>
    <c:plotArea>
      <c:layout>
        <c:manualLayout>
          <c:layoutTarget val="inner"/>
          <c:xMode val="edge"/>
          <c:yMode val="edge"/>
          <c:x val="2.9654045407166044E-2"/>
          <c:y val="0.18113115045152403"/>
          <c:w val="0.85592474633815874"/>
          <c:h val="0.7761643859568893"/>
        </c:manualLayout>
      </c:layout>
      <c:pieChart>
        <c:varyColors val="1"/>
        <c:ser>
          <c:idx val="0"/>
          <c:order val="0"/>
          <c:tx>
            <c:strRef>
              <c:f>Лист1!$B$1</c:f>
              <c:strCache>
                <c:ptCount val="1"/>
                <c:pt idx="0">
                  <c:v>2024</c:v>
                </c:pt>
              </c:strCache>
            </c:strRef>
          </c:tx>
          <c:spPr>
            <a:scene3d>
              <a:camera prst="orthographicFront"/>
              <a:lightRig rig="brightRoom" dir="t"/>
            </a:scene3d>
            <a:sp3d prstMaterial="flat">
              <a:bevelT w="127000" h="101600" prst="riblet"/>
              <a:contourClr>
                <a:srgbClr val="000000"/>
              </a:contourClr>
            </a:sp3d>
          </c:spPr>
          <c:dPt>
            <c:idx val="0"/>
            <c:bubble3D val="0"/>
            <c:spPr>
              <a:solidFill>
                <a:schemeClr val="accent1"/>
              </a:solidFill>
              <a:ln>
                <a:noFill/>
              </a:ln>
              <a:effectLst/>
              <a:scene3d>
                <a:camera prst="orthographicFront"/>
                <a:lightRig rig="brightRoom" dir="t"/>
              </a:scene3d>
              <a:sp3d prstMaterial="flat">
                <a:bevelT w="127000" h="101600" prst="riblet"/>
                <a:contourClr>
                  <a:srgbClr val="000000"/>
                </a:contourClr>
              </a:sp3d>
            </c:spPr>
            <c:extLst xmlns:c16r2="http://schemas.microsoft.com/office/drawing/2015/06/chart">
              <c:ext xmlns:c16="http://schemas.microsoft.com/office/drawing/2014/chart" uri="{C3380CC4-5D6E-409C-BE32-E72D297353CC}">
                <c16:uniqueId val="{00000001-758A-48EE-A77E-5C3F6A2DF417}"/>
              </c:ext>
            </c:extLst>
          </c:dPt>
          <c:dPt>
            <c:idx val="1"/>
            <c:bubble3D val="0"/>
            <c:spPr>
              <a:solidFill>
                <a:schemeClr val="accent2"/>
              </a:solidFill>
              <a:ln>
                <a:noFill/>
              </a:ln>
              <a:effectLst/>
              <a:scene3d>
                <a:camera prst="orthographicFront"/>
                <a:lightRig rig="brightRoom" dir="t"/>
              </a:scene3d>
              <a:sp3d prstMaterial="flat">
                <a:bevelT w="127000" h="101600" prst="riblet"/>
                <a:contourClr>
                  <a:srgbClr val="000000"/>
                </a:contourClr>
              </a:sp3d>
            </c:spPr>
            <c:extLst xmlns:c16r2="http://schemas.microsoft.com/office/drawing/2015/06/chart">
              <c:ext xmlns:c16="http://schemas.microsoft.com/office/drawing/2014/chart" uri="{C3380CC4-5D6E-409C-BE32-E72D297353CC}">
                <c16:uniqueId val="{00000003-758A-48EE-A77E-5C3F6A2DF417}"/>
              </c:ext>
            </c:extLst>
          </c:dPt>
          <c:dPt>
            <c:idx val="2"/>
            <c:bubble3D val="0"/>
            <c:spPr>
              <a:solidFill>
                <a:schemeClr val="accent3"/>
              </a:solidFill>
              <a:ln>
                <a:noFill/>
              </a:ln>
              <a:effectLst/>
              <a:scene3d>
                <a:camera prst="orthographicFront"/>
                <a:lightRig rig="brightRoom" dir="t"/>
              </a:scene3d>
              <a:sp3d prstMaterial="flat">
                <a:bevelT w="127000" h="101600" prst="riblet"/>
                <a:contourClr>
                  <a:srgbClr val="000000"/>
                </a:contourClr>
              </a:sp3d>
            </c:spPr>
            <c:extLst xmlns:c16r2="http://schemas.microsoft.com/office/drawing/2015/06/chart">
              <c:ext xmlns:c16="http://schemas.microsoft.com/office/drawing/2014/chart" uri="{C3380CC4-5D6E-409C-BE32-E72D297353CC}">
                <c16:uniqueId val="{00000005-758A-48EE-A77E-5C3F6A2DF417}"/>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Times New Roman" panose="02020603050405020304" pitchFamily="18" charset="0"/>
                    <a:ea typeface="+mn-ea"/>
                    <a:cs typeface="Times New Roman" panose="02020603050405020304" pitchFamily="18" charset="0"/>
                  </a:defRPr>
                </a:pPr>
                <a:endParaRPr lang="ru-RU"/>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Лист1!$A$2:$A$4</c:f>
              <c:strCache>
                <c:ptCount val="3"/>
                <c:pt idx="0">
                  <c:v>Налоговые доходы</c:v>
                </c:pt>
                <c:pt idx="1">
                  <c:v>Неналоговые доходы</c:v>
                </c:pt>
                <c:pt idx="2">
                  <c:v>безвозмездные доходы</c:v>
                </c:pt>
              </c:strCache>
            </c:strRef>
          </c:cat>
          <c:val>
            <c:numRef>
              <c:f>Лист1!$B$2:$B$4</c:f>
              <c:numCache>
                <c:formatCode>#,##0.00</c:formatCode>
                <c:ptCount val="3"/>
                <c:pt idx="0">
                  <c:v>15618.86</c:v>
                </c:pt>
                <c:pt idx="1">
                  <c:v>1307.26</c:v>
                </c:pt>
                <c:pt idx="2">
                  <c:v>18541.77</c:v>
                </c:pt>
              </c:numCache>
            </c:numRef>
          </c:val>
          <c:extLst xmlns:c16r2="http://schemas.microsoft.com/office/drawing/2015/06/chart">
            <c:ext xmlns:c16="http://schemas.microsoft.com/office/drawing/2014/chart" uri="{C3380CC4-5D6E-409C-BE32-E72D297353CC}">
              <c16:uniqueId val="{00000006-758A-48EE-A77E-5C3F6A2DF417}"/>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13713641336438"/>
          <c:y val="0.19069444444444442"/>
          <c:w val="0.85802287316225068"/>
          <c:h val="0.68932086614173227"/>
        </c:manualLayout>
      </c:layout>
      <c:lineChart>
        <c:grouping val="stacked"/>
        <c:varyColors val="0"/>
        <c:ser>
          <c:idx val="0"/>
          <c:order val="0"/>
          <c:spPr>
            <a:ln w="34925" cap="rnd">
              <a:solidFill>
                <a:schemeClr val="accent1"/>
              </a:solidFill>
              <a:round/>
            </a:ln>
            <a:effectLst>
              <a:outerShdw blurRad="57150" dist="19050" dir="5400000" algn="ctr" rotWithShape="0">
                <a:srgbClr val="000000">
                  <a:alpha val="63000"/>
                </a:srgbClr>
              </a:outerShdw>
            </a:effectLst>
          </c:spPr>
          <c:marker>
            <c:symbol val="none"/>
          </c:marker>
          <c:cat>
            <c:strRef>
              <c:f>'слайд №3 публ. сл.15-17'!$A$1:$A$4</c:f>
              <c:strCache>
                <c:ptCount val="4"/>
                <c:pt idx="0">
                  <c:v>2021 год</c:v>
                </c:pt>
                <c:pt idx="1">
                  <c:v>2022 год</c:v>
                </c:pt>
                <c:pt idx="2">
                  <c:v>2023 год</c:v>
                </c:pt>
                <c:pt idx="3">
                  <c:v>2024 год</c:v>
                </c:pt>
              </c:strCache>
            </c:strRef>
          </c:cat>
          <c:val>
            <c:numRef>
              <c:f>'слайд №3 публ. сл.15-17'!$B$1:$B$4</c:f>
              <c:numCache>
                <c:formatCode>General</c:formatCode>
                <c:ptCount val="4"/>
              </c:numCache>
            </c:numRef>
          </c:val>
          <c:smooth val="0"/>
          <c:extLst xmlns:c16r2="http://schemas.microsoft.com/office/drawing/2015/06/chart">
            <c:ext xmlns:c16="http://schemas.microsoft.com/office/drawing/2014/chart" uri="{C3380CC4-5D6E-409C-BE32-E72D297353CC}">
              <c16:uniqueId val="{00000000-2EED-46D1-BACA-58DB0AA43559}"/>
            </c:ext>
          </c:extLst>
        </c:ser>
        <c:ser>
          <c:idx val="1"/>
          <c:order val="1"/>
          <c:spPr>
            <a:ln w="34925" cap="rnd">
              <a:solidFill>
                <a:schemeClr val="accent2"/>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'слайд №3 публ. сл.15-17'!$A$1:$A$4</c:f>
              <c:strCache>
                <c:ptCount val="4"/>
                <c:pt idx="0">
                  <c:v>2021 год</c:v>
                </c:pt>
                <c:pt idx="1">
                  <c:v>2022 год</c:v>
                </c:pt>
                <c:pt idx="2">
                  <c:v>2023 год</c:v>
                </c:pt>
                <c:pt idx="3">
                  <c:v>2024 год</c:v>
                </c:pt>
              </c:strCache>
            </c:strRef>
          </c:cat>
          <c:val>
            <c:numRef>
              <c:f>'слайд №3 публ. сл.15-17'!$C$1:$C$4</c:f>
              <c:numCache>
                <c:formatCode>0.0</c:formatCode>
                <c:ptCount val="4"/>
                <c:pt idx="0">
                  <c:v>8956.5</c:v>
                </c:pt>
                <c:pt idx="1">
                  <c:v>10794.4</c:v>
                </c:pt>
                <c:pt idx="2">
                  <c:v>12062.8</c:v>
                </c:pt>
                <c:pt idx="3">
                  <c:v>15618.8</c:v>
                </c:pt>
              </c:numCache>
            </c:numRef>
          </c:val>
          <c:smooth val="0"/>
          <c:extLst xmlns:c16r2="http://schemas.microsoft.com/office/drawing/2015/06/chart">
            <c:ext xmlns:c16="http://schemas.microsoft.com/office/drawing/2014/chart" uri="{C3380CC4-5D6E-409C-BE32-E72D297353CC}">
              <c16:uniqueId val="{00000003-2EED-46D1-BACA-58DB0AA43559}"/>
            </c:ext>
          </c:extLst>
        </c:ser>
        <c:dLbls>
          <c:showLegendKey val="0"/>
          <c:showVal val="0"/>
          <c:showCatName val="0"/>
          <c:showSerName val="0"/>
          <c:showPercent val="0"/>
          <c:showBubbleSize val="0"/>
        </c:dLbls>
        <c:smooth val="0"/>
        <c:axId val="459854096"/>
        <c:axId val="459854488"/>
      </c:lineChart>
      <c:catAx>
        <c:axId val="4598540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0" spcFirstLastPara="1" vertOverflow="ellipsis" wrap="square" anchor="ctr" anchorCtr="1"/>
          <a:lstStyle/>
          <a:p>
            <a:pPr algn="just">
              <a:defRPr sz="1197" b="1" i="0" u="none" strike="noStrike" kern="1200" baseline="0">
                <a:solidFill>
                  <a:schemeClr val="tx1">
                    <a:lumMod val="65000"/>
                    <a:lumOff val="35000"/>
                  </a:schemeClr>
                </a:solidFill>
                <a:latin typeface="+mn-lt"/>
                <a:ea typeface="+mn-ea"/>
                <a:cs typeface="+mn-cs"/>
              </a:defRPr>
            </a:pPr>
            <a:endParaRPr lang="ru-RU"/>
          </a:p>
        </c:txPr>
        <c:crossAx val="459854488"/>
        <c:crosses val="autoZero"/>
        <c:auto val="1"/>
        <c:lblAlgn val="ctr"/>
        <c:lblOffset val="100"/>
        <c:noMultiLvlLbl val="0"/>
      </c:catAx>
      <c:valAx>
        <c:axId val="459854488"/>
        <c:scaling>
          <c:orientation val="minMax"/>
          <c:min val="750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0" sourceLinked="0"/>
        <c:majorTickMark val="none"/>
        <c:minorTickMark val="none"/>
        <c:tickLblPos val="nextTo"/>
        <c:spPr>
          <a:noFill/>
          <a:ln>
            <a:noFill/>
          </a:ln>
          <a:effectLst/>
        </c:spPr>
        <c:txPr>
          <a:bodyPr rot="0" spcFirstLastPara="1" vertOverflow="ellipsis"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crossAx val="459854096"/>
        <c:crosses val="autoZero"/>
        <c:crossBetween val="between"/>
      </c:valAx>
      <c:spPr>
        <a:noFill/>
        <a:ln>
          <a:noFill/>
        </a:ln>
        <a:effectLst/>
      </c:spPr>
    </c:plotArea>
    <c:plotVisOnly val="1"/>
    <c:dispBlanksAs val="zero"/>
    <c:showDLblsOverMax val="0"/>
  </c:chart>
  <c:spPr>
    <a:noFill/>
    <a:ln>
      <a:noFill/>
    </a:ln>
    <a:effectLst/>
  </c:spPr>
  <c:txPr>
    <a:bodyPr/>
    <a:lstStyle/>
    <a:p>
      <a:pPr>
        <a:defRPr/>
      </a:pPr>
      <a:endParaRPr lang="ru-RU"/>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72629519873333"/>
          <c:y val="0.19069430449237723"/>
          <c:w val="0.84769008003358659"/>
          <c:h val="0.63069824282422127"/>
        </c:manualLayout>
      </c:layout>
      <c:lineChart>
        <c:grouping val="stacked"/>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'слайд №3 публ. сл.15-17'!$A$4:$A$7</c:f>
              <c:strCache>
                <c:ptCount val="4"/>
                <c:pt idx="0">
                  <c:v>2021 год</c:v>
                </c:pt>
                <c:pt idx="1">
                  <c:v>2022 год</c:v>
                </c:pt>
                <c:pt idx="2">
                  <c:v>2023 год</c:v>
                </c:pt>
                <c:pt idx="3">
                  <c:v>2024 год</c:v>
                </c:pt>
              </c:strCache>
            </c:strRef>
          </c:cat>
          <c:val>
            <c:numRef>
              <c:f>'слайд №3 публ. сл.15-17'!$C$4:$C$7</c:f>
              <c:numCache>
                <c:formatCode>0.0</c:formatCode>
                <c:ptCount val="4"/>
                <c:pt idx="0">
                  <c:v>1024.5</c:v>
                </c:pt>
                <c:pt idx="1">
                  <c:v>1192.5999999999999</c:v>
                </c:pt>
                <c:pt idx="2">
                  <c:v>1154.9000000000001</c:v>
                </c:pt>
                <c:pt idx="3">
                  <c:v>1307.3</c:v>
                </c:pt>
              </c:numCache>
            </c:numRef>
          </c:val>
          <c:smooth val="0"/>
          <c:extLst xmlns:c16r2="http://schemas.microsoft.com/office/drawing/2015/06/chart">
            <c:ext xmlns:c16="http://schemas.microsoft.com/office/drawing/2014/chart" uri="{C3380CC4-5D6E-409C-BE32-E72D297353CC}">
              <c16:uniqueId val="{00000000-1EB4-47ED-B1F6-D7BC13585F46}"/>
            </c:ext>
          </c:extLst>
        </c:ser>
        <c:dLbls>
          <c:showLegendKey val="0"/>
          <c:showVal val="0"/>
          <c:showCatName val="0"/>
          <c:showSerName val="0"/>
          <c:showPercent val="0"/>
          <c:showBubbleSize val="0"/>
        </c:dLbls>
        <c:upDownBars>
          <c:gapWidth val="219"/>
          <c:upBars>
            <c:spPr>
              <a:solidFill>
                <a:schemeClr val="lt1"/>
              </a:solidFill>
              <a:ln w="9525">
                <a:solidFill>
                  <a:schemeClr val="tx1">
                    <a:lumMod val="15000"/>
                    <a:lumOff val="85000"/>
                  </a:schemeClr>
                </a:solidFill>
              </a:ln>
              <a:effectLst/>
            </c:spPr>
          </c:upBars>
          <c:downBars>
            <c:spPr>
              <a:solidFill>
                <a:schemeClr val="dk1">
                  <a:lumMod val="65000"/>
                  <a:lumOff val="35000"/>
                </a:schemeClr>
              </a:solidFill>
              <a:ln w="9525">
                <a:solidFill>
                  <a:schemeClr val="tx1">
                    <a:lumMod val="65000"/>
                    <a:lumOff val="35000"/>
                  </a:schemeClr>
                </a:solidFill>
              </a:ln>
              <a:effectLst/>
            </c:spPr>
          </c:downBars>
        </c:upDownBars>
        <c:marker val="1"/>
        <c:smooth val="0"/>
        <c:axId val="459855272"/>
        <c:axId val="459855664"/>
      </c:lineChart>
      <c:catAx>
        <c:axId val="459855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crossAx val="459855664"/>
        <c:crosses val="autoZero"/>
        <c:auto val="1"/>
        <c:lblAlgn val="ctr"/>
        <c:lblOffset val="100"/>
        <c:noMultiLvlLbl val="0"/>
      </c:catAx>
      <c:valAx>
        <c:axId val="459855664"/>
        <c:scaling>
          <c:orientation val="minMax"/>
          <c:min val="80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0" spcFirstLastPara="1" vertOverflow="ellipsis"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crossAx val="459855272"/>
        <c:crosses val="autoZero"/>
        <c:crossBetween val="between"/>
        <c:majorUnit val="100"/>
      </c:valAx>
      <c:spPr>
        <a:noFill/>
        <a:ln>
          <a:noFill/>
        </a:ln>
        <a:effectLst/>
      </c:spPr>
    </c:plotArea>
    <c:plotVisOnly val="1"/>
    <c:dispBlanksAs val="zero"/>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A8D9F9-C2F5-4175-812D-3AAF4C56296C}"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ru-RU"/>
        </a:p>
      </dgm:t>
    </dgm:pt>
    <dgm:pt modelId="{8BD5BDE3-FB37-4440-80D1-F17211038EB4}">
      <dgm:prSet phldrT="[Текст]"/>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r>
            <a:rPr lang="ru-RU" dirty="0" smtClean="0">
              <a:latin typeface="PT Astra Serif" panose="020A0603040505020204" pitchFamily="18" charset="-52"/>
              <a:cs typeface="Times New Roman" panose="02020603050405020304" pitchFamily="18" charset="0"/>
            </a:rPr>
            <a:t>Налоговые доходы</a:t>
          </a:r>
          <a:endParaRPr lang="ru-RU" dirty="0">
            <a:latin typeface="PT Astra Serif" panose="020A0603040505020204" pitchFamily="18" charset="-52"/>
            <a:cs typeface="Times New Roman" panose="02020603050405020304" pitchFamily="18" charset="0"/>
          </a:endParaRPr>
        </a:p>
      </dgm:t>
    </dgm:pt>
    <dgm:pt modelId="{18FB456D-5D17-40A1-8EE8-A5955D9F71BB}" type="parTrans" cxnId="{0D7DA40D-39FB-4A9B-9022-C705A9D1C479}">
      <dgm:prSet/>
      <dgm:spPr/>
      <dgm:t>
        <a:bodyPr/>
        <a:lstStyle/>
        <a:p>
          <a:endParaRPr lang="ru-RU"/>
        </a:p>
      </dgm:t>
    </dgm:pt>
    <dgm:pt modelId="{9CA3B0CA-F089-4E65-B772-41C74DC9BD11}" type="sibTrans" cxnId="{0D7DA40D-39FB-4A9B-9022-C705A9D1C479}">
      <dgm:prSet/>
      <dgm:spPr/>
      <dgm:t>
        <a:bodyPr/>
        <a:lstStyle/>
        <a:p>
          <a:endParaRPr lang="ru-RU"/>
        </a:p>
      </dgm:t>
    </dgm:pt>
    <dgm:pt modelId="{1BF8F06C-AF06-482F-88E2-5FAC8389CA2D}">
      <dgm:prSet phldrT="[Текст]"/>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ru-RU" dirty="0" smtClean="0">
              <a:solidFill>
                <a:sysClr val="windowText" lastClr="000000"/>
              </a:solidFill>
              <a:latin typeface="PT Astra Serif" panose="020A0603040505020204" pitchFamily="18" charset="-52"/>
              <a:cs typeface="Times New Roman" panose="02020603050405020304" pitchFamily="18" charset="0"/>
            </a:rPr>
            <a:t>федеральные налоги и сборы (НДС, акцизы, НДФЛ, налог на прибыль организации,  налоги, предусмотренные специальными налоговыми режимами  и т.д.)</a:t>
          </a:r>
          <a:endParaRPr lang="ru-RU" dirty="0">
            <a:solidFill>
              <a:sysClr val="windowText" lastClr="000000"/>
            </a:solidFill>
            <a:latin typeface="PT Astra Serif" panose="020A0603040505020204" pitchFamily="18" charset="-52"/>
            <a:cs typeface="Times New Roman" panose="02020603050405020304" pitchFamily="18" charset="0"/>
          </a:endParaRPr>
        </a:p>
      </dgm:t>
    </dgm:pt>
    <dgm:pt modelId="{1C88E3E5-B23A-40CE-B013-D5F45D71E780}" type="parTrans" cxnId="{8E60D744-DB57-4D46-A086-C296E6BD52D9}">
      <dgm:prSet/>
      <dgm:spPr/>
      <dgm:t>
        <a:bodyPr/>
        <a:lstStyle/>
        <a:p>
          <a:endParaRPr lang="ru-RU"/>
        </a:p>
      </dgm:t>
    </dgm:pt>
    <dgm:pt modelId="{8B95C753-C66F-4D58-9D7E-4AC0FA241946}" type="sibTrans" cxnId="{8E60D744-DB57-4D46-A086-C296E6BD52D9}">
      <dgm:prSet/>
      <dgm:spPr/>
      <dgm:t>
        <a:bodyPr/>
        <a:lstStyle/>
        <a:p>
          <a:endParaRPr lang="ru-RU"/>
        </a:p>
      </dgm:t>
    </dgm:pt>
    <dgm:pt modelId="{2D507158-1453-418A-A422-95E1E4AF2BFB}">
      <dgm:prSet phldrT="[Текст]"/>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ru-RU" dirty="0" smtClean="0">
              <a:solidFill>
                <a:sysClr val="windowText" lastClr="000000"/>
              </a:solidFill>
              <a:latin typeface="PT Astra Serif" panose="020A0603040505020204" pitchFamily="18" charset="-52"/>
              <a:cs typeface="Times New Roman" panose="02020603050405020304" pitchFamily="18" charset="0"/>
            </a:rPr>
            <a:t>региональные налоги (налог на имущество организаций, транспортный налог, налог на игорный бизнес)</a:t>
          </a:r>
          <a:endParaRPr lang="ru-RU" dirty="0">
            <a:solidFill>
              <a:sysClr val="windowText" lastClr="000000"/>
            </a:solidFill>
            <a:latin typeface="PT Astra Serif" panose="020A0603040505020204" pitchFamily="18" charset="-52"/>
            <a:cs typeface="Times New Roman" panose="02020603050405020304" pitchFamily="18" charset="0"/>
          </a:endParaRPr>
        </a:p>
      </dgm:t>
    </dgm:pt>
    <dgm:pt modelId="{13BA910C-6693-44D6-B9D3-6F6BD25F746A}" type="parTrans" cxnId="{143D5B0F-0B98-4B2A-B454-38D566E767F9}">
      <dgm:prSet/>
      <dgm:spPr/>
      <dgm:t>
        <a:bodyPr/>
        <a:lstStyle/>
        <a:p>
          <a:endParaRPr lang="ru-RU"/>
        </a:p>
      </dgm:t>
    </dgm:pt>
    <dgm:pt modelId="{3A55E0D1-68D0-4718-82E6-7F448A0E470C}" type="sibTrans" cxnId="{143D5B0F-0B98-4B2A-B454-38D566E767F9}">
      <dgm:prSet/>
      <dgm:spPr/>
      <dgm:t>
        <a:bodyPr/>
        <a:lstStyle/>
        <a:p>
          <a:endParaRPr lang="ru-RU"/>
        </a:p>
      </dgm:t>
    </dgm:pt>
    <dgm:pt modelId="{A2A5EA7D-F8D8-4DE0-8D67-2C7091C17AFE}">
      <dgm:prSet phldrT="[Текст]"/>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r>
            <a:rPr lang="ru-RU" dirty="0" smtClean="0">
              <a:latin typeface="PT Astra Serif" panose="020A0603040505020204" pitchFamily="18" charset="-52"/>
              <a:cs typeface="Times New Roman" panose="02020603050405020304" pitchFamily="18" charset="0"/>
            </a:rPr>
            <a:t>Неналоговые доходы</a:t>
          </a:r>
          <a:endParaRPr lang="ru-RU" dirty="0">
            <a:latin typeface="PT Astra Serif" panose="020A0603040505020204" pitchFamily="18" charset="-52"/>
            <a:cs typeface="Times New Roman" panose="02020603050405020304" pitchFamily="18" charset="0"/>
          </a:endParaRPr>
        </a:p>
      </dgm:t>
    </dgm:pt>
    <dgm:pt modelId="{68EA61E4-3492-4E95-BA40-F1F4F0586FE6}" type="parTrans" cxnId="{BA771A65-17B7-4596-A50F-6191A275D487}">
      <dgm:prSet/>
      <dgm:spPr/>
      <dgm:t>
        <a:bodyPr/>
        <a:lstStyle/>
        <a:p>
          <a:endParaRPr lang="ru-RU"/>
        </a:p>
      </dgm:t>
    </dgm:pt>
    <dgm:pt modelId="{60624A46-F218-4B8B-8897-DD1BCCAAEE05}" type="sibTrans" cxnId="{BA771A65-17B7-4596-A50F-6191A275D487}">
      <dgm:prSet/>
      <dgm:spPr/>
      <dgm:t>
        <a:bodyPr/>
        <a:lstStyle/>
        <a:p>
          <a:endParaRPr lang="ru-RU"/>
        </a:p>
      </dgm:t>
    </dgm:pt>
    <dgm:pt modelId="{DB2C5A1B-366F-406C-A548-B3D4E064CBCF}">
      <dgm:prSet phldrT="[Текст]"/>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ru-RU" dirty="0" smtClean="0">
              <a:solidFill>
                <a:sysClr val="windowText" lastClr="000000"/>
              </a:solidFill>
              <a:latin typeface="PT Astra Serif" panose="020A0603040505020204" pitchFamily="18" charset="-52"/>
              <a:cs typeface="Times New Roman" panose="02020603050405020304" pitchFamily="18" charset="0"/>
            </a:rPr>
            <a:t>доходы от продажи государственного и муниципального имущества</a:t>
          </a:r>
          <a:endParaRPr lang="ru-RU" dirty="0">
            <a:solidFill>
              <a:sysClr val="windowText" lastClr="000000"/>
            </a:solidFill>
            <a:latin typeface="PT Astra Serif" panose="020A0603040505020204" pitchFamily="18" charset="-52"/>
            <a:cs typeface="Times New Roman" panose="02020603050405020304" pitchFamily="18" charset="0"/>
          </a:endParaRPr>
        </a:p>
      </dgm:t>
    </dgm:pt>
    <dgm:pt modelId="{8D4C51B1-E641-449B-8DE7-D2E7D95C77BF}" type="parTrans" cxnId="{75F32DF0-5D86-4F1C-896A-36CBAF1DE720}">
      <dgm:prSet/>
      <dgm:spPr/>
      <dgm:t>
        <a:bodyPr/>
        <a:lstStyle/>
        <a:p>
          <a:endParaRPr lang="ru-RU"/>
        </a:p>
      </dgm:t>
    </dgm:pt>
    <dgm:pt modelId="{6F828DD3-2C35-4149-ACE1-99289AB96464}" type="sibTrans" cxnId="{75F32DF0-5D86-4F1C-896A-36CBAF1DE720}">
      <dgm:prSet/>
      <dgm:spPr/>
      <dgm:t>
        <a:bodyPr/>
        <a:lstStyle/>
        <a:p>
          <a:endParaRPr lang="ru-RU"/>
        </a:p>
      </dgm:t>
    </dgm:pt>
    <dgm:pt modelId="{FB6E50C5-C90F-42FF-B06E-A803AE070F47}">
      <dgm:prSet phldrT="[Текст]"/>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ru-RU" dirty="0" smtClean="0">
              <a:solidFill>
                <a:sysClr val="windowText" lastClr="000000"/>
              </a:solidFill>
              <a:latin typeface="PT Astra Serif" panose="020A0603040505020204" pitchFamily="18" charset="-52"/>
              <a:cs typeface="Times New Roman" panose="02020603050405020304" pitchFamily="18" charset="0"/>
            </a:rPr>
            <a:t>доходы от использования государственного и муниципального имущества</a:t>
          </a:r>
          <a:endParaRPr lang="ru-RU" dirty="0">
            <a:solidFill>
              <a:sysClr val="windowText" lastClr="000000"/>
            </a:solidFill>
            <a:latin typeface="PT Astra Serif" panose="020A0603040505020204" pitchFamily="18" charset="-52"/>
            <a:cs typeface="Times New Roman" panose="02020603050405020304" pitchFamily="18" charset="0"/>
          </a:endParaRPr>
        </a:p>
      </dgm:t>
    </dgm:pt>
    <dgm:pt modelId="{A6FB4DB2-86CD-4B31-9E13-356B038E6487}" type="parTrans" cxnId="{8396C648-4D04-40B9-8AC3-AEF5728C8CAF}">
      <dgm:prSet/>
      <dgm:spPr/>
      <dgm:t>
        <a:bodyPr/>
        <a:lstStyle/>
        <a:p>
          <a:endParaRPr lang="ru-RU"/>
        </a:p>
      </dgm:t>
    </dgm:pt>
    <dgm:pt modelId="{19DBA2E5-CBC0-48F0-857C-8E6B73748BC1}" type="sibTrans" cxnId="{8396C648-4D04-40B9-8AC3-AEF5728C8CAF}">
      <dgm:prSet/>
      <dgm:spPr/>
      <dgm:t>
        <a:bodyPr/>
        <a:lstStyle/>
        <a:p>
          <a:endParaRPr lang="ru-RU"/>
        </a:p>
      </dgm:t>
    </dgm:pt>
    <dgm:pt modelId="{FB31CA8F-E503-4867-AF55-9501FD9F0325}">
      <dgm:prSet phldrT="[Текст]"/>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r>
            <a:rPr lang="ru-RU" dirty="0" smtClean="0">
              <a:latin typeface="PT Astra Serif" panose="020A0603040505020204" pitchFamily="18" charset="-52"/>
              <a:cs typeface="Times New Roman" panose="02020603050405020304" pitchFamily="18" charset="0"/>
            </a:rPr>
            <a:t>Безвозмездные поступления</a:t>
          </a:r>
          <a:endParaRPr lang="ru-RU" dirty="0">
            <a:latin typeface="PT Astra Serif" panose="020A0603040505020204" pitchFamily="18" charset="-52"/>
            <a:cs typeface="Times New Roman" panose="02020603050405020304" pitchFamily="18" charset="0"/>
          </a:endParaRPr>
        </a:p>
      </dgm:t>
    </dgm:pt>
    <dgm:pt modelId="{E4E67393-CA65-485F-B83E-4BE768A9CE50}" type="parTrans" cxnId="{7A64811D-71C5-496B-9782-F2003BE00DB2}">
      <dgm:prSet/>
      <dgm:spPr/>
      <dgm:t>
        <a:bodyPr/>
        <a:lstStyle/>
        <a:p>
          <a:endParaRPr lang="ru-RU"/>
        </a:p>
      </dgm:t>
    </dgm:pt>
    <dgm:pt modelId="{B9A5B412-0621-4A37-A3FA-349B21D425BA}" type="sibTrans" cxnId="{7A64811D-71C5-496B-9782-F2003BE00DB2}">
      <dgm:prSet/>
      <dgm:spPr/>
      <dgm:t>
        <a:bodyPr/>
        <a:lstStyle/>
        <a:p>
          <a:endParaRPr lang="ru-RU"/>
        </a:p>
      </dgm:t>
    </dgm:pt>
    <dgm:pt modelId="{4D83CE98-FFD8-4ADA-B996-75A067049C17}">
      <dgm:prSet phldrT="[Текст]"/>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ru-RU" dirty="0" smtClean="0">
              <a:solidFill>
                <a:sysClr val="windowText" lastClr="000000"/>
              </a:solidFill>
              <a:latin typeface="PT Astra Serif" panose="020A0603040505020204" pitchFamily="18" charset="-52"/>
              <a:cs typeface="Times New Roman" panose="02020603050405020304" pitchFamily="18" charset="0"/>
            </a:rPr>
            <a:t>субсидии</a:t>
          </a:r>
          <a:endParaRPr lang="ru-RU" dirty="0">
            <a:solidFill>
              <a:sysClr val="windowText" lastClr="000000"/>
            </a:solidFill>
            <a:latin typeface="PT Astra Serif" panose="020A0603040505020204" pitchFamily="18" charset="-52"/>
            <a:cs typeface="Times New Roman" panose="02020603050405020304" pitchFamily="18" charset="0"/>
          </a:endParaRPr>
        </a:p>
      </dgm:t>
    </dgm:pt>
    <dgm:pt modelId="{48299E9A-233B-4300-B615-D378DC20E6CB}" type="parTrans" cxnId="{EB0B757D-8B95-445B-91C2-8D43D3995B17}">
      <dgm:prSet/>
      <dgm:spPr/>
      <dgm:t>
        <a:bodyPr/>
        <a:lstStyle/>
        <a:p>
          <a:endParaRPr lang="ru-RU"/>
        </a:p>
      </dgm:t>
    </dgm:pt>
    <dgm:pt modelId="{41E6B177-6B07-4B43-AA86-91EA21FE6F89}" type="sibTrans" cxnId="{EB0B757D-8B95-445B-91C2-8D43D3995B17}">
      <dgm:prSet/>
      <dgm:spPr/>
      <dgm:t>
        <a:bodyPr/>
        <a:lstStyle/>
        <a:p>
          <a:endParaRPr lang="ru-RU"/>
        </a:p>
      </dgm:t>
    </dgm:pt>
    <dgm:pt modelId="{230A2B89-A54D-45E6-A8F6-C428EC990C80}">
      <dgm:prSet phldrT="[Текст]"/>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ru-RU" dirty="0" smtClean="0">
              <a:solidFill>
                <a:sysClr val="windowText" lastClr="000000"/>
              </a:solidFill>
              <a:latin typeface="PT Astra Serif" panose="020A0603040505020204" pitchFamily="18" charset="-52"/>
              <a:cs typeface="Times New Roman" panose="02020603050405020304" pitchFamily="18" charset="0"/>
            </a:rPr>
            <a:t>субвенции</a:t>
          </a:r>
          <a:endParaRPr lang="ru-RU" dirty="0">
            <a:solidFill>
              <a:sysClr val="windowText" lastClr="000000"/>
            </a:solidFill>
            <a:latin typeface="PT Astra Serif" panose="020A0603040505020204" pitchFamily="18" charset="-52"/>
            <a:cs typeface="Times New Roman" panose="02020603050405020304" pitchFamily="18" charset="0"/>
          </a:endParaRPr>
        </a:p>
      </dgm:t>
    </dgm:pt>
    <dgm:pt modelId="{F1865D19-E8AC-4D6E-825D-7A2ACDBB8046}" type="parTrans" cxnId="{7E99D0B5-F299-42A9-B2C4-84B452678C46}">
      <dgm:prSet/>
      <dgm:spPr/>
      <dgm:t>
        <a:bodyPr/>
        <a:lstStyle/>
        <a:p>
          <a:endParaRPr lang="ru-RU"/>
        </a:p>
      </dgm:t>
    </dgm:pt>
    <dgm:pt modelId="{7953E475-ABC5-482A-9140-A22FF5527D1B}" type="sibTrans" cxnId="{7E99D0B5-F299-42A9-B2C4-84B452678C46}">
      <dgm:prSet/>
      <dgm:spPr/>
      <dgm:t>
        <a:bodyPr/>
        <a:lstStyle/>
        <a:p>
          <a:endParaRPr lang="ru-RU"/>
        </a:p>
      </dgm:t>
    </dgm:pt>
    <dgm:pt modelId="{A8EA5099-E56D-4780-92A9-D1FD4420193F}">
      <dgm:prSet phldrT="[Текст]"/>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ru-RU" dirty="0" smtClean="0">
              <a:solidFill>
                <a:sysClr val="windowText" lastClr="000000"/>
              </a:solidFill>
              <a:latin typeface="PT Astra Serif" panose="020A0603040505020204" pitchFamily="18" charset="-52"/>
              <a:cs typeface="Times New Roman" panose="02020603050405020304" pitchFamily="18" charset="0"/>
            </a:rPr>
            <a:t>местные налоги (земельный налог, налог на имущество физических лиц и т.д.)</a:t>
          </a:r>
          <a:endParaRPr lang="ru-RU" dirty="0">
            <a:solidFill>
              <a:sysClr val="windowText" lastClr="000000"/>
            </a:solidFill>
            <a:latin typeface="PT Astra Serif" panose="020A0603040505020204" pitchFamily="18" charset="-52"/>
            <a:cs typeface="Times New Roman" panose="02020603050405020304" pitchFamily="18" charset="0"/>
          </a:endParaRPr>
        </a:p>
      </dgm:t>
    </dgm:pt>
    <dgm:pt modelId="{37CEF4B7-2627-482B-81A5-E7B7DF80C2A3}" type="parTrans" cxnId="{65DD67AE-EE98-4071-9CE8-FC0D25A19524}">
      <dgm:prSet/>
      <dgm:spPr/>
      <dgm:t>
        <a:bodyPr/>
        <a:lstStyle/>
        <a:p>
          <a:endParaRPr lang="ru-RU"/>
        </a:p>
      </dgm:t>
    </dgm:pt>
    <dgm:pt modelId="{3C96854A-348A-4351-B6BC-C9CD38F5A044}" type="sibTrans" cxnId="{65DD67AE-EE98-4071-9CE8-FC0D25A19524}">
      <dgm:prSet/>
      <dgm:spPr/>
      <dgm:t>
        <a:bodyPr/>
        <a:lstStyle/>
        <a:p>
          <a:endParaRPr lang="ru-RU"/>
        </a:p>
      </dgm:t>
    </dgm:pt>
    <dgm:pt modelId="{12BB4D6B-00A7-45A3-B0F2-15246B71F8EF}">
      <dgm:prSet phldrT="[Текст]"/>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ru-RU" dirty="0" smtClean="0">
              <a:solidFill>
                <a:sysClr val="windowText" lastClr="000000"/>
              </a:solidFill>
              <a:latin typeface="PT Astra Serif" panose="020A0603040505020204" pitchFamily="18" charset="-52"/>
              <a:cs typeface="Times New Roman" panose="02020603050405020304" pitchFamily="18" charset="0"/>
            </a:rPr>
            <a:t>штрафы, санкции, возмещение ущерба</a:t>
          </a:r>
          <a:endParaRPr lang="ru-RU" dirty="0">
            <a:solidFill>
              <a:sysClr val="windowText" lastClr="000000"/>
            </a:solidFill>
            <a:latin typeface="PT Astra Serif" panose="020A0603040505020204" pitchFamily="18" charset="-52"/>
            <a:cs typeface="Times New Roman" panose="02020603050405020304" pitchFamily="18" charset="0"/>
          </a:endParaRPr>
        </a:p>
      </dgm:t>
    </dgm:pt>
    <dgm:pt modelId="{887C95A1-1B81-43D1-BC7A-62DFA67368D4}" type="parTrans" cxnId="{141C14A4-C4B0-4831-8E44-95CB299CC8EB}">
      <dgm:prSet/>
      <dgm:spPr/>
      <dgm:t>
        <a:bodyPr/>
        <a:lstStyle/>
        <a:p>
          <a:endParaRPr lang="ru-RU"/>
        </a:p>
      </dgm:t>
    </dgm:pt>
    <dgm:pt modelId="{85B20013-C0BB-430E-A3E4-F74C9B5218E3}" type="sibTrans" cxnId="{141C14A4-C4B0-4831-8E44-95CB299CC8EB}">
      <dgm:prSet/>
      <dgm:spPr/>
      <dgm:t>
        <a:bodyPr/>
        <a:lstStyle/>
        <a:p>
          <a:endParaRPr lang="ru-RU"/>
        </a:p>
      </dgm:t>
    </dgm:pt>
    <dgm:pt modelId="{D36EA894-9AA1-468B-8B42-6CC61C9A3694}">
      <dgm:prSet phldrT="[Текст]"/>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ru-RU" dirty="0" smtClean="0">
              <a:solidFill>
                <a:sysClr val="windowText" lastClr="000000"/>
              </a:solidFill>
              <a:latin typeface="PT Astra Serif" panose="020A0603040505020204" pitchFamily="18" charset="-52"/>
              <a:cs typeface="Times New Roman" panose="02020603050405020304" pitchFamily="18" charset="0"/>
            </a:rPr>
            <a:t>иные неналоговые доходы</a:t>
          </a:r>
          <a:endParaRPr lang="ru-RU" dirty="0">
            <a:solidFill>
              <a:sysClr val="windowText" lastClr="000000"/>
            </a:solidFill>
            <a:latin typeface="PT Astra Serif" panose="020A0603040505020204" pitchFamily="18" charset="-52"/>
            <a:cs typeface="Times New Roman" panose="02020603050405020304" pitchFamily="18" charset="0"/>
          </a:endParaRPr>
        </a:p>
      </dgm:t>
    </dgm:pt>
    <dgm:pt modelId="{039593C7-D8CF-4B47-8DAA-778583954689}" type="parTrans" cxnId="{9D421E53-336F-49FB-A07F-245975E0B0F7}">
      <dgm:prSet/>
      <dgm:spPr/>
      <dgm:t>
        <a:bodyPr/>
        <a:lstStyle/>
        <a:p>
          <a:endParaRPr lang="ru-RU"/>
        </a:p>
      </dgm:t>
    </dgm:pt>
    <dgm:pt modelId="{98692B74-D2F2-405F-AFF9-5026692AF905}" type="sibTrans" cxnId="{9D421E53-336F-49FB-A07F-245975E0B0F7}">
      <dgm:prSet/>
      <dgm:spPr/>
      <dgm:t>
        <a:bodyPr/>
        <a:lstStyle/>
        <a:p>
          <a:endParaRPr lang="ru-RU"/>
        </a:p>
      </dgm:t>
    </dgm:pt>
    <dgm:pt modelId="{ADEB625C-5C57-4BC3-9ADB-15882777BEE4}">
      <dgm:prSet phldrT="[Текст]"/>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ru-RU" dirty="0" smtClean="0">
              <a:solidFill>
                <a:sysClr val="windowText" lastClr="000000"/>
              </a:solidFill>
              <a:latin typeface="PT Astra Serif" panose="020A0603040505020204" pitchFamily="18" charset="-52"/>
              <a:cs typeface="Times New Roman" panose="02020603050405020304" pitchFamily="18" charset="0"/>
            </a:rPr>
            <a:t>иные межбюджетные трансферты</a:t>
          </a:r>
          <a:endParaRPr lang="ru-RU" dirty="0">
            <a:solidFill>
              <a:sysClr val="windowText" lastClr="000000"/>
            </a:solidFill>
            <a:latin typeface="PT Astra Serif" panose="020A0603040505020204" pitchFamily="18" charset="-52"/>
            <a:cs typeface="Times New Roman" panose="02020603050405020304" pitchFamily="18" charset="0"/>
          </a:endParaRPr>
        </a:p>
      </dgm:t>
    </dgm:pt>
    <dgm:pt modelId="{D3003C13-4512-4E77-9CFC-6D2E851BE8D8}" type="parTrans" cxnId="{6CBA3E60-8AD5-4727-B75F-7EC0FAEA747E}">
      <dgm:prSet/>
      <dgm:spPr/>
      <dgm:t>
        <a:bodyPr/>
        <a:lstStyle/>
        <a:p>
          <a:endParaRPr lang="ru-RU"/>
        </a:p>
      </dgm:t>
    </dgm:pt>
    <dgm:pt modelId="{703DE0EF-0841-438A-A34B-63F9081B4C50}" type="sibTrans" cxnId="{6CBA3E60-8AD5-4727-B75F-7EC0FAEA747E}">
      <dgm:prSet/>
      <dgm:spPr/>
      <dgm:t>
        <a:bodyPr/>
        <a:lstStyle/>
        <a:p>
          <a:endParaRPr lang="ru-RU"/>
        </a:p>
      </dgm:t>
    </dgm:pt>
    <dgm:pt modelId="{33C724C5-C660-4E62-BB4F-EC09773711FE}">
      <dgm:prSet phldrT="[Текст]"/>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ru-RU" dirty="0" smtClean="0">
              <a:solidFill>
                <a:sysClr val="windowText" lastClr="000000"/>
              </a:solidFill>
              <a:latin typeface="PT Astra Serif" panose="020A0603040505020204" pitchFamily="18" charset="-52"/>
              <a:cs typeface="Times New Roman" panose="02020603050405020304" pitchFamily="18" charset="0"/>
            </a:rPr>
            <a:t>прочие безвозмездные поступления</a:t>
          </a:r>
          <a:endParaRPr lang="ru-RU" dirty="0">
            <a:solidFill>
              <a:sysClr val="windowText" lastClr="000000"/>
            </a:solidFill>
            <a:latin typeface="PT Astra Serif" panose="020A0603040505020204" pitchFamily="18" charset="-52"/>
            <a:cs typeface="Times New Roman" panose="02020603050405020304" pitchFamily="18" charset="0"/>
          </a:endParaRPr>
        </a:p>
      </dgm:t>
    </dgm:pt>
    <dgm:pt modelId="{26B9C293-BE1F-4076-8E1A-5CE16C6AADCE}" type="parTrans" cxnId="{85E6F648-3554-472E-A718-26614821DBB4}">
      <dgm:prSet/>
      <dgm:spPr/>
      <dgm:t>
        <a:bodyPr/>
        <a:lstStyle/>
        <a:p>
          <a:endParaRPr lang="ru-RU"/>
        </a:p>
      </dgm:t>
    </dgm:pt>
    <dgm:pt modelId="{8DF747BC-F05A-4711-8F16-25A9F3E712E6}" type="sibTrans" cxnId="{85E6F648-3554-472E-A718-26614821DBB4}">
      <dgm:prSet/>
      <dgm:spPr/>
      <dgm:t>
        <a:bodyPr/>
        <a:lstStyle/>
        <a:p>
          <a:endParaRPr lang="ru-RU"/>
        </a:p>
      </dgm:t>
    </dgm:pt>
    <dgm:pt modelId="{F204E4FA-80DC-4109-BC06-57470B87183B}">
      <dgm:prSet phldrT="[Текст]"/>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ru-RU" dirty="0" smtClean="0">
              <a:solidFill>
                <a:sysClr val="windowText" lastClr="000000"/>
              </a:solidFill>
              <a:latin typeface="PT Astra Serif" panose="020A0603040505020204" pitchFamily="18" charset="-52"/>
              <a:cs typeface="Times New Roman" panose="02020603050405020304" pitchFamily="18" charset="0"/>
            </a:rPr>
            <a:t>дотации</a:t>
          </a:r>
          <a:endParaRPr lang="ru-RU" dirty="0">
            <a:solidFill>
              <a:sysClr val="windowText" lastClr="000000"/>
            </a:solidFill>
            <a:latin typeface="PT Astra Serif" panose="020A0603040505020204" pitchFamily="18" charset="-52"/>
            <a:cs typeface="Times New Roman" panose="02020603050405020304" pitchFamily="18" charset="0"/>
          </a:endParaRPr>
        </a:p>
      </dgm:t>
    </dgm:pt>
    <dgm:pt modelId="{F88DBBDD-783E-4678-BBCB-A53492D05C51}" type="parTrans" cxnId="{FF3FB6B1-A7F6-4C4E-89C2-133A5DA7048F}">
      <dgm:prSet/>
      <dgm:spPr/>
      <dgm:t>
        <a:bodyPr/>
        <a:lstStyle/>
        <a:p>
          <a:endParaRPr lang="ru-RU"/>
        </a:p>
      </dgm:t>
    </dgm:pt>
    <dgm:pt modelId="{170531B0-56A6-4C25-8E55-DC46F25633A6}" type="sibTrans" cxnId="{FF3FB6B1-A7F6-4C4E-89C2-133A5DA7048F}">
      <dgm:prSet/>
      <dgm:spPr/>
      <dgm:t>
        <a:bodyPr/>
        <a:lstStyle/>
        <a:p>
          <a:endParaRPr lang="ru-RU"/>
        </a:p>
      </dgm:t>
    </dgm:pt>
    <dgm:pt modelId="{4D2C435A-740C-4F69-BB93-389A2A32F111}" type="pres">
      <dgm:prSet presAssocID="{52A8D9F9-C2F5-4175-812D-3AAF4C56296C}" presName="theList" presStyleCnt="0">
        <dgm:presLayoutVars>
          <dgm:dir/>
          <dgm:animLvl val="lvl"/>
          <dgm:resizeHandles val="exact"/>
        </dgm:presLayoutVars>
      </dgm:prSet>
      <dgm:spPr/>
      <dgm:t>
        <a:bodyPr/>
        <a:lstStyle/>
        <a:p>
          <a:endParaRPr lang="ru-RU"/>
        </a:p>
      </dgm:t>
    </dgm:pt>
    <dgm:pt modelId="{14361089-79CF-4154-954D-25C5F2B5F44F}" type="pres">
      <dgm:prSet presAssocID="{8BD5BDE3-FB37-4440-80D1-F17211038EB4}" presName="compNode" presStyleCnt="0"/>
      <dgm:spPr/>
    </dgm:pt>
    <dgm:pt modelId="{FCFCAF29-3455-41C5-A620-29C58ED3767F}" type="pres">
      <dgm:prSet presAssocID="{8BD5BDE3-FB37-4440-80D1-F17211038EB4}" presName="aNode" presStyleLbl="bgShp" presStyleIdx="0" presStyleCnt="3"/>
      <dgm:spPr/>
      <dgm:t>
        <a:bodyPr/>
        <a:lstStyle/>
        <a:p>
          <a:endParaRPr lang="ru-RU"/>
        </a:p>
      </dgm:t>
    </dgm:pt>
    <dgm:pt modelId="{189DC1EA-6AA7-4FE7-AC6C-8F240A38416E}" type="pres">
      <dgm:prSet presAssocID="{8BD5BDE3-FB37-4440-80D1-F17211038EB4}" presName="textNode" presStyleLbl="bgShp" presStyleIdx="0" presStyleCnt="3"/>
      <dgm:spPr/>
      <dgm:t>
        <a:bodyPr/>
        <a:lstStyle/>
        <a:p>
          <a:endParaRPr lang="ru-RU"/>
        </a:p>
      </dgm:t>
    </dgm:pt>
    <dgm:pt modelId="{427216B6-0ADC-4AFF-96D0-79A613444B16}" type="pres">
      <dgm:prSet presAssocID="{8BD5BDE3-FB37-4440-80D1-F17211038EB4}" presName="compChildNode" presStyleCnt="0"/>
      <dgm:spPr/>
    </dgm:pt>
    <dgm:pt modelId="{C34582C0-1C29-4B0A-A573-8197EC965AA4}" type="pres">
      <dgm:prSet presAssocID="{8BD5BDE3-FB37-4440-80D1-F17211038EB4}" presName="theInnerList" presStyleCnt="0"/>
      <dgm:spPr/>
    </dgm:pt>
    <dgm:pt modelId="{A0111C9A-205C-4BD2-858E-8E18924C11E1}" type="pres">
      <dgm:prSet presAssocID="{1BF8F06C-AF06-482F-88E2-5FAC8389CA2D}" presName="childNode" presStyleLbl="node1" presStyleIdx="0" presStyleCnt="12" custScaleX="98038" custScaleY="197071">
        <dgm:presLayoutVars>
          <dgm:bulletEnabled val="1"/>
        </dgm:presLayoutVars>
      </dgm:prSet>
      <dgm:spPr/>
      <dgm:t>
        <a:bodyPr/>
        <a:lstStyle/>
        <a:p>
          <a:endParaRPr lang="ru-RU"/>
        </a:p>
      </dgm:t>
    </dgm:pt>
    <dgm:pt modelId="{52735FA7-D9B5-419F-8B9B-49544BDC8018}" type="pres">
      <dgm:prSet presAssocID="{1BF8F06C-AF06-482F-88E2-5FAC8389CA2D}" presName="aSpace2" presStyleCnt="0"/>
      <dgm:spPr/>
    </dgm:pt>
    <dgm:pt modelId="{1802CCEB-7E55-4CD4-8EFD-B6E34F5A39E0}" type="pres">
      <dgm:prSet presAssocID="{2D507158-1453-418A-A422-95E1E4AF2BFB}" presName="childNode" presStyleLbl="node1" presStyleIdx="1" presStyleCnt="12">
        <dgm:presLayoutVars>
          <dgm:bulletEnabled val="1"/>
        </dgm:presLayoutVars>
      </dgm:prSet>
      <dgm:spPr/>
      <dgm:t>
        <a:bodyPr/>
        <a:lstStyle/>
        <a:p>
          <a:endParaRPr lang="ru-RU"/>
        </a:p>
      </dgm:t>
    </dgm:pt>
    <dgm:pt modelId="{9B108EA4-386A-4556-AA24-880A55D33E37}" type="pres">
      <dgm:prSet presAssocID="{2D507158-1453-418A-A422-95E1E4AF2BFB}" presName="aSpace2" presStyleCnt="0"/>
      <dgm:spPr/>
    </dgm:pt>
    <dgm:pt modelId="{B81CFFCC-017D-4064-8750-3FDE9CF053C1}" type="pres">
      <dgm:prSet presAssocID="{A8EA5099-E56D-4780-92A9-D1FD4420193F}" presName="childNode" presStyleLbl="node1" presStyleIdx="2" presStyleCnt="12">
        <dgm:presLayoutVars>
          <dgm:bulletEnabled val="1"/>
        </dgm:presLayoutVars>
      </dgm:prSet>
      <dgm:spPr/>
      <dgm:t>
        <a:bodyPr/>
        <a:lstStyle/>
        <a:p>
          <a:endParaRPr lang="ru-RU"/>
        </a:p>
      </dgm:t>
    </dgm:pt>
    <dgm:pt modelId="{78AB2730-3420-43FB-9B7B-98C4B964B65B}" type="pres">
      <dgm:prSet presAssocID="{8BD5BDE3-FB37-4440-80D1-F17211038EB4}" presName="aSpace" presStyleCnt="0"/>
      <dgm:spPr/>
    </dgm:pt>
    <dgm:pt modelId="{433C3DD1-AC0E-4203-AE1F-26A34B1B66F6}" type="pres">
      <dgm:prSet presAssocID="{A2A5EA7D-F8D8-4DE0-8D67-2C7091C17AFE}" presName="compNode" presStyleCnt="0"/>
      <dgm:spPr/>
    </dgm:pt>
    <dgm:pt modelId="{B060FF27-7C0D-4673-819C-DE22C0E76A19}" type="pres">
      <dgm:prSet presAssocID="{A2A5EA7D-F8D8-4DE0-8D67-2C7091C17AFE}" presName="aNode" presStyleLbl="bgShp" presStyleIdx="1" presStyleCnt="3"/>
      <dgm:spPr/>
      <dgm:t>
        <a:bodyPr/>
        <a:lstStyle/>
        <a:p>
          <a:endParaRPr lang="ru-RU"/>
        </a:p>
      </dgm:t>
    </dgm:pt>
    <dgm:pt modelId="{D5F6D98B-C7DF-4007-B090-75B98377CD34}" type="pres">
      <dgm:prSet presAssocID="{A2A5EA7D-F8D8-4DE0-8D67-2C7091C17AFE}" presName="textNode" presStyleLbl="bgShp" presStyleIdx="1" presStyleCnt="3"/>
      <dgm:spPr/>
      <dgm:t>
        <a:bodyPr/>
        <a:lstStyle/>
        <a:p>
          <a:endParaRPr lang="ru-RU"/>
        </a:p>
      </dgm:t>
    </dgm:pt>
    <dgm:pt modelId="{33F3E3E1-BB12-4B1A-A463-09FBEAD67738}" type="pres">
      <dgm:prSet presAssocID="{A2A5EA7D-F8D8-4DE0-8D67-2C7091C17AFE}" presName="compChildNode" presStyleCnt="0"/>
      <dgm:spPr/>
    </dgm:pt>
    <dgm:pt modelId="{E757E520-FE1C-4C3E-89BF-8CF4A35DB199}" type="pres">
      <dgm:prSet presAssocID="{A2A5EA7D-F8D8-4DE0-8D67-2C7091C17AFE}" presName="theInnerList" presStyleCnt="0"/>
      <dgm:spPr/>
    </dgm:pt>
    <dgm:pt modelId="{9F37A909-0D22-4C13-95C1-BBF0A1A3AAFE}" type="pres">
      <dgm:prSet presAssocID="{DB2C5A1B-366F-406C-A548-B3D4E064CBCF}" presName="childNode" presStyleLbl="node1" presStyleIdx="3" presStyleCnt="12" custLinFactY="98489" custLinFactNeighborX="-793" custLinFactNeighborY="100000">
        <dgm:presLayoutVars>
          <dgm:bulletEnabled val="1"/>
        </dgm:presLayoutVars>
      </dgm:prSet>
      <dgm:spPr/>
      <dgm:t>
        <a:bodyPr/>
        <a:lstStyle/>
        <a:p>
          <a:endParaRPr lang="ru-RU"/>
        </a:p>
      </dgm:t>
    </dgm:pt>
    <dgm:pt modelId="{6FC8DE7C-0773-4547-97A6-CDAD5E91F451}" type="pres">
      <dgm:prSet presAssocID="{DB2C5A1B-366F-406C-A548-B3D4E064CBCF}" presName="aSpace2" presStyleCnt="0"/>
      <dgm:spPr/>
    </dgm:pt>
    <dgm:pt modelId="{D613F7D2-6CDB-437F-ADAC-6DCCFFD115BA}" type="pres">
      <dgm:prSet presAssocID="{FB6E50C5-C90F-42FF-B06E-A803AE070F47}" presName="childNode" presStyleLbl="node1" presStyleIdx="4" presStyleCnt="12" custLinFactY="-100000" custLinFactNeighborX="-793" custLinFactNeighborY="-117892">
        <dgm:presLayoutVars>
          <dgm:bulletEnabled val="1"/>
        </dgm:presLayoutVars>
      </dgm:prSet>
      <dgm:spPr/>
      <dgm:t>
        <a:bodyPr/>
        <a:lstStyle/>
        <a:p>
          <a:endParaRPr lang="ru-RU"/>
        </a:p>
      </dgm:t>
    </dgm:pt>
    <dgm:pt modelId="{B22AFF7C-55DA-4BE4-BF03-4B41BEE539DC}" type="pres">
      <dgm:prSet presAssocID="{FB6E50C5-C90F-42FF-B06E-A803AE070F47}" presName="aSpace2" presStyleCnt="0"/>
      <dgm:spPr/>
    </dgm:pt>
    <dgm:pt modelId="{660EFAAB-60A9-4670-8390-402F32FBFFF5}" type="pres">
      <dgm:prSet presAssocID="{12BB4D6B-00A7-45A3-B0F2-15246B71F8EF}" presName="childNode" presStyleLbl="node1" presStyleIdx="5" presStyleCnt="12">
        <dgm:presLayoutVars>
          <dgm:bulletEnabled val="1"/>
        </dgm:presLayoutVars>
      </dgm:prSet>
      <dgm:spPr/>
      <dgm:t>
        <a:bodyPr/>
        <a:lstStyle/>
        <a:p>
          <a:endParaRPr lang="ru-RU"/>
        </a:p>
      </dgm:t>
    </dgm:pt>
    <dgm:pt modelId="{11AF0BD5-86BF-4262-A408-6A52862AB213}" type="pres">
      <dgm:prSet presAssocID="{12BB4D6B-00A7-45A3-B0F2-15246B71F8EF}" presName="aSpace2" presStyleCnt="0"/>
      <dgm:spPr/>
    </dgm:pt>
    <dgm:pt modelId="{5D3785C3-A45C-43DF-A4D0-B0C7497134E8}" type="pres">
      <dgm:prSet presAssocID="{D36EA894-9AA1-468B-8B42-6CC61C9A3694}" presName="childNode" presStyleLbl="node1" presStyleIdx="6" presStyleCnt="12">
        <dgm:presLayoutVars>
          <dgm:bulletEnabled val="1"/>
        </dgm:presLayoutVars>
      </dgm:prSet>
      <dgm:spPr/>
      <dgm:t>
        <a:bodyPr/>
        <a:lstStyle/>
        <a:p>
          <a:endParaRPr lang="ru-RU"/>
        </a:p>
      </dgm:t>
    </dgm:pt>
    <dgm:pt modelId="{6DA173C6-F486-47A3-8D15-F62A5F387242}" type="pres">
      <dgm:prSet presAssocID="{A2A5EA7D-F8D8-4DE0-8D67-2C7091C17AFE}" presName="aSpace" presStyleCnt="0"/>
      <dgm:spPr/>
    </dgm:pt>
    <dgm:pt modelId="{63C249F9-A7B6-45EF-B780-D5313E8AE385}" type="pres">
      <dgm:prSet presAssocID="{FB31CA8F-E503-4867-AF55-9501FD9F0325}" presName="compNode" presStyleCnt="0"/>
      <dgm:spPr/>
    </dgm:pt>
    <dgm:pt modelId="{38E01E58-49C3-4BF8-B886-729EE9D57E8B}" type="pres">
      <dgm:prSet presAssocID="{FB31CA8F-E503-4867-AF55-9501FD9F0325}" presName="aNode" presStyleLbl="bgShp" presStyleIdx="2" presStyleCnt="3"/>
      <dgm:spPr/>
      <dgm:t>
        <a:bodyPr/>
        <a:lstStyle/>
        <a:p>
          <a:endParaRPr lang="ru-RU"/>
        </a:p>
      </dgm:t>
    </dgm:pt>
    <dgm:pt modelId="{01573606-D774-4BB0-9BAE-0559CBAF73C5}" type="pres">
      <dgm:prSet presAssocID="{FB31CA8F-E503-4867-AF55-9501FD9F0325}" presName="textNode" presStyleLbl="bgShp" presStyleIdx="2" presStyleCnt="3"/>
      <dgm:spPr/>
      <dgm:t>
        <a:bodyPr/>
        <a:lstStyle/>
        <a:p>
          <a:endParaRPr lang="ru-RU"/>
        </a:p>
      </dgm:t>
    </dgm:pt>
    <dgm:pt modelId="{C654AF54-FB25-492C-840E-E9125B2A0CF0}" type="pres">
      <dgm:prSet presAssocID="{FB31CA8F-E503-4867-AF55-9501FD9F0325}" presName="compChildNode" presStyleCnt="0"/>
      <dgm:spPr/>
    </dgm:pt>
    <dgm:pt modelId="{8C0FC171-DA13-446E-AC22-AA2D7DBD29AF}" type="pres">
      <dgm:prSet presAssocID="{FB31CA8F-E503-4867-AF55-9501FD9F0325}" presName="theInnerList" presStyleCnt="0"/>
      <dgm:spPr/>
    </dgm:pt>
    <dgm:pt modelId="{E2CD170F-1BC9-4CBC-ACFC-B3FDABA12C82}" type="pres">
      <dgm:prSet presAssocID="{F204E4FA-80DC-4109-BC06-57470B87183B}" presName="childNode" presStyleLbl="node1" presStyleIdx="7" presStyleCnt="12">
        <dgm:presLayoutVars>
          <dgm:bulletEnabled val="1"/>
        </dgm:presLayoutVars>
      </dgm:prSet>
      <dgm:spPr/>
      <dgm:t>
        <a:bodyPr/>
        <a:lstStyle/>
        <a:p>
          <a:endParaRPr lang="ru-RU"/>
        </a:p>
      </dgm:t>
    </dgm:pt>
    <dgm:pt modelId="{A3376611-F7A7-4DFC-B267-9814FA89F359}" type="pres">
      <dgm:prSet presAssocID="{F204E4FA-80DC-4109-BC06-57470B87183B}" presName="aSpace2" presStyleCnt="0"/>
      <dgm:spPr/>
    </dgm:pt>
    <dgm:pt modelId="{293E7B7D-83FF-420E-9C1D-ACA2429CF4EA}" type="pres">
      <dgm:prSet presAssocID="{4D83CE98-FFD8-4ADA-B996-75A067049C17}" presName="childNode" presStyleLbl="node1" presStyleIdx="8" presStyleCnt="12">
        <dgm:presLayoutVars>
          <dgm:bulletEnabled val="1"/>
        </dgm:presLayoutVars>
      </dgm:prSet>
      <dgm:spPr/>
      <dgm:t>
        <a:bodyPr/>
        <a:lstStyle/>
        <a:p>
          <a:endParaRPr lang="ru-RU"/>
        </a:p>
      </dgm:t>
    </dgm:pt>
    <dgm:pt modelId="{4FEBEF01-004F-430E-B3BA-284E9E329C5D}" type="pres">
      <dgm:prSet presAssocID="{4D83CE98-FFD8-4ADA-B996-75A067049C17}" presName="aSpace2" presStyleCnt="0"/>
      <dgm:spPr/>
    </dgm:pt>
    <dgm:pt modelId="{6CC73385-6C1B-4662-8B00-E0D7534AE650}" type="pres">
      <dgm:prSet presAssocID="{230A2B89-A54D-45E6-A8F6-C428EC990C80}" presName="childNode" presStyleLbl="node1" presStyleIdx="9" presStyleCnt="12">
        <dgm:presLayoutVars>
          <dgm:bulletEnabled val="1"/>
        </dgm:presLayoutVars>
      </dgm:prSet>
      <dgm:spPr/>
      <dgm:t>
        <a:bodyPr/>
        <a:lstStyle/>
        <a:p>
          <a:endParaRPr lang="ru-RU"/>
        </a:p>
      </dgm:t>
    </dgm:pt>
    <dgm:pt modelId="{303EDE1B-E2C2-4E7E-B8DB-04FB07261B20}" type="pres">
      <dgm:prSet presAssocID="{230A2B89-A54D-45E6-A8F6-C428EC990C80}" presName="aSpace2" presStyleCnt="0"/>
      <dgm:spPr/>
    </dgm:pt>
    <dgm:pt modelId="{F26E5860-0229-41C2-93C3-589E341CE1ED}" type="pres">
      <dgm:prSet presAssocID="{ADEB625C-5C57-4BC3-9ADB-15882777BEE4}" presName="childNode" presStyleLbl="node1" presStyleIdx="10" presStyleCnt="12">
        <dgm:presLayoutVars>
          <dgm:bulletEnabled val="1"/>
        </dgm:presLayoutVars>
      </dgm:prSet>
      <dgm:spPr/>
      <dgm:t>
        <a:bodyPr/>
        <a:lstStyle/>
        <a:p>
          <a:endParaRPr lang="ru-RU"/>
        </a:p>
      </dgm:t>
    </dgm:pt>
    <dgm:pt modelId="{BA571D9A-1DC9-4530-BF3F-05FD5DB15250}" type="pres">
      <dgm:prSet presAssocID="{ADEB625C-5C57-4BC3-9ADB-15882777BEE4}" presName="aSpace2" presStyleCnt="0"/>
      <dgm:spPr/>
    </dgm:pt>
    <dgm:pt modelId="{A7742C53-13C3-47AC-AC1C-BDC4FB5320DE}" type="pres">
      <dgm:prSet presAssocID="{33C724C5-C660-4E62-BB4F-EC09773711FE}" presName="childNode" presStyleLbl="node1" presStyleIdx="11" presStyleCnt="12">
        <dgm:presLayoutVars>
          <dgm:bulletEnabled val="1"/>
        </dgm:presLayoutVars>
      </dgm:prSet>
      <dgm:spPr/>
      <dgm:t>
        <a:bodyPr/>
        <a:lstStyle/>
        <a:p>
          <a:endParaRPr lang="ru-RU"/>
        </a:p>
      </dgm:t>
    </dgm:pt>
  </dgm:ptLst>
  <dgm:cxnLst>
    <dgm:cxn modelId="{6CBA3E60-8AD5-4727-B75F-7EC0FAEA747E}" srcId="{FB31CA8F-E503-4867-AF55-9501FD9F0325}" destId="{ADEB625C-5C57-4BC3-9ADB-15882777BEE4}" srcOrd="3" destOrd="0" parTransId="{D3003C13-4512-4E77-9CFC-6D2E851BE8D8}" sibTransId="{703DE0EF-0841-438A-A34B-63F9081B4C50}"/>
    <dgm:cxn modelId="{43133B0B-91F2-4EB3-AA67-8527A643E977}" type="presOf" srcId="{230A2B89-A54D-45E6-A8F6-C428EC990C80}" destId="{6CC73385-6C1B-4662-8B00-E0D7534AE650}" srcOrd="0" destOrd="0" presId="urn:microsoft.com/office/officeart/2005/8/layout/lProcess2"/>
    <dgm:cxn modelId="{4551B65E-6D32-4445-B953-99717A5DB5AF}" type="presOf" srcId="{DB2C5A1B-366F-406C-A548-B3D4E064CBCF}" destId="{9F37A909-0D22-4C13-95C1-BBF0A1A3AAFE}" srcOrd="0" destOrd="0" presId="urn:microsoft.com/office/officeart/2005/8/layout/lProcess2"/>
    <dgm:cxn modelId="{EB0B757D-8B95-445B-91C2-8D43D3995B17}" srcId="{FB31CA8F-E503-4867-AF55-9501FD9F0325}" destId="{4D83CE98-FFD8-4ADA-B996-75A067049C17}" srcOrd="1" destOrd="0" parTransId="{48299E9A-233B-4300-B615-D378DC20E6CB}" sibTransId="{41E6B177-6B07-4B43-AA86-91EA21FE6F89}"/>
    <dgm:cxn modelId="{8E60D744-DB57-4D46-A086-C296E6BD52D9}" srcId="{8BD5BDE3-FB37-4440-80D1-F17211038EB4}" destId="{1BF8F06C-AF06-482F-88E2-5FAC8389CA2D}" srcOrd="0" destOrd="0" parTransId="{1C88E3E5-B23A-40CE-B013-D5F45D71E780}" sibTransId="{8B95C753-C66F-4D58-9D7E-4AC0FA241946}"/>
    <dgm:cxn modelId="{75F32DF0-5D86-4F1C-896A-36CBAF1DE720}" srcId="{A2A5EA7D-F8D8-4DE0-8D67-2C7091C17AFE}" destId="{DB2C5A1B-366F-406C-A548-B3D4E064CBCF}" srcOrd="0" destOrd="0" parTransId="{8D4C51B1-E641-449B-8DE7-D2E7D95C77BF}" sibTransId="{6F828DD3-2C35-4149-ACE1-99289AB96464}"/>
    <dgm:cxn modelId="{8396C648-4D04-40B9-8AC3-AEF5728C8CAF}" srcId="{A2A5EA7D-F8D8-4DE0-8D67-2C7091C17AFE}" destId="{FB6E50C5-C90F-42FF-B06E-A803AE070F47}" srcOrd="1" destOrd="0" parTransId="{A6FB4DB2-86CD-4B31-9E13-356B038E6487}" sibTransId="{19DBA2E5-CBC0-48F0-857C-8E6B73748BC1}"/>
    <dgm:cxn modelId="{9D421E53-336F-49FB-A07F-245975E0B0F7}" srcId="{A2A5EA7D-F8D8-4DE0-8D67-2C7091C17AFE}" destId="{D36EA894-9AA1-468B-8B42-6CC61C9A3694}" srcOrd="3" destOrd="0" parTransId="{039593C7-D8CF-4B47-8DAA-778583954689}" sibTransId="{98692B74-D2F2-405F-AFF9-5026692AF905}"/>
    <dgm:cxn modelId="{6058111E-FC5D-49EF-962B-300A3AFF8977}" type="presOf" srcId="{F204E4FA-80DC-4109-BC06-57470B87183B}" destId="{E2CD170F-1BC9-4CBC-ACFC-B3FDABA12C82}" srcOrd="0" destOrd="0" presId="urn:microsoft.com/office/officeart/2005/8/layout/lProcess2"/>
    <dgm:cxn modelId="{141C14A4-C4B0-4831-8E44-95CB299CC8EB}" srcId="{A2A5EA7D-F8D8-4DE0-8D67-2C7091C17AFE}" destId="{12BB4D6B-00A7-45A3-B0F2-15246B71F8EF}" srcOrd="2" destOrd="0" parTransId="{887C95A1-1B81-43D1-BC7A-62DFA67368D4}" sibTransId="{85B20013-C0BB-430E-A3E4-F74C9B5218E3}"/>
    <dgm:cxn modelId="{AF0FE149-924E-4826-82C1-874F501668B5}" type="presOf" srcId="{D36EA894-9AA1-468B-8B42-6CC61C9A3694}" destId="{5D3785C3-A45C-43DF-A4D0-B0C7497134E8}" srcOrd="0" destOrd="0" presId="urn:microsoft.com/office/officeart/2005/8/layout/lProcess2"/>
    <dgm:cxn modelId="{701519F2-64AD-4D72-85BA-C328F1C4D39D}" type="presOf" srcId="{8BD5BDE3-FB37-4440-80D1-F17211038EB4}" destId="{FCFCAF29-3455-41C5-A620-29C58ED3767F}" srcOrd="0" destOrd="0" presId="urn:microsoft.com/office/officeart/2005/8/layout/lProcess2"/>
    <dgm:cxn modelId="{BA771A65-17B7-4596-A50F-6191A275D487}" srcId="{52A8D9F9-C2F5-4175-812D-3AAF4C56296C}" destId="{A2A5EA7D-F8D8-4DE0-8D67-2C7091C17AFE}" srcOrd="1" destOrd="0" parTransId="{68EA61E4-3492-4E95-BA40-F1F4F0586FE6}" sibTransId="{60624A46-F218-4B8B-8897-DD1BCCAAEE05}"/>
    <dgm:cxn modelId="{B0AD6B6F-E2E0-45EB-AF8C-31F0673297A0}" type="presOf" srcId="{1BF8F06C-AF06-482F-88E2-5FAC8389CA2D}" destId="{A0111C9A-205C-4BD2-858E-8E18924C11E1}" srcOrd="0" destOrd="0" presId="urn:microsoft.com/office/officeart/2005/8/layout/lProcess2"/>
    <dgm:cxn modelId="{61D3A309-250F-42D0-9434-A54F9A498A29}" type="presOf" srcId="{52A8D9F9-C2F5-4175-812D-3AAF4C56296C}" destId="{4D2C435A-740C-4F69-BB93-389A2A32F111}" srcOrd="0" destOrd="0" presId="urn:microsoft.com/office/officeart/2005/8/layout/lProcess2"/>
    <dgm:cxn modelId="{7E99D0B5-F299-42A9-B2C4-84B452678C46}" srcId="{FB31CA8F-E503-4867-AF55-9501FD9F0325}" destId="{230A2B89-A54D-45E6-A8F6-C428EC990C80}" srcOrd="2" destOrd="0" parTransId="{F1865D19-E8AC-4D6E-825D-7A2ACDBB8046}" sibTransId="{7953E475-ABC5-482A-9140-A22FF5527D1B}"/>
    <dgm:cxn modelId="{A8FB9A05-76BD-4497-B1F1-9871E15146AC}" type="presOf" srcId="{2D507158-1453-418A-A422-95E1E4AF2BFB}" destId="{1802CCEB-7E55-4CD4-8EFD-B6E34F5A39E0}" srcOrd="0" destOrd="0" presId="urn:microsoft.com/office/officeart/2005/8/layout/lProcess2"/>
    <dgm:cxn modelId="{FF3FB6B1-A7F6-4C4E-89C2-133A5DA7048F}" srcId="{FB31CA8F-E503-4867-AF55-9501FD9F0325}" destId="{F204E4FA-80DC-4109-BC06-57470B87183B}" srcOrd="0" destOrd="0" parTransId="{F88DBBDD-783E-4678-BBCB-A53492D05C51}" sibTransId="{170531B0-56A6-4C25-8E55-DC46F25633A6}"/>
    <dgm:cxn modelId="{0D7DA40D-39FB-4A9B-9022-C705A9D1C479}" srcId="{52A8D9F9-C2F5-4175-812D-3AAF4C56296C}" destId="{8BD5BDE3-FB37-4440-80D1-F17211038EB4}" srcOrd="0" destOrd="0" parTransId="{18FB456D-5D17-40A1-8EE8-A5955D9F71BB}" sibTransId="{9CA3B0CA-F089-4E65-B772-41C74DC9BD11}"/>
    <dgm:cxn modelId="{B90B4F85-3348-4555-B8D4-A314114DE65E}" type="presOf" srcId="{4D83CE98-FFD8-4ADA-B996-75A067049C17}" destId="{293E7B7D-83FF-420E-9C1D-ACA2429CF4EA}" srcOrd="0" destOrd="0" presId="urn:microsoft.com/office/officeart/2005/8/layout/lProcess2"/>
    <dgm:cxn modelId="{7A64811D-71C5-496B-9782-F2003BE00DB2}" srcId="{52A8D9F9-C2F5-4175-812D-3AAF4C56296C}" destId="{FB31CA8F-E503-4867-AF55-9501FD9F0325}" srcOrd="2" destOrd="0" parTransId="{E4E67393-CA65-485F-B83E-4BE768A9CE50}" sibTransId="{B9A5B412-0621-4A37-A3FA-349B21D425BA}"/>
    <dgm:cxn modelId="{85E6F648-3554-472E-A718-26614821DBB4}" srcId="{FB31CA8F-E503-4867-AF55-9501FD9F0325}" destId="{33C724C5-C660-4E62-BB4F-EC09773711FE}" srcOrd="4" destOrd="0" parTransId="{26B9C293-BE1F-4076-8E1A-5CE16C6AADCE}" sibTransId="{8DF747BC-F05A-4711-8F16-25A9F3E712E6}"/>
    <dgm:cxn modelId="{143D5B0F-0B98-4B2A-B454-38D566E767F9}" srcId="{8BD5BDE3-FB37-4440-80D1-F17211038EB4}" destId="{2D507158-1453-418A-A422-95E1E4AF2BFB}" srcOrd="1" destOrd="0" parTransId="{13BA910C-6693-44D6-B9D3-6F6BD25F746A}" sibTransId="{3A55E0D1-68D0-4718-82E6-7F448A0E470C}"/>
    <dgm:cxn modelId="{6E66F841-5ED7-477E-8A2A-F98F6C9A7811}" type="presOf" srcId="{12BB4D6B-00A7-45A3-B0F2-15246B71F8EF}" destId="{660EFAAB-60A9-4670-8390-402F32FBFFF5}" srcOrd="0" destOrd="0" presId="urn:microsoft.com/office/officeart/2005/8/layout/lProcess2"/>
    <dgm:cxn modelId="{A5C59838-260F-4F91-A20D-31D6E1E4A505}" type="presOf" srcId="{FB6E50C5-C90F-42FF-B06E-A803AE070F47}" destId="{D613F7D2-6CDB-437F-ADAC-6DCCFFD115BA}" srcOrd="0" destOrd="0" presId="urn:microsoft.com/office/officeart/2005/8/layout/lProcess2"/>
    <dgm:cxn modelId="{F68E53DA-6802-4D1D-92BB-CA2C2C4A4981}" type="presOf" srcId="{FB31CA8F-E503-4867-AF55-9501FD9F0325}" destId="{38E01E58-49C3-4BF8-B886-729EE9D57E8B}" srcOrd="0" destOrd="0" presId="urn:microsoft.com/office/officeart/2005/8/layout/lProcess2"/>
    <dgm:cxn modelId="{16CA7A4C-A119-45AB-8BC5-50CA25B1D0C7}" type="presOf" srcId="{ADEB625C-5C57-4BC3-9ADB-15882777BEE4}" destId="{F26E5860-0229-41C2-93C3-589E341CE1ED}" srcOrd="0" destOrd="0" presId="urn:microsoft.com/office/officeart/2005/8/layout/lProcess2"/>
    <dgm:cxn modelId="{E4958384-E38D-4481-94BE-93BE849F7DC4}" type="presOf" srcId="{33C724C5-C660-4E62-BB4F-EC09773711FE}" destId="{A7742C53-13C3-47AC-AC1C-BDC4FB5320DE}" srcOrd="0" destOrd="0" presId="urn:microsoft.com/office/officeart/2005/8/layout/lProcess2"/>
    <dgm:cxn modelId="{C0D4B8AE-DEFC-4A47-9267-053236E0EDC5}" type="presOf" srcId="{A2A5EA7D-F8D8-4DE0-8D67-2C7091C17AFE}" destId="{D5F6D98B-C7DF-4007-B090-75B98377CD34}" srcOrd="1" destOrd="0" presId="urn:microsoft.com/office/officeart/2005/8/layout/lProcess2"/>
    <dgm:cxn modelId="{32356DBD-59F4-44DF-8635-925F474F22EA}" type="presOf" srcId="{A8EA5099-E56D-4780-92A9-D1FD4420193F}" destId="{B81CFFCC-017D-4064-8750-3FDE9CF053C1}" srcOrd="0" destOrd="0" presId="urn:microsoft.com/office/officeart/2005/8/layout/lProcess2"/>
    <dgm:cxn modelId="{52BBAD29-D398-4746-98D0-8F88ACED571E}" type="presOf" srcId="{8BD5BDE3-FB37-4440-80D1-F17211038EB4}" destId="{189DC1EA-6AA7-4FE7-AC6C-8F240A38416E}" srcOrd="1" destOrd="0" presId="urn:microsoft.com/office/officeart/2005/8/layout/lProcess2"/>
    <dgm:cxn modelId="{7E6D7EB1-E711-4A3D-9DD3-00401A0D66FD}" type="presOf" srcId="{A2A5EA7D-F8D8-4DE0-8D67-2C7091C17AFE}" destId="{B060FF27-7C0D-4673-819C-DE22C0E76A19}" srcOrd="0" destOrd="0" presId="urn:microsoft.com/office/officeart/2005/8/layout/lProcess2"/>
    <dgm:cxn modelId="{E2E4BD6F-858D-43D3-A196-5007396D6558}" type="presOf" srcId="{FB31CA8F-E503-4867-AF55-9501FD9F0325}" destId="{01573606-D774-4BB0-9BAE-0559CBAF73C5}" srcOrd="1" destOrd="0" presId="urn:microsoft.com/office/officeart/2005/8/layout/lProcess2"/>
    <dgm:cxn modelId="{65DD67AE-EE98-4071-9CE8-FC0D25A19524}" srcId="{8BD5BDE3-FB37-4440-80D1-F17211038EB4}" destId="{A8EA5099-E56D-4780-92A9-D1FD4420193F}" srcOrd="2" destOrd="0" parTransId="{37CEF4B7-2627-482B-81A5-E7B7DF80C2A3}" sibTransId="{3C96854A-348A-4351-B6BC-C9CD38F5A044}"/>
    <dgm:cxn modelId="{B5892D27-0593-46C3-B575-30045841F840}" type="presParOf" srcId="{4D2C435A-740C-4F69-BB93-389A2A32F111}" destId="{14361089-79CF-4154-954D-25C5F2B5F44F}" srcOrd="0" destOrd="0" presId="urn:microsoft.com/office/officeart/2005/8/layout/lProcess2"/>
    <dgm:cxn modelId="{79215DA8-EFF1-47E1-A510-E3C343CB0803}" type="presParOf" srcId="{14361089-79CF-4154-954D-25C5F2B5F44F}" destId="{FCFCAF29-3455-41C5-A620-29C58ED3767F}" srcOrd="0" destOrd="0" presId="urn:microsoft.com/office/officeart/2005/8/layout/lProcess2"/>
    <dgm:cxn modelId="{9F72D773-0E76-4C19-8251-148746824F0E}" type="presParOf" srcId="{14361089-79CF-4154-954D-25C5F2B5F44F}" destId="{189DC1EA-6AA7-4FE7-AC6C-8F240A38416E}" srcOrd="1" destOrd="0" presId="urn:microsoft.com/office/officeart/2005/8/layout/lProcess2"/>
    <dgm:cxn modelId="{3AB212B2-29CD-45F3-9ADE-06EF0F1C3027}" type="presParOf" srcId="{14361089-79CF-4154-954D-25C5F2B5F44F}" destId="{427216B6-0ADC-4AFF-96D0-79A613444B16}" srcOrd="2" destOrd="0" presId="urn:microsoft.com/office/officeart/2005/8/layout/lProcess2"/>
    <dgm:cxn modelId="{ED0F4857-718C-407B-93FB-EADACE95E35E}" type="presParOf" srcId="{427216B6-0ADC-4AFF-96D0-79A613444B16}" destId="{C34582C0-1C29-4B0A-A573-8197EC965AA4}" srcOrd="0" destOrd="0" presId="urn:microsoft.com/office/officeart/2005/8/layout/lProcess2"/>
    <dgm:cxn modelId="{C837AC50-6383-4A71-B14E-952834A9141A}" type="presParOf" srcId="{C34582C0-1C29-4B0A-A573-8197EC965AA4}" destId="{A0111C9A-205C-4BD2-858E-8E18924C11E1}" srcOrd="0" destOrd="0" presId="urn:microsoft.com/office/officeart/2005/8/layout/lProcess2"/>
    <dgm:cxn modelId="{AB996A5E-95A3-46F2-8E2C-F38144D46847}" type="presParOf" srcId="{C34582C0-1C29-4B0A-A573-8197EC965AA4}" destId="{52735FA7-D9B5-419F-8B9B-49544BDC8018}" srcOrd="1" destOrd="0" presId="urn:microsoft.com/office/officeart/2005/8/layout/lProcess2"/>
    <dgm:cxn modelId="{F7D08926-D1D7-4606-B978-D7F2B78601F4}" type="presParOf" srcId="{C34582C0-1C29-4B0A-A573-8197EC965AA4}" destId="{1802CCEB-7E55-4CD4-8EFD-B6E34F5A39E0}" srcOrd="2" destOrd="0" presId="urn:microsoft.com/office/officeart/2005/8/layout/lProcess2"/>
    <dgm:cxn modelId="{DAA5048E-D478-4250-9C57-1536728C0E9E}" type="presParOf" srcId="{C34582C0-1C29-4B0A-A573-8197EC965AA4}" destId="{9B108EA4-386A-4556-AA24-880A55D33E37}" srcOrd="3" destOrd="0" presId="urn:microsoft.com/office/officeart/2005/8/layout/lProcess2"/>
    <dgm:cxn modelId="{89927CC1-31A6-4B90-B8A7-98BF70E6176E}" type="presParOf" srcId="{C34582C0-1C29-4B0A-A573-8197EC965AA4}" destId="{B81CFFCC-017D-4064-8750-3FDE9CF053C1}" srcOrd="4" destOrd="0" presId="urn:microsoft.com/office/officeart/2005/8/layout/lProcess2"/>
    <dgm:cxn modelId="{7C9F60A5-D29E-4348-894B-C145A7A92133}" type="presParOf" srcId="{4D2C435A-740C-4F69-BB93-389A2A32F111}" destId="{78AB2730-3420-43FB-9B7B-98C4B964B65B}" srcOrd="1" destOrd="0" presId="urn:microsoft.com/office/officeart/2005/8/layout/lProcess2"/>
    <dgm:cxn modelId="{0DE68D5A-4F16-4D72-9648-C284ADCEC785}" type="presParOf" srcId="{4D2C435A-740C-4F69-BB93-389A2A32F111}" destId="{433C3DD1-AC0E-4203-AE1F-26A34B1B66F6}" srcOrd="2" destOrd="0" presId="urn:microsoft.com/office/officeart/2005/8/layout/lProcess2"/>
    <dgm:cxn modelId="{569B15F4-D75F-4C0F-8D1E-4641D40EC488}" type="presParOf" srcId="{433C3DD1-AC0E-4203-AE1F-26A34B1B66F6}" destId="{B060FF27-7C0D-4673-819C-DE22C0E76A19}" srcOrd="0" destOrd="0" presId="urn:microsoft.com/office/officeart/2005/8/layout/lProcess2"/>
    <dgm:cxn modelId="{30E0F2B0-429C-4FBB-B854-CB1DECBF881B}" type="presParOf" srcId="{433C3DD1-AC0E-4203-AE1F-26A34B1B66F6}" destId="{D5F6D98B-C7DF-4007-B090-75B98377CD34}" srcOrd="1" destOrd="0" presId="urn:microsoft.com/office/officeart/2005/8/layout/lProcess2"/>
    <dgm:cxn modelId="{E0175C2A-FB7A-4A8E-AC53-0FC83981F35D}" type="presParOf" srcId="{433C3DD1-AC0E-4203-AE1F-26A34B1B66F6}" destId="{33F3E3E1-BB12-4B1A-A463-09FBEAD67738}" srcOrd="2" destOrd="0" presId="urn:microsoft.com/office/officeart/2005/8/layout/lProcess2"/>
    <dgm:cxn modelId="{4E914C11-CDDF-436C-8966-C04EF8E0449E}" type="presParOf" srcId="{33F3E3E1-BB12-4B1A-A463-09FBEAD67738}" destId="{E757E520-FE1C-4C3E-89BF-8CF4A35DB199}" srcOrd="0" destOrd="0" presId="urn:microsoft.com/office/officeart/2005/8/layout/lProcess2"/>
    <dgm:cxn modelId="{578910BC-1158-4C74-B47F-C808007CD9EF}" type="presParOf" srcId="{E757E520-FE1C-4C3E-89BF-8CF4A35DB199}" destId="{9F37A909-0D22-4C13-95C1-BBF0A1A3AAFE}" srcOrd="0" destOrd="0" presId="urn:microsoft.com/office/officeart/2005/8/layout/lProcess2"/>
    <dgm:cxn modelId="{6B8C70E3-1049-4B97-B936-7885F8947765}" type="presParOf" srcId="{E757E520-FE1C-4C3E-89BF-8CF4A35DB199}" destId="{6FC8DE7C-0773-4547-97A6-CDAD5E91F451}" srcOrd="1" destOrd="0" presId="urn:microsoft.com/office/officeart/2005/8/layout/lProcess2"/>
    <dgm:cxn modelId="{91E4046B-CAD9-4016-B14B-A555F6474497}" type="presParOf" srcId="{E757E520-FE1C-4C3E-89BF-8CF4A35DB199}" destId="{D613F7D2-6CDB-437F-ADAC-6DCCFFD115BA}" srcOrd="2" destOrd="0" presId="urn:microsoft.com/office/officeart/2005/8/layout/lProcess2"/>
    <dgm:cxn modelId="{694D73C9-9873-498C-A42C-3470CF274ED0}" type="presParOf" srcId="{E757E520-FE1C-4C3E-89BF-8CF4A35DB199}" destId="{B22AFF7C-55DA-4BE4-BF03-4B41BEE539DC}" srcOrd="3" destOrd="0" presId="urn:microsoft.com/office/officeart/2005/8/layout/lProcess2"/>
    <dgm:cxn modelId="{F0EF4D3C-1062-44D0-94D2-84DF294A6449}" type="presParOf" srcId="{E757E520-FE1C-4C3E-89BF-8CF4A35DB199}" destId="{660EFAAB-60A9-4670-8390-402F32FBFFF5}" srcOrd="4" destOrd="0" presId="urn:microsoft.com/office/officeart/2005/8/layout/lProcess2"/>
    <dgm:cxn modelId="{2FA3F3C5-F84A-4D16-8D5F-0E5EE2E3E648}" type="presParOf" srcId="{E757E520-FE1C-4C3E-89BF-8CF4A35DB199}" destId="{11AF0BD5-86BF-4262-A408-6A52862AB213}" srcOrd="5" destOrd="0" presId="urn:microsoft.com/office/officeart/2005/8/layout/lProcess2"/>
    <dgm:cxn modelId="{C2E47A50-A0BF-490D-BC1C-16A727E9BCD9}" type="presParOf" srcId="{E757E520-FE1C-4C3E-89BF-8CF4A35DB199}" destId="{5D3785C3-A45C-43DF-A4D0-B0C7497134E8}" srcOrd="6" destOrd="0" presId="urn:microsoft.com/office/officeart/2005/8/layout/lProcess2"/>
    <dgm:cxn modelId="{5C1DDB6F-EAFA-46DB-B312-A53C9329F8FE}" type="presParOf" srcId="{4D2C435A-740C-4F69-BB93-389A2A32F111}" destId="{6DA173C6-F486-47A3-8D15-F62A5F387242}" srcOrd="3" destOrd="0" presId="urn:microsoft.com/office/officeart/2005/8/layout/lProcess2"/>
    <dgm:cxn modelId="{FDB7339A-FA9D-49C9-8D17-301D97D420D6}" type="presParOf" srcId="{4D2C435A-740C-4F69-BB93-389A2A32F111}" destId="{63C249F9-A7B6-45EF-B780-D5313E8AE385}" srcOrd="4" destOrd="0" presId="urn:microsoft.com/office/officeart/2005/8/layout/lProcess2"/>
    <dgm:cxn modelId="{E1F1CFDC-D79F-4F23-B5A6-AF9105CC90B5}" type="presParOf" srcId="{63C249F9-A7B6-45EF-B780-D5313E8AE385}" destId="{38E01E58-49C3-4BF8-B886-729EE9D57E8B}" srcOrd="0" destOrd="0" presId="urn:microsoft.com/office/officeart/2005/8/layout/lProcess2"/>
    <dgm:cxn modelId="{912AEB03-3105-4782-8CF3-55BFFAEEFC76}" type="presParOf" srcId="{63C249F9-A7B6-45EF-B780-D5313E8AE385}" destId="{01573606-D774-4BB0-9BAE-0559CBAF73C5}" srcOrd="1" destOrd="0" presId="urn:microsoft.com/office/officeart/2005/8/layout/lProcess2"/>
    <dgm:cxn modelId="{88100C4A-89F9-4D88-AD73-DBC3ABEA2E28}" type="presParOf" srcId="{63C249F9-A7B6-45EF-B780-D5313E8AE385}" destId="{C654AF54-FB25-492C-840E-E9125B2A0CF0}" srcOrd="2" destOrd="0" presId="urn:microsoft.com/office/officeart/2005/8/layout/lProcess2"/>
    <dgm:cxn modelId="{09614E5C-C3F6-4509-9791-553C4C672761}" type="presParOf" srcId="{C654AF54-FB25-492C-840E-E9125B2A0CF0}" destId="{8C0FC171-DA13-446E-AC22-AA2D7DBD29AF}" srcOrd="0" destOrd="0" presId="urn:microsoft.com/office/officeart/2005/8/layout/lProcess2"/>
    <dgm:cxn modelId="{6E5E07CB-0E32-4A81-8A11-2059D13CD75C}" type="presParOf" srcId="{8C0FC171-DA13-446E-AC22-AA2D7DBD29AF}" destId="{E2CD170F-1BC9-4CBC-ACFC-B3FDABA12C82}" srcOrd="0" destOrd="0" presId="urn:microsoft.com/office/officeart/2005/8/layout/lProcess2"/>
    <dgm:cxn modelId="{E8CFEEED-0F57-4E51-8BC6-2374A7CB2034}" type="presParOf" srcId="{8C0FC171-DA13-446E-AC22-AA2D7DBD29AF}" destId="{A3376611-F7A7-4DFC-B267-9814FA89F359}" srcOrd="1" destOrd="0" presId="urn:microsoft.com/office/officeart/2005/8/layout/lProcess2"/>
    <dgm:cxn modelId="{F34F23C1-2800-4D07-9CC1-1DDDB56CF25B}" type="presParOf" srcId="{8C0FC171-DA13-446E-AC22-AA2D7DBD29AF}" destId="{293E7B7D-83FF-420E-9C1D-ACA2429CF4EA}" srcOrd="2" destOrd="0" presId="urn:microsoft.com/office/officeart/2005/8/layout/lProcess2"/>
    <dgm:cxn modelId="{7E849563-9198-4D7D-8D54-A2F9B15804C2}" type="presParOf" srcId="{8C0FC171-DA13-446E-AC22-AA2D7DBD29AF}" destId="{4FEBEF01-004F-430E-B3BA-284E9E329C5D}" srcOrd="3" destOrd="0" presId="urn:microsoft.com/office/officeart/2005/8/layout/lProcess2"/>
    <dgm:cxn modelId="{53483C42-FE48-450C-AC0A-2822E942B308}" type="presParOf" srcId="{8C0FC171-DA13-446E-AC22-AA2D7DBD29AF}" destId="{6CC73385-6C1B-4662-8B00-E0D7534AE650}" srcOrd="4" destOrd="0" presId="urn:microsoft.com/office/officeart/2005/8/layout/lProcess2"/>
    <dgm:cxn modelId="{006ECA92-66F3-4B4A-BD67-393509358341}" type="presParOf" srcId="{8C0FC171-DA13-446E-AC22-AA2D7DBD29AF}" destId="{303EDE1B-E2C2-4E7E-B8DB-04FB07261B20}" srcOrd="5" destOrd="0" presId="urn:microsoft.com/office/officeart/2005/8/layout/lProcess2"/>
    <dgm:cxn modelId="{C6F956E7-AF2F-4138-80FB-6509C5345985}" type="presParOf" srcId="{8C0FC171-DA13-446E-AC22-AA2D7DBD29AF}" destId="{F26E5860-0229-41C2-93C3-589E341CE1ED}" srcOrd="6" destOrd="0" presId="urn:microsoft.com/office/officeart/2005/8/layout/lProcess2"/>
    <dgm:cxn modelId="{3EC9F611-DE25-430B-9F72-B404824D595D}" type="presParOf" srcId="{8C0FC171-DA13-446E-AC22-AA2D7DBD29AF}" destId="{BA571D9A-1DC9-4530-BF3F-05FD5DB15250}" srcOrd="7" destOrd="0" presId="urn:microsoft.com/office/officeart/2005/8/layout/lProcess2"/>
    <dgm:cxn modelId="{7F88EF97-21E9-48EC-9183-3B98F741C4B9}" type="presParOf" srcId="{8C0FC171-DA13-446E-AC22-AA2D7DBD29AF}" destId="{A7742C53-13C3-47AC-AC1C-BDC4FB5320DE}" srcOrd="8"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D4E51C-9093-4EEA-B9A7-50BC973DD0ED}"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ru-RU"/>
        </a:p>
      </dgm:t>
    </dgm:pt>
    <dgm:pt modelId="{E510F061-0B69-4A05-88C0-409FAE53C831}">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2800" b="1" dirty="0" smtClean="0">
              <a:latin typeface="PT Astra Serif" panose="020A0603040505020204" pitchFamily="18" charset="-52"/>
              <a:cs typeface="Times New Roman" panose="02020603050405020304" pitchFamily="18" charset="0"/>
            </a:rPr>
            <a:t>Безвозмездные поступления всего 18541,7</a:t>
          </a:r>
        </a:p>
        <a:p>
          <a:pPr defTabSz="1244600">
            <a:lnSpc>
              <a:spcPct val="90000"/>
            </a:lnSpc>
            <a:spcBef>
              <a:spcPct val="0"/>
            </a:spcBef>
            <a:spcAft>
              <a:spcPct val="35000"/>
            </a:spcAft>
          </a:pPr>
          <a:r>
            <a:rPr lang="ru-RU" sz="2800" b="1" dirty="0" smtClean="0">
              <a:latin typeface="PT Astra Serif" panose="020A0603040505020204" pitchFamily="18" charset="-52"/>
              <a:cs typeface="Times New Roman" panose="02020603050405020304" pitchFamily="18" charset="0"/>
            </a:rPr>
            <a:t>в том числе:</a:t>
          </a:r>
        </a:p>
      </dgm:t>
    </dgm:pt>
    <dgm:pt modelId="{3D8A143A-785C-4E2E-823A-156E3D13DB18}" type="parTrans" cxnId="{336CC8DB-8FE1-4261-856A-B43D478E1788}">
      <dgm:prSet/>
      <dgm:spPr/>
      <dgm:t>
        <a:bodyPr/>
        <a:lstStyle/>
        <a:p>
          <a:endParaRPr lang="ru-RU" sz="1200">
            <a:latin typeface="Times New Roman" panose="02020603050405020304" pitchFamily="18" charset="0"/>
            <a:cs typeface="Times New Roman" panose="02020603050405020304" pitchFamily="18" charset="0"/>
          </a:endParaRPr>
        </a:p>
      </dgm:t>
    </dgm:pt>
    <dgm:pt modelId="{45D8814A-CBAA-4D9F-ABCC-0803D0F65328}" type="sibTrans" cxnId="{336CC8DB-8FE1-4261-856A-B43D478E1788}">
      <dgm:prSet/>
      <dgm:spPr/>
      <dgm:t>
        <a:bodyPr/>
        <a:lstStyle/>
        <a:p>
          <a:endParaRPr lang="ru-RU" sz="1200">
            <a:latin typeface="Times New Roman" panose="02020603050405020304" pitchFamily="18" charset="0"/>
            <a:cs typeface="Times New Roman" panose="02020603050405020304" pitchFamily="18" charset="0"/>
          </a:endParaRPr>
        </a:p>
      </dgm:t>
    </dgm:pt>
    <dgm:pt modelId="{541F7613-D15B-4A54-9A3D-F29CF5E93213}">
      <dgm:prSet phldrT="[Текст]" custT="1"/>
      <dgm:spPr>
        <a:solidFill>
          <a:schemeClr val="accent1">
            <a:lumMod val="40000"/>
            <a:lumOff val="60000"/>
          </a:schemeClr>
        </a:solidFill>
      </dgm:spPr>
      <dgm:t>
        <a:bodyPr/>
        <a:lstStyle/>
        <a:p>
          <a:r>
            <a:rPr lang="ru-RU" sz="1600" dirty="0" smtClean="0">
              <a:solidFill>
                <a:schemeClr val="tx1"/>
              </a:solidFill>
              <a:latin typeface="PT Astra Serif" panose="020A0603040505020204" pitchFamily="18" charset="-52"/>
              <a:cs typeface="Times New Roman" panose="02020603050405020304" pitchFamily="18" charset="0"/>
            </a:rPr>
            <a:t>Дотации</a:t>
          </a:r>
        </a:p>
        <a:p>
          <a:r>
            <a:rPr lang="ru-RU" sz="2000" b="1" dirty="0" smtClean="0">
              <a:solidFill>
                <a:schemeClr val="tx1"/>
              </a:solidFill>
              <a:latin typeface="PT Astra Serif" panose="020A0603040505020204" pitchFamily="18" charset="-52"/>
              <a:cs typeface="Times New Roman" panose="02020603050405020304" pitchFamily="18" charset="0"/>
            </a:rPr>
            <a:t>229,7</a:t>
          </a:r>
        </a:p>
      </dgm:t>
    </dgm:pt>
    <dgm:pt modelId="{9FD6CE30-B6A4-4C03-B905-4C93328FC426}" type="parTrans" cxnId="{86939457-7AAE-4682-914F-147049F893CD}">
      <dgm:prSet/>
      <dgm:spPr/>
      <dgm:t>
        <a:bodyPr/>
        <a:lstStyle/>
        <a:p>
          <a:endParaRPr lang="ru-RU" sz="1200">
            <a:latin typeface="Times New Roman" panose="02020603050405020304" pitchFamily="18" charset="0"/>
            <a:cs typeface="Times New Roman" panose="02020603050405020304" pitchFamily="18" charset="0"/>
          </a:endParaRPr>
        </a:p>
      </dgm:t>
    </dgm:pt>
    <dgm:pt modelId="{5883E9BF-BB70-44D6-AA73-CB9BE8A0702F}" type="sibTrans" cxnId="{86939457-7AAE-4682-914F-147049F893CD}">
      <dgm:prSet/>
      <dgm:spPr/>
      <dgm:t>
        <a:bodyPr/>
        <a:lstStyle/>
        <a:p>
          <a:endParaRPr lang="ru-RU" sz="1200">
            <a:latin typeface="Times New Roman" panose="02020603050405020304" pitchFamily="18" charset="0"/>
            <a:cs typeface="Times New Roman" panose="02020603050405020304" pitchFamily="18" charset="0"/>
          </a:endParaRPr>
        </a:p>
      </dgm:t>
    </dgm:pt>
    <dgm:pt modelId="{7ECD93BE-3B9C-42A2-90A3-BA2DAC1444D7}">
      <dgm:prSet phldrT="[Текст]" custT="1"/>
      <dgm:spPr>
        <a:solidFill>
          <a:schemeClr val="accent1">
            <a:lumMod val="40000"/>
            <a:lumOff val="60000"/>
          </a:schemeClr>
        </a:solidFill>
      </dgm:spPr>
      <dgm:t>
        <a:bodyPr/>
        <a:lstStyle/>
        <a:p>
          <a:r>
            <a:rPr lang="ru-RU" sz="1600" dirty="0" smtClean="0">
              <a:solidFill>
                <a:schemeClr val="tx1"/>
              </a:solidFill>
              <a:latin typeface="PT Astra Serif" panose="020A0603040505020204" pitchFamily="18" charset="-52"/>
              <a:cs typeface="Times New Roman" panose="02020603050405020304" pitchFamily="18" charset="0"/>
            </a:rPr>
            <a:t>Субсидии</a:t>
          </a:r>
        </a:p>
        <a:p>
          <a:r>
            <a:rPr lang="ru-RU" sz="2000" b="1" dirty="0" smtClean="0">
              <a:solidFill>
                <a:schemeClr val="tx1"/>
              </a:solidFill>
              <a:latin typeface="PT Astra Serif" panose="020A0603040505020204" pitchFamily="18" charset="-52"/>
              <a:cs typeface="Times New Roman" panose="02020603050405020304" pitchFamily="18" charset="0"/>
            </a:rPr>
            <a:t>4870,3</a:t>
          </a:r>
          <a:endParaRPr lang="ru-RU" sz="2000" b="1" dirty="0">
            <a:solidFill>
              <a:schemeClr val="tx1"/>
            </a:solidFill>
            <a:latin typeface="PT Astra Serif" panose="020A0603040505020204" pitchFamily="18" charset="-52"/>
            <a:cs typeface="Times New Roman" panose="02020603050405020304" pitchFamily="18" charset="0"/>
          </a:endParaRPr>
        </a:p>
      </dgm:t>
    </dgm:pt>
    <dgm:pt modelId="{A7902FFB-0F3C-4F67-B715-168AA873F3F0}" type="parTrans" cxnId="{14D454DA-57E2-41ED-9BF2-A2E0E57E5BD8}">
      <dgm:prSet/>
      <dgm:spPr/>
      <dgm:t>
        <a:bodyPr/>
        <a:lstStyle/>
        <a:p>
          <a:endParaRPr lang="ru-RU" sz="1200">
            <a:latin typeface="Times New Roman" panose="02020603050405020304" pitchFamily="18" charset="0"/>
            <a:cs typeface="Times New Roman" panose="02020603050405020304" pitchFamily="18" charset="0"/>
          </a:endParaRPr>
        </a:p>
      </dgm:t>
    </dgm:pt>
    <dgm:pt modelId="{BCED9555-062E-42E8-AC29-EE8C876BEB6A}" type="sibTrans" cxnId="{14D454DA-57E2-41ED-9BF2-A2E0E57E5BD8}">
      <dgm:prSet/>
      <dgm:spPr/>
      <dgm:t>
        <a:bodyPr/>
        <a:lstStyle/>
        <a:p>
          <a:endParaRPr lang="ru-RU" sz="1200">
            <a:latin typeface="Times New Roman" panose="02020603050405020304" pitchFamily="18" charset="0"/>
            <a:cs typeface="Times New Roman" panose="02020603050405020304" pitchFamily="18" charset="0"/>
          </a:endParaRPr>
        </a:p>
      </dgm:t>
    </dgm:pt>
    <dgm:pt modelId="{CAD961AA-9BFD-4539-8223-E8D3598583AE}">
      <dgm:prSet phldrT="[Текст]" custT="1"/>
      <dgm:spPr>
        <a:solidFill>
          <a:schemeClr val="accent1">
            <a:lumMod val="60000"/>
            <a:lumOff val="40000"/>
          </a:schemeClr>
        </a:solidFill>
      </dgm:spPr>
      <dgm:t>
        <a:bodyPr/>
        <a:lstStyle/>
        <a:p>
          <a:r>
            <a:rPr lang="ru-RU" sz="1600" dirty="0" smtClean="0">
              <a:solidFill>
                <a:schemeClr val="tx1"/>
              </a:solidFill>
              <a:latin typeface="PT Astra Serif" panose="020A0603040505020204" pitchFamily="18" charset="-52"/>
              <a:cs typeface="Times New Roman" panose="02020603050405020304" pitchFamily="18" charset="0"/>
            </a:rPr>
            <a:t>Доходы бюджетов бюджетной системы Российской Федерации от возврата остатков субсидий, субвенций и иных межбюджетных трансфертов, имеющих целевое назначение, прошлых лет</a:t>
          </a:r>
        </a:p>
        <a:p>
          <a:r>
            <a:rPr lang="ru-RU" sz="2000" b="1" dirty="0" smtClean="0">
              <a:solidFill>
                <a:schemeClr val="tx1"/>
              </a:solidFill>
              <a:latin typeface="PT Astra Serif" panose="020A0603040505020204" pitchFamily="18" charset="-52"/>
              <a:cs typeface="Times New Roman" panose="02020603050405020304" pitchFamily="18" charset="0"/>
            </a:rPr>
            <a:t>15,8</a:t>
          </a:r>
          <a:endParaRPr lang="ru-RU" sz="2000" b="1" dirty="0">
            <a:solidFill>
              <a:schemeClr val="tx1"/>
            </a:solidFill>
            <a:latin typeface="PT Astra Serif" panose="020A0603040505020204" pitchFamily="18" charset="-52"/>
            <a:cs typeface="Times New Roman" panose="02020603050405020304" pitchFamily="18" charset="0"/>
          </a:endParaRPr>
        </a:p>
      </dgm:t>
    </dgm:pt>
    <dgm:pt modelId="{8D773C5E-80B3-43E4-8D2A-D338F24236C1}" type="parTrans" cxnId="{22ECF1D3-0EF4-4311-8C29-8649FC82A92F}">
      <dgm:prSet/>
      <dgm:spPr/>
      <dgm:t>
        <a:bodyPr/>
        <a:lstStyle/>
        <a:p>
          <a:endParaRPr lang="ru-RU" sz="1200">
            <a:latin typeface="Times New Roman" panose="02020603050405020304" pitchFamily="18" charset="0"/>
            <a:cs typeface="Times New Roman" panose="02020603050405020304" pitchFamily="18" charset="0"/>
          </a:endParaRPr>
        </a:p>
      </dgm:t>
    </dgm:pt>
    <dgm:pt modelId="{B2D6DA56-0D1C-4106-9CD4-D85081BBB841}" type="sibTrans" cxnId="{22ECF1D3-0EF4-4311-8C29-8649FC82A92F}">
      <dgm:prSet/>
      <dgm:spPr/>
      <dgm:t>
        <a:bodyPr/>
        <a:lstStyle/>
        <a:p>
          <a:endParaRPr lang="ru-RU" sz="1200">
            <a:latin typeface="Times New Roman" panose="02020603050405020304" pitchFamily="18" charset="0"/>
            <a:cs typeface="Times New Roman" panose="02020603050405020304" pitchFamily="18" charset="0"/>
          </a:endParaRPr>
        </a:p>
      </dgm:t>
    </dgm:pt>
    <dgm:pt modelId="{DBC69D53-9AA3-4285-8DEC-FBF344A6C220}">
      <dgm:prSet phldrT="[Текст]" custT="1"/>
      <dgm:spPr>
        <a:solidFill>
          <a:schemeClr val="accent1">
            <a:lumMod val="40000"/>
            <a:lumOff val="60000"/>
          </a:schemeClr>
        </a:solidFill>
      </dgm:spPr>
      <dgm:t>
        <a:bodyPr/>
        <a:lstStyle/>
        <a:p>
          <a:r>
            <a:rPr lang="ru-RU" sz="1600" dirty="0" smtClean="0">
              <a:solidFill>
                <a:schemeClr val="tx1"/>
              </a:solidFill>
              <a:latin typeface="PT Astra Serif" panose="020A0603040505020204" pitchFamily="18" charset="-52"/>
              <a:cs typeface="Times New Roman" panose="02020603050405020304" pitchFamily="18" charset="0"/>
            </a:rPr>
            <a:t>Субвенции</a:t>
          </a:r>
        </a:p>
        <a:p>
          <a:r>
            <a:rPr lang="ru-RU" sz="2000" b="1" dirty="0" smtClean="0">
              <a:solidFill>
                <a:schemeClr val="tx1"/>
              </a:solidFill>
              <a:latin typeface="PT Astra Serif" panose="020A0603040505020204" pitchFamily="18" charset="-52"/>
              <a:cs typeface="Times New Roman" panose="02020603050405020304" pitchFamily="18" charset="0"/>
            </a:rPr>
            <a:t>9424,6</a:t>
          </a:r>
          <a:endParaRPr lang="ru-RU" sz="2000" b="1" dirty="0">
            <a:solidFill>
              <a:schemeClr val="tx1"/>
            </a:solidFill>
            <a:latin typeface="PT Astra Serif" panose="020A0603040505020204" pitchFamily="18" charset="-52"/>
            <a:cs typeface="Times New Roman" panose="02020603050405020304" pitchFamily="18" charset="0"/>
          </a:endParaRPr>
        </a:p>
      </dgm:t>
    </dgm:pt>
    <dgm:pt modelId="{F6FD3BCE-10E0-441A-BB0D-F8681AF6A513}" type="parTrans" cxnId="{D9859E3F-19BF-4FC8-B1A9-990783E82A7D}">
      <dgm:prSet/>
      <dgm:spPr/>
      <dgm:t>
        <a:bodyPr/>
        <a:lstStyle/>
        <a:p>
          <a:endParaRPr lang="ru-RU" sz="1200">
            <a:latin typeface="Times New Roman" panose="02020603050405020304" pitchFamily="18" charset="0"/>
            <a:cs typeface="Times New Roman" panose="02020603050405020304" pitchFamily="18" charset="0"/>
          </a:endParaRPr>
        </a:p>
      </dgm:t>
    </dgm:pt>
    <dgm:pt modelId="{D71293CD-1827-4919-A36A-1664BEAD6FFE}" type="sibTrans" cxnId="{D9859E3F-19BF-4FC8-B1A9-990783E82A7D}">
      <dgm:prSet/>
      <dgm:spPr/>
      <dgm:t>
        <a:bodyPr/>
        <a:lstStyle/>
        <a:p>
          <a:endParaRPr lang="ru-RU" sz="1200">
            <a:latin typeface="Times New Roman" panose="02020603050405020304" pitchFamily="18" charset="0"/>
            <a:cs typeface="Times New Roman" panose="02020603050405020304" pitchFamily="18" charset="0"/>
          </a:endParaRPr>
        </a:p>
      </dgm:t>
    </dgm:pt>
    <dgm:pt modelId="{3A403DFF-D8AA-4903-837C-4A9475F6A012}">
      <dgm:prSet phldrT="[Текст]" custT="1"/>
      <dgm:spPr>
        <a:solidFill>
          <a:schemeClr val="accent1">
            <a:lumMod val="40000"/>
            <a:lumOff val="60000"/>
          </a:schemeClr>
        </a:solidFill>
      </dgm:spPr>
      <dgm:t>
        <a:bodyPr/>
        <a:lstStyle/>
        <a:p>
          <a:r>
            <a:rPr lang="ru-RU" sz="1600" dirty="0" smtClean="0">
              <a:solidFill>
                <a:schemeClr val="tx1"/>
              </a:solidFill>
              <a:latin typeface="PT Astra Serif" panose="020A0603040505020204" pitchFamily="18" charset="-52"/>
              <a:cs typeface="Times New Roman" panose="02020603050405020304" pitchFamily="18" charset="0"/>
            </a:rPr>
            <a:t>Иные межбюджетные трансферты</a:t>
          </a:r>
        </a:p>
        <a:p>
          <a:r>
            <a:rPr lang="ru-RU" sz="2000" b="1" dirty="0" smtClean="0">
              <a:solidFill>
                <a:schemeClr val="tx1"/>
              </a:solidFill>
              <a:latin typeface="PT Astra Serif" panose="020A0603040505020204" pitchFamily="18" charset="-52"/>
              <a:cs typeface="Times New Roman" panose="02020603050405020304" pitchFamily="18" charset="0"/>
            </a:rPr>
            <a:t>3987,1</a:t>
          </a:r>
          <a:endParaRPr lang="ru-RU" sz="2000" b="1" dirty="0">
            <a:solidFill>
              <a:schemeClr val="tx1"/>
            </a:solidFill>
            <a:latin typeface="PT Astra Serif" panose="020A0603040505020204" pitchFamily="18" charset="-52"/>
            <a:cs typeface="Times New Roman" panose="02020603050405020304" pitchFamily="18" charset="0"/>
          </a:endParaRPr>
        </a:p>
      </dgm:t>
    </dgm:pt>
    <dgm:pt modelId="{572F8709-03B8-4031-8DD7-2CE45B570780}" type="parTrans" cxnId="{A38988A8-33B1-484B-8D21-849F18B4C5D8}">
      <dgm:prSet/>
      <dgm:spPr/>
      <dgm:t>
        <a:bodyPr/>
        <a:lstStyle/>
        <a:p>
          <a:endParaRPr lang="ru-RU" sz="1200">
            <a:latin typeface="Times New Roman" panose="02020603050405020304" pitchFamily="18" charset="0"/>
            <a:cs typeface="Times New Roman" panose="02020603050405020304" pitchFamily="18" charset="0"/>
          </a:endParaRPr>
        </a:p>
      </dgm:t>
    </dgm:pt>
    <dgm:pt modelId="{DF637D1D-C6EA-4E43-ACD7-9B8798EF193A}" type="sibTrans" cxnId="{A38988A8-33B1-484B-8D21-849F18B4C5D8}">
      <dgm:prSet/>
      <dgm:spPr/>
      <dgm:t>
        <a:bodyPr/>
        <a:lstStyle/>
        <a:p>
          <a:endParaRPr lang="ru-RU" sz="1200">
            <a:latin typeface="Times New Roman" panose="02020603050405020304" pitchFamily="18" charset="0"/>
            <a:cs typeface="Times New Roman" panose="02020603050405020304" pitchFamily="18" charset="0"/>
          </a:endParaRPr>
        </a:p>
      </dgm:t>
    </dgm:pt>
    <dgm:pt modelId="{E79566D9-EF50-4DC4-82F6-9ABC4965BA74}">
      <dgm:prSet phldrT="[Текст]" custT="1"/>
      <dgm:spPr>
        <a:solidFill>
          <a:schemeClr val="accent1">
            <a:lumMod val="60000"/>
            <a:lumOff val="40000"/>
          </a:schemeClr>
        </a:solidFill>
      </dgm:spPr>
      <dgm:t>
        <a:bodyPr/>
        <a:lstStyle/>
        <a:p>
          <a:r>
            <a:rPr lang="ru-RU" sz="1600" dirty="0" smtClean="0">
              <a:solidFill>
                <a:schemeClr val="tx1"/>
              </a:solidFill>
              <a:latin typeface="PT Astra Serif" panose="020A0603040505020204" pitchFamily="18" charset="-52"/>
              <a:cs typeface="Times New Roman" panose="02020603050405020304" pitchFamily="18" charset="0"/>
            </a:rPr>
            <a:t>Безвозмездные поступления от негосударственных организаций</a:t>
          </a:r>
        </a:p>
        <a:p>
          <a:r>
            <a:rPr lang="ru-RU" sz="2000" b="1" dirty="0" smtClean="0">
              <a:solidFill>
                <a:schemeClr val="tx1"/>
              </a:solidFill>
              <a:latin typeface="PT Astra Serif" panose="020A0603040505020204" pitchFamily="18" charset="-52"/>
              <a:cs typeface="Times New Roman" panose="02020603050405020304" pitchFamily="18" charset="0"/>
            </a:rPr>
            <a:t>16,0</a:t>
          </a:r>
          <a:endParaRPr lang="ru-RU" sz="2000" b="1" dirty="0">
            <a:solidFill>
              <a:schemeClr val="tx1"/>
            </a:solidFill>
            <a:latin typeface="PT Astra Serif" panose="020A0603040505020204" pitchFamily="18" charset="-52"/>
            <a:cs typeface="Times New Roman" panose="02020603050405020304" pitchFamily="18" charset="0"/>
          </a:endParaRPr>
        </a:p>
      </dgm:t>
    </dgm:pt>
    <dgm:pt modelId="{7A18449F-40AA-420B-997A-55EF9F72E420}" type="parTrans" cxnId="{AF922089-EC98-49DB-92C5-757C6ACDA4EC}">
      <dgm:prSet/>
      <dgm:spPr/>
      <dgm:t>
        <a:bodyPr/>
        <a:lstStyle/>
        <a:p>
          <a:endParaRPr lang="ru-RU" sz="1200">
            <a:latin typeface="Times New Roman" panose="02020603050405020304" pitchFamily="18" charset="0"/>
            <a:cs typeface="Times New Roman" panose="02020603050405020304" pitchFamily="18" charset="0"/>
          </a:endParaRPr>
        </a:p>
      </dgm:t>
    </dgm:pt>
    <dgm:pt modelId="{98539C21-DC4A-4E34-A3E9-EA85C44A901E}" type="sibTrans" cxnId="{AF922089-EC98-49DB-92C5-757C6ACDA4EC}">
      <dgm:prSet/>
      <dgm:spPr/>
      <dgm:t>
        <a:bodyPr/>
        <a:lstStyle/>
        <a:p>
          <a:endParaRPr lang="ru-RU" sz="1200">
            <a:latin typeface="Times New Roman" panose="02020603050405020304" pitchFamily="18" charset="0"/>
            <a:cs typeface="Times New Roman" panose="02020603050405020304" pitchFamily="18" charset="0"/>
          </a:endParaRPr>
        </a:p>
      </dgm:t>
    </dgm:pt>
    <dgm:pt modelId="{7DED6571-2625-4282-B5DC-328C331A861C}">
      <dgm:prSet phldrT="[Текст]" custT="1"/>
      <dgm:spPr>
        <a:solidFill>
          <a:schemeClr val="accent1">
            <a:lumMod val="60000"/>
            <a:lumOff val="40000"/>
          </a:schemeClr>
        </a:solidFill>
      </dgm:spPr>
      <dgm:t>
        <a:bodyPr/>
        <a:lstStyle/>
        <a:p>
          <a:r>
            <a:rPr lang="ru-RU" sz="1600" dirty="0" smtClean="0">
              <a:solidFill>
                <a:schemeClr val="tx1"/>
              </a:solidFill>
              <a:latin typeface="PT Astra Serif" panose="020A0603040505020204" pitchFamily="18" charset="-52"/>
              <a:cs typeface="Times New Roman" panose="02020603050405020304" pitchFamily="18" charset="0"/>
            </a:rPr>
            <a:t>Прочие безвозмездные поступления</a:t>
          </a:r>
        </a:p>
        <a:p>
          <a:r>
            <a:rPr lang="ru-RU" sz="2000" b="1" dirty="0" smtClean="0">
              <a:solidFill>
                <a:schemeClr val="tx1"/>
              </a:solidFill>
              <a:latin typeface="PT Astra Serif" panose="020A0603040505020204" pitchFamily="18" charset="-52"/>
              <a:cs typeface="Times New Roman" panose="02020603050405020304" pitchFamily="18" charset="0"/>
            </a:rPr>
            <a:t>16,2</a:t>
          </a:r>
        </a:p>
        <a:p>
          <a:r>
            <a:rPr lang="ru-RU" sz="1600" dirty="0" smtClean="0">
              <a:solidFill>
                <a:schemeClr val="tx1"/>
              </a:solidFill>
              <a:latin typeface="PT Astra Serif" panose="020A0603040505020204" pitchFamily="18" charset="-52"/>
              <a:cs typeface="Times New Roman" panose="02020603050405020304" pitchFamily="18" charset="0"/>
            </a:rPr>
            <a:t> </a:t>
          </a:r>
        </a:p>
      </dgm:t>
    </dgm:pt>
    <dgm:pt modelId="{D6DE9BD9-8613-4B4B-97EE-A3EB303CC5C5}" type="parTrans" cxnId="{F7707A77-02D1-4319-AEB1-CF73427110A9}">
      <dgm:prSet/>
      <dgm:spPr/>
      <dgm:t>
        <a:bodyPr/>
        <a:lstStyle/>
        <a:p>
          <a:endParaRPr lang="ru-RU" sz="1200">
            <a:latin typeface="Times New Roman" panose="02020603050405020304" pitchFamily="18" charset="0"/>
            <a:cs typeface="Times New Roman" panose="02020603050405020304" pitchFamily="18" charset="0"/>
          </a:endParaRPr>
        </a:p>
      </dgm:t>
    </dgm:pt>
    <dgm:pt modelId="{6D833385-1A4C-4B13-915B-8A61A401D94B}" type="sibTrans" cxnId="{F7707A77-02D1-4319-AEB1-CF73427110A9}">
      <dgm:prSet/>
      <dgm:spPr/>
      <dgm:t>
        <a:bodyPr/>
        <a:lstStyle/>
        <a:p>
          <a:endParaRPr lang="ru-RU" sz="1200">
            <a:latin typeface="Times New Roman" panose="02020603050405020304" pitchFamily="18" charset="0"/>
            <a:cs typeface="Times New Roman" panose="02020603050405020304" pitchFamily="18" charset="0"/>
          </a:endParaRPr>
        </a:p>
      </dgm:t>
    </dgm:pt>
    <dgm:pt modelId="{572E85AC-07D4-4BFA-A1FE-518AF0A85477}">
      <dgm:prSet phldrT="[Текст]" custT="1"/>
      <dgm:spPr>
        <a:solidFill>
          <a:schemeClr val="accent1">
            <a:lumMod val="60000"/>
            <a:lumOff val="40000"/>
          </a:schemeClr>
        </a:solidFill>
      </dgm:spPr>
      <dgm:t>
        <a:bodyPr/>
        <a:lstStyle/>
        <a:p>
          <a:r>
            <a:rPr lang="ru-RU" sz="1600" dirty="0" smtClean="0">
              <a:solidFill>
                <a:schemeClr val="tx1"/>
              </a:solidFill>
              <a:latin typeface="PT Astra Serif" panose="020A0603040505020204" pitchFamily="18" charset="-52"/>
              <a:cs typeface="Times New Roman" panose="02020603050405020304" pitchFamily="18" charset="0"/>
            </a:rPr>
            <a:t>Возврат остатков субсидий, субвенций и иных межбюджетных трансфертов, имеющих целевое назначение, прошлых лет</a:t>
          </a:r>
        </a:p>
        <a:p>
          <a:r>
            <a:rPr lang="ru-RU" sz="2000" b="1" dirty="0" smtClean="0">
              <a:solidFill>
                <a:schemeClr val="tx1"/>
              </a:solidFill>
              <a:latin typeface="PT Astra Serif" panose="020A0603040505020204" pitchFamily="18" charset="-52"/>
              <a:cs typeface="Times New Roman" panose="02020603050405020304" pitchFamily="18" charset="0"/>
            </a:rPr>
            <a:t>(-)17,9</a:t>
          </a:r>
          <a:endParaRPr lang="ru-RU" sz="2000" b="1" dirty="0">
            <a:solidFill>
              <a:schemeClr val="tx1"/>
            </a:solidFill>
            <a:latin typeface="PT Astra Serif" panose="020A0603040505020204" pitchFamily="18" charset="-52"/>
            <a:cs typeface="Times New Roman" panose="02020603050405020304" pitchFamily="18" charset="0"/>
          </a:endParaRPr>
        </a:p>
      </dgm:t>
    </dgm:pt>
    <dgm:pt modelId="{3E881B15-B909-4360-917D-E81B2D9FE9C6}" type="parTrans" cxnId="{FF641481-5A34-49EB-8F4E-EEBA5BB974F4}">
      <dgm:prSet/>
      <dgm:spPr/>
      <dgm:t>
        <a:bodyPr/>
        <a:lstStyle/>
        <a:p>
          <a:endParaRPr lang="ru-RU" sz="1200">
            <a:latin typeface="Times New Roman" panose="02020603050405020304" pitchFamily="18" charset="0"/>
            <a:cs typeface="Times New Roman" panose="02020603050405020304" pitchFamily="18" charset="0"/>
          </a:endParaRPr>
        </a:p>
      </dgm:t>
    </dgm:pt>
    <dgm:pt modelId="{7210EC6D-F676-4B82-9AAC-D7A4A41E8886}" type="sibTrans" cxnId="{FF641481-5A34-49EB-8F4E-EEBA5BB974F4}">
      <dgm:prSet/>
      <dgm:spPr/>
      <dgm:t>
        <a:bodyPr/>
        <a:lstStyle/>
        <a:p>
          <a:endParaRPr lang="ru-RU" sz="1200">
            <a:latin typeface="Times New Roman" panose="02020603050405020304" pitchFamily="18" charset="0"/>
            <a:cs typeface="Times New Roman" panose="02020603050405020304" pitchFamily="18" charset="0"/>
          </a:endParaRPr>
        </a:p>
      </dgm:t>
    </dgm:pt>
    <dgm:pt modelId="{EF6E964B-1E27-4D62-B70E-A0A487E5F74D}">
      <dgm:prSet/>
      <dgm:spPr/>
      <dgm:t>
        <a:bodyPr/>
        <a:lstStyle/>
        <a:p>
          <a:endParaRPr lang="ru-RU" sz="1200" dirty="0">
            <a:latin typeface="Times New Roman" panose="02020603050405020304" pitchFamily="18" charset="0"/>
            <a:cs typeface="Times New Roman" panose="02020603050405020304" pitchFamily="18" charset="0"/>
          </a:endParaRPr>
        </a:p>
      </dgm:t>
    </dgm:pt>
    <dgm:pt modelId="{A3E0B7C0-4715-4788-B08F-18450DBA83B7}" type="parTrans" cxnId="{45096DA8-5ADD-4DAB-BEB8-42035F687B87}">
      <dgm:prSet/>
      <dgm:spPr/>
      <dgm:t>
        <a:bodyPr/>
        <a:lstStyle/>
        <a:p>
          <a:endParaRPr lang="ru-RU" sz="1200">
            <a:latin typeface="Times New Roman" panose="02020603050405020304" pitchFamily="18" charset="0"/>
            <a:cs typeface="Times New Roman" panose="02020603050405020304" pitchFamily="18" charset="0"/>
          </a:endParaRPr>
        </a:p>
      </dgm:t>
    </dgm:pt>
    <dgm:pt modelId="{3C3ED3D9-5914-4A8A-BA09-5642D1216411}" type="sibTrans" cxnId="{45096DA8-5ADD-4DAB-BEB8-42035F687B87}">
      <dgm:prSet/>
      <dgm:spPr/>
      <dgm:t>
        <a:bodyPr/>
        <a:lstStyle/>
        <a:p>
          <a:endParaRPr lang="ru-RU" sz="1200">
            <a:latin typeface="Times New Roman" panose="02020603050405020304" pitchFamily="18" charset="0"/>
            <a:cs typeface="Times New Roman" panose="02020603050405020304" pitchFamily="18" charset="0"/>
          </a:endParaRPr>
        </a:p>
      </dgm:t>
    </dgm:pt>
    <dgm:pt modelId="{2C237790-A4DE-4BCB-B2A4-9C542D050E9A}" type="pres">
      <dgm:prSet presAssocID="{0AD4E51C-9093-4EEA-B9A7-50BC973DD0ED}" presName="composite" presStyleCnt="0">
        <dgm:presLayoutVars>
          <dgm:chMax val="1"/>
          <dgm:dir/>
          <dgm:resizeHandles val="exact"/>
        </dgm:presLayoutVars>
      </dgm:prSet>
      <dgm:spPr/>
      <dgm:t>
        <a:bodyPr/>
        <a:lstStyle/>
        <a:p>
          <a:endParaRPr lang="ru-RU"/>
        </a:p>
      </dgm:t>
    </dgm:pt>
    <dgm:pt modelId="{7D936B49-BB73-4897-A4BD-71C52714C443}" type="pres">
      <dgm:prSet presAssocID="{E510F061-0B69-4A05-88C0-409FAE53C831}" presName="roof" presStyleLbl="dkBgShp" presStyleIdx="0" presStyleCnt="2" custLinFactNeighborX="0" custLinFactNeighborY="-543"/>
      <dgm:spPr/>
      <dgm:t>
        <a:bodyPr/>
        <a:lstStyle/>
        <a:p>
          <a:endParaRPr lang="ru-RU"/>
        </a:p>
      </dgm:t>
    </dgm:pt>
    <dgm:pt modelId="{374F70FE-03D9-4E7B-8515-B07980C12C20}" type="pres">
      <dgm:prSet presAssocID="{E510F061-0B69-4A05-88C0-409FAE53C831}" presName="pillars" presStyleCnt="0"/>
      <dgm:spPr/>
    </dgm:pt>
    <dgm:pt modelId="{221E8F06-040B-46EA-8ACF-93898F8BF156}" type="pres">
      <dgm:prSet presAssocID="{E510F061-0B69-4A05-88C0-409FAE53C831}" presName="pillar1" presStyleLbl="node1" presStyleIdx="0" presStyleCnt="8" custScaleX="61110">
        <dgm:presLayoutVars>
          <dgm:bulletEnabled val="1"/>
        </dgm:presLayoutVars>
      </dgm:prSet>
      <dgm:spPr/>
      <dgm:t>
        <a:bodyPr/>
        <a:lstStyle/>
        <a:p>
          <a:endParaRPr lang="ru-RU"/>
        </a:p>
      </dgm:t>
    </dgm:pt>
    <dgm:pt modelId="{3BEB3213-AF2C-4CD2-93A3-CB94DD372325}" type="pres">
      <dgm:prSet presAssocID="{7ECD93BE-3B9C-42A2-90A3-BA2DAC1444D7}" presName="pillarX" presStyleLbl="node1" presStyleIdx="1" presStyleCnt="8" custScaleX="66665">
        <dgm:presLayoutVars>
          <dgm:bulletEnabled val="1"/>
        </dgm:presLayoutVars>
      </dgm:prSet>
      <dgm:spPr/>
      <dgm:t>
        <a:bodyPr/>
        <a:lstStyle/>
        <a:p>
          <a:endParaRPr lang="ru-RU"/>
        </a:p>
      </dgm:t>
    </dgm:pt>
    <dgm:pt modelId="{53FB5C2A-A0AA-43D9-B4EC-B3ADA6253ED3}" type="pres">
      <dgm:prSet presAssocID="{DBC69D53-9AA3-4285-8DEC-FBF344A6C220}" presName="pillarX" presStyleLbl="node1" presStyleIdx="2" presStyleCnt="8" custScaleX="64485">
        <dgm:presLayoutVars>
          <dgm:bulletEnabled val="1"/>
        </dgm:presLayoutVars>
      </dgm:prSet>
      <dgm:spPr/>
      <dgm:t>
        <a:bodyPr/>
        <a:lstStyle/>
        <a:p>
          <a:endParaRPr lang="ru-RU"/>
        </a:p>
      </dgm:t>
    </dgm:pt>
    <dgm:pt modelId="{DB94149D-7F4D-4D28-9ECC-8E6FBBEFDB48}" type="pres">
      <dgm:prSet presAssocID="{3A403DFF-D8AA-4903-837C-4A9475F6A012}" presName="pillarX" presStyleLbl="node1" presStyleIdx="3" presStyleCnt="8" custScaleX="85813">
        <dgm:presLayoutVars>
          <dgm:bulletEnabled val="1"/>
        </dgm:presLayoutVars>
      </dgm:prSet>
      <dgm:spPr/>
      <dgm:t>
        <a:bodyPr/>
        <a:lstStyle/>
        <a:p>
          <a:endParaRPr lang="ru-RU"/>
        </a:p>
      </dgm:t>
    </dgm:pt>
    <dgm:pt modelId="{1CEC0EF7-9F0F-4FD2-A547-72CED950C9BA}" type="pres">
      <dgm:prSet presAssocID="{E79566D9-EF50-4DC4-82F6-9ABC4965BA74}" presName="pillarX" presStyleLbl="node1" presStyleIdx="4" presStyleCnt="8" custScaleX="105658">
        <dgm:presLayoutVars>
          <dgm:bulletEnabled val="1"/>
        </dgm:presLayoutVars>
      </dgm:prSet>
      <dgm:spPr/>
      <dgm:t>
        <a:bodyPr/>
        <a:lstStyle/>
        <a:p>
          <a:endParaRPr lang="ru-RU"/>
        </a:p>
      </dgm:t>
    </dgm:pt>
    <dgm:pt modelId="{E8B7B8F8-13B8-4428-B3F3-8480F4F18612}" type="pres">
      <dgm:prSet presAssocID="{7DED6571-2625-4282-B5DC-328C331A861C}" presName="pillarX" presStyleLbl="node1" presStyleIdx="5" presStyleCnt="8" custScaleX="81759">
        <dgm:presLayoutVars>
          <dgm:bulletEnabled val="1"/>
        </dgm:presLayoutVars>
      </dgm:prSet>
      <dgm:spPr/>
      <dgm:t>
        <a:bodyPr/>
        <a:lstStyle/>
        <a:p>
          <a:endParaRPr lang="ru-RU"/>
        </a:p>
      </dgm:t>
    </dgm:pt>
    <dgm:pt modelId="{EB0521A0-4865-43D7-8458-CE12ADB2FCC3}" type="pres">
      <dgm:prSet presAssocID="{CAD961AA-9BFD-4539-8223-E8D3598583AE}" presName="pillarX" presStyleLbl="node1" presStyleIdx="6" presStyleCnt="8" custScaleX="118489">
        <dgm:presLayoutVars>
          <dgm:bulletEnabled val="1"/>
        </dgm:presLayoutVars>
      </dgm:prSet>
      <dgm:spPr/>
      <dgm:t>
        <a:bodyPr/>
        <a:lstStyle/>
        <a:p>
          <a:endParaRPr lang="ru-RU"/>
        </a:p>
      </dgm:t>
    </dgm:pt>
    <dgm:pt modelId="{71C8CBD0-3DFB-45DA-BBEA-272649435741}" type="pres">
      <dgm:prSet presAssocID="{572E85AC-07D4-4BFA-A1FE-518AF0A85477}" presName="pillarX" presStyleLbl="node1" presStyleIdx="7" presStyleCnt="8" custScaleX="87125">
        <dgm:presLayoutVars>
          <dgm:bulletEnabled val="1"/>
        </dgm:presLayoutVars>
      </dgm:prSet>
      <dgm:spPr/>
      <dgm:t>
        <a:bodyPr/>
        <a:lstStyle/>
        <a:p>
          <a:endParaRPr lang="ru-RU"/>
        </a:p>
      </dgm:t>
    </dgm:pt>
    <dgm:pt modelId="{6EAC35BA-6F2C-4AC0-BD9D-E21722F6A79E}" type="pres">
      <dgm:prSet presAssocID="{E510F061-0B69-4A05-88C0-409FAE53C831}" presName="base" presStyleLbl="dkBgShp" presStyleIdx="1" presStyleCnt="2" custLinFactNeighborX="4393" custLinFactNeighborY="-20791"/>
      <dgm:spPr/>
    </dgm:pt>
  </dgm:ptLst>
  <dgm:cxnLst>
    <dgm:cxn modelId="{A38988A8-33B1-484B-8D21-849F18B4C5D8}" srcId="{E510F061-0B69-4A05-88C0-409FAE53C831}" destId="{3A403DFF-D8AA-4903-837C-4A9475F6A012}" srcOrd="3" destOrd="0" parTransId="{572F8709-03B8-4031-8DD7-2CE45B570780}" sibTransId="{DF637D1D-C6EA-4E43-ACD7-9B8798EF193A}"/>
    <dgm:cxn modelId="{D9859E3F-19BF-4FC8-B1A9-990783E82A7D}" srcId="{E510F061-0B69-4A05-88C0-409FAE53C831}" destId="{DBC69D53-9AA3-4285-8DEC-FBF344A6C220}" srcOrd="2" destOrd="0" parTransId="{F6FD3BCE-10E0-441A-BB0D-F8681AF6A513}" sibTransId="{D71293CD-1827-4919-A36A-1664BEAD6FFE}"/>
    <dgm:cxn modelId="{5A7A29BF-E939-4656-93DF-CEBB61263DD8}" type="presOf" srcId="{3A403DFF-D8AA-4903-837C-4A9475F6A012}" destId="{DB94149D-7F4D-4D28-9ECC-8E6FBBEFDB48}" srcOrd="0" destOrd="0" presId="urn:microsoft.com/office/officeart/2005/8/layout/hList3"/>
    <dgm:cxn modelId="{14D454DA-57E2-41ED-9BF2-A2E0E57E5BD8}" srcId="{E510F061-0B69-4A05-88C0-409FAE53C831}" destId="{7ECD93BE-3B9C-42A2-90A3-BA2DAC1444D7}" srcOrd="1" destOrd="0" parTransId="{A7902FFB-0F3C-4F67-B715-168AA873F3F0}" sibTransId="{BCED9555-062E-42E8-AC29-EE8C876BEB6A}"/>
    <dgm:cxn modelId="{22ECF1D3-0EF4-4311-8C29-8649FC82A92F}" srcId="{E510F061-0B69-4A05-88C0-409FAE53C831}" destId="{CAD961AA-9BFD-4539-8223-E8D3598583AE}" srcOrd="6" destOrd="0" parTransId="{8D773C5E-80B3-43E4-8D2A-D338F24236C1}" sibTransId="{B2D6DA56-0D1C-4106-9CD4-D85081BBB841}"/>
    <dgm:cxn modelId="{2EFF2072-EA02-4FDA-B26E-4E16F23FBEE9}" type="presOf" srcId="{CAD961AA-9BFD-4539-8223-E8D3598583AE}" destId="{EB0521A0-4865-43D7-8458-CE12ADB2FCC3}" srcOrd="0" destOrd="0" presId="urn:microsoft.com/office/officeart/2005/8/layout/hList3"/>
    <dgm:cxn modelId="{336CC8DB-8FE1-4261-856A-B43D478E1788}" srcId="{0AD4E51C-9093-4EEA-B9A7-50BC973DD0ED}" destId="{E510F061-0B69-4A05-88C0-409FAE53C831}" srcOrd="0" destOrd="0" parTransId="{3D8A143A-785C-4E2E-823A-156E3D13DB18}" sibTransId="{45D8814A-CBAA-4D9F-ABCC-0803D0F65328}"/>
    <dgm:cxn modelId="{B4EE401E-07FB-44E8-826A-0C7556B4E0A6}" type="presOf" srcId="{E79566D9-EF50-4DC4-82F6-9ABC4965BA74}" destId="{1CEC0EF7-9F0F-4FD2-A547-72CED950C9BA}" srcOrd="0" destOrd="0" presId="urn:microsoft.com/office/officeart/2005/8/layout/hList3"/>
    <dgm:cxn modelId="{1743ACEB-BA43-4975-8840-AA4888A71096}" type="presOf" srcId="{541F7613-D15B-4A54-9A3D-F29CF5E93213}" destId="{221E8F06-040B-46EA-8ACF-93898F8BF156}" srcOrd="0" destOrd="0" presId="urn:microsoft.com/office/officeart/2005/8/layout/hList3"/>
    <dgm:cxn modelId="{29EF6E29-2C97-4E92-841D-9A92C05C2B4C}" type="presOf" srcId="{7DED6571-2625-4282-B5DC-328C331A861C}" destId="{E8B7B8F8-13B8-4428-B3F3-8480F4F18612}" srcOrd="0" destOrd="0" presId="urn:microsoft.com/office/officeart/2005/8/layout/hList3"/>
    <dgm:cxn modelId="{423E47BB-EC7F-452B-A8A4-46D19A7E78DA}" type="presOf" srcId="{7ECD93BE-3B9C-42A2-90A3-BA2DAC1444D7}" destId="{3BEB3213-AF2C-4CD2-93A3-CB94DD372325}" srcOrd="0" destOrd="0" presId="urn:microsoft.com/office/officeart/2005/8/layout/hList3"/>
    <dgm:cxn modelId="{F7707A77-02D1-4319-AEB1-CF73427110A9}" srcId="{E510F061-0B69-4A05-88C0-409FAE53C831}" destId="{7DED6571-2625-4282-B5DC-328C331A861C}" srcOrd="5" destOrd="0" parTransId="{D6DE9BD9-8613-4B4B-97EE-A3EB303CC5C5}" sibTransId="{6D833385-1A4C-4B13-915B-8A61A401D94B}"/>
    <dgm:cxn modelId="{83BB9498-DB11-47A0-AB5B-C099FE8EDAF7}" type="presOf" srcId="{E510F061-0B69-4A05-88C0-409FAE53C831}" destId="{7D936B49-BB73-4897-A4BD-71C52714C443}" srcOrd="0" destOrd="0" presId="urn:microsoft.com/office/officeart/2005/8/layout/hList3"/>
    <dgm:cxn modelId="{AF922089-EC98-49DB-92C5-757C6ACDA4EC}" srcId="{E510F061-0B69-4A05-88C0-409FAE53C831}" destId="{E79566D9-EF50-4DC4-82F6-9ABC4965BA74}" srcOrd="4" destOrd="0" parTransId="{7A18449F-40AA-420B-997A-55EF9F72E420}" sibTransId="{98539C21-DC4A-4E34-A3E9-EA85C44A901E}"/>
    <dgm:cxn modelId="{3BF64CE6-6A1A-4CA1-A8A3-7E9132E28D92}" type="presOf" srcId="{0AD4E51C-9093-4EEA-B9A7-50BC973DD0ED}" destId="{2C237790-A4DE-4BCB-B2A4-9C542D050E9A}" srcOrd="0" destOrd="0" presId="urn:microsoft.com/office/officeart/2005/8/layout/hList3"/>
    <dgm:cxn modelId="{45096DA8-5ADD-4DAB-BEB8-42035F687B87}" srcId="{0AD4E51C-9093-4EEA-B9A7-50BC973DD0ED}" destId="{EF6E964B-1E27-4D62-B70E-A0A487E5F74D}" srcOrd="1" destOrd="0" parTransId="{A3E0B7C0-4715-4788-B08F-18450DBA83B7}" sibTransId="{3C3ED3D9-5914-4A8A-BA09-5642D1216411}"/>
    <dgm:cxn modelId="{7F300C9A-C745-4C72-9F65-85E8C6FB4F20}" type="presOf" srcId="{572E85AC-07D4-4BFA-A1FE-518AF0A85477}" destId="{71C8CBD0-3DFB-45DA-BBEA-272649435741}" srcOrd="0" destOrd="0" presId="urn:microsoft.com/office/officeart/2005/8/layout/hList3"/>
    <dgm:cxn modelId="{86939457-7AAE-4682-914F-147049F893CD}" srcId="{E510F061-0B69-4A05-88C0-409FAE53C831}" destId="{541F7613-D15B-4A54-9A3D-F29CF5E93213}" srcOrd="0" destOrd="0" parTransId="{9FD6CE30-B6A4-4C03-B905-4C93328FC426}" sibTransId="{5883E9BF-BB70-44D6-AA73-CB9BE8A0702F}"/>
    <dgm:cxn modelId="{FF641481-5A34-49EB-8F4E-EEBA5BB974F4}" srcId="{E510F061-0B69-4A05-88C0-409FAE53C831}" destId="{572E85AC-07D4-4BFA-A1FE-518AF0A85477}" srcOrd="7" destOrd="0" parTransId="{3E881B15-B909-4360-917D-E81B2D9FE9C6}" sibTransId="{7210EC6D-F676-4B82-9AAC-D7A4A41E8886}"/>
    <dgm:cxn modelId="{3FE65DF2-522A-49C6-AC63-7D6E68015C0F}" type="presOf" srcId="{DBC69D53-9AA3-4285-8DEC-FBF344A6C220}" destId="{53FB5C2A-A0AA-43D9-B4EC-B3ADA6253ED3}" srcOrd="0" destOrd="0" presId="urn:microsoft.com/office/officeart/2005/8/layout/hList3"/>
    <dgm:cxn modelId="{4FB78E25-60B5-47C9-883C-54A86569FE61}" type="presParOf" srcId="{2C237790-A4DE-4BCB-B2A4-9C542D050E9A}" destId="{7D936B49-BB73-4897-A4BD-71C52714C443}" srcOrd="0" destOrd="0" presId="urn:microsoft.com/office/officeart/2005/8/layout/hList3"/>
    <dgm:cxn modelId="{6812A3E0-63E6-4CAF-B98F-F055951BA722}" type="presParOf" srcId="{2C237790-A4DE-4BCB-B2A4-9C542D050E9A}" destId="{374F70FE-03D9-4E7B-8515-B07980C12C20}" srcOrd="1" destOrd="0" presId="urn:microsoft.com/office/officeart/2005/8/layout/hList3"/>
    <dgm:cxn modelId="{D14A5AA8-84EF-44C9-8DE2-7B8F57E1861A}" type="presParOf" srcId="{374F70FE-03D9-4E7B-8515-B07980C12C20}" destId="{221E8F06-040B-46EA-8ACF-93898F8BF156}" srcOrd="0" destOrd="0" presId="urn:microsoft.com/office/officeart/2005/8/layout/hList3"/>
    <dgm:cxn modelId="{AD044A2B-782C-4A88-8306-0AB1A21BB742}" type="presParOf" srcId="{374F70FE-03D9-4E7B-8515-B07980C12C20}" destId="{3BEB3213-AF2C-4CD2-93A3-CB94DD372325}" srcOrd="1" destOrd="0" presId="urn:microsoft.com/office/officeart/2005/8/layout/hList3"/>
    <dgm:cxn modelId="{0A67BD0B-3ACB-4AA1-B0B1-FC561140EA0F}" type="presParOf" srcId="{374F70FE-03D9-4E7B-8515-B07980C12C20}" destId="{53FB5C2A-A0AA-43D9-B4EC-B3ADA6253ED3}" srcOrd="2" destOrd="0" presId="urn:microsoft.com/office/officeart/2005/8/layout/hList3"/>
    <dgm:cxn modelId="{7B9DA4B1-651B-4A81-961C-1B5962F2813B}" type="presParOf" srcId="{374F70FE-03D9-4E7B-8515-B07980C12C20}" destId="{DB94149D-7F4D-4D28-9ECC-8E6FBBEFDB48}" srcOrd="3" destOrd="0" presId="urn:microsoft.com/office/officeart/2005/8/layout/hList3"/>
    <dgm:cxn modelId="{F4357848-ECB4-40C9-9512-B78928804514}" type="presParOf" srcId="{374F70FE-03D9-4E7B-8515-B07980C12C20}" destId="{1CEC0EF7-9F0F-4FD2-A547-72CED950C9BA}" srcOrd="4" destOrd="0" presId="urn:microsoft.com/office/officeart/2005/8/layout/hList3"/>
    <dgm:cxn modelId="{15ACAAE6-9A25-41D4-91C4-42456A5B7AFB}" type="presParOf" srcId="{374F70FE-03D9-4E7B-8515-B07980C12C20}" destId="{E8B7B8F8-13B8-4428-B3F3-8480F4F18612}" srcOrd="5" destOrd="0" presId="urn:microsoft.com/office/officeart/2005/8/layout/hList3"/>
    <dgm:cxn modelId="{80E439A4-826D-4EE6-8132-959A0A6EAFC6}" type="presParOf" srcId="{374F70FE-03D9-4E7B-8515-B07980C12C20}" destId="{EB0521A0-4865-43D7-8458-CE12ADB2FCC3}" srcOrd="6" destOrd="0" presId="urn:microsoft.com/office/officeart/2005/8/layout/hList3"/>
    <dgm:cxn modelId="{899724DF-2F6B-4E32-8A35-4A25E515BB72}" type="presParOf" srcId="{374F70FE-03D9-4E7B-8515-B07980C12C20}" destId="{71C8CBD0-3DFB-45DA-BBEA-272649435741}" srcOrd="7" destOrd="0" presId="urn:microsoft.com/office/officeart/2005/8/layout/hList3"/>
    <dgm:cxn modelId="{CF72D1A8-08DA-426A-9923-596206B87717}" type="presParOf" srcId="{2C237790-A4DE-4BCB-B2A4-9C542D050E9A}" destId="{6EAC35BA-6F2C-4AC0-BD9D-E21722F6A79E}"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2" y="3"/>
            <a:ext cx="2946400" cy="498475"/>
          </a:xfrm>
          <a:prstGeom prst="rect">
            <a:avLst/>
          </a:prstGeom>
        </p:spPr>
        <p:txBody>
          <a:bodyPr vert="horz" lIns="91713" tIns="45856" rIns="91713" bIns="45856" rtlCol="0"/>
          <a:lstStyle>
            <a:lvl1pPr algn="l">
              <a:defRPr sz="1200"/>
            </a:lvl1pPr>
          </a:lstStyle>
          <a:p>
            <a:endParaRPr lang="ru-RU" dirty="0"/>
          </a:p>
        </p:txBody>
      </p:sp>
      <p:sp>
        <p:nvSpPr>
          <p:cNvPr id="3" name="Дата 2"/>
          <p:cNvSpPr>
            <a:spLocks noGrp="1"/>
          </p:cNvSpPr>
          <p:nvPr>
            <p:ph type="dt" idx="1"/>
          </p:nvPr>
        </p:nvSpPr>
        <p:spPr>
          <a:xfrm>
            <a:off x="3849688" y="3"/>
            <a:ext cx="2946400" cy="498475"/>
          </a:xfrm>
          <a:prstGeom prst="rect">
            <a:avLst/>
          </a:prstGeom>
        </p:spPr>
        <p:txBody>
          <a:bodyPr vert="horz" lIns="91713" tIns="45856" rIns="91713" bIns="45856" rtlCol="0"/>
          <a:lstStyle>
            <a:lvl1pPr algn="r">
              <a:defRPr sz="1200"/>
            </a:lvl1pPr>
          </a:lstStyle>
          <a:p>
            <a:fld id="{24B739C5-4E26-4660-AA19-8AEEA2E863C4}" type="datetimeFigureOut">
              <a:rPr lang="ru-RU" smtClean="0"/>
              <a:t>30.04.2025</a:t>
            </a:fld>
            <a:endParaRPr lang="ru-RU" dirty="0"/>
          </a:p>
        </p:txBody>
      </p:sp>
      <p:sp>
        <p:nvSpPr>
          <p:cNvPr id="4" name="Образ слайда 3"/>
          <p:cNvSpPr>
            <a:spLocks noGrp="1" noRot="1" noChangeAspect="1"/>
          </p:cNvSpPr>
          <p:nvPr>
            <p:ph type="sldImg" idx="2"/>
          </p:nvPr>
        </p:nvSpPr>
        <p:spPr>
          <a:xfrm>
            <a:off x="423863" y="1241425"/>
            <a:ext cx="5949950" cy="3348038"/>
          </a:xfrm>
          <a:prstGeom prst="rect">
            <a:avLst/>
          </a:prstGeom>
          <a:noFill/>
          <a:ln w="12700">
            <a:solidFill>
              <a:prstClr val="black"/>
            </a:solidFill>
          </a:ln>
        </p:spPr>
        <p:txBody>
          <a:bodyPr vert="horz" lIns="91713" tIns="45856" rIns="91713" bIns="45856" rtlCol="0" anchor="ctr"/>
          <a:lstStyle/>
          <a:p>
            <a:endParaRPr lang="ru-RU" dirty="0"/>
          </a:p>
        </p:txBody>
      </p:sp>
      <p:sp>
        <p:nvSpPr>
          <p:cNvPr id="5" name="Заметки 4"/>
          <p:cNvSpPr>
            <a:spLocks noGrp="1"/>
          </p:cNvSpPr>
          <p:nvPr>
            <p:ph type="body" sz="quarter" idx="3"/>
          </p:nvPr>
        </p:nvSpPr>
        <p:spPr>
          <a:xfrm>
            <a:off x="679452" y="4778378"/>
            <a:ext cx="5438775" cy="3908425"/>
          </a:xfrm>
          <a:prstGeom prst="rect">
            <a:avLst/>
          </a:prstGeom>
        </p:spPr>
        <p:txBody>
          <a:bodyPr vert="horz" lIns="91713" tIns="45856" rIns="91713" bIns="45856"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2" y="9429752"/>
            <a:ext cx="2946400" cy="498475"/>
          </a:xfrm>
          <a:prstGeom prst="rect">
            <a:avLst/>
          </a:prstGeom>
        </p:spPr>
        <p:txBody>
          <a:bodyPr vert="horz" lIns="91713" tIns="45856" rIns="91713" bIns="45856" rtlCol="0" anchor="b"/>
          <a:lstStyle>
            <a:lvl1pPr algn="l">
              <a:defRPr sz="1200"/>
            </a:lvl1pPr>
          </a:lstStyle>
          <a:p>
            <a:endParaRPr lang="ru-RU" dirty="0"/>
          </a:p>
        </p:txBody>
      </p:sp>
      <p:sp>
        <p:nvSpPr>
          <p:cNvPr id="7" name="Номер слайда 6"/>
          <p:cNvSpPr>
            <a:spLocks noGrp="1"/>
          </p:cNvSpPr>
          <p:nvPr>
            <p:ph type="sldNum" sz="quarter" idx="5"/>
          </p:nvPr>
        </p:nvSpPr>
        <p:spPr>
          <a:xfrm>
            <a:off x="3849688" y="9429752"/>
            <a:ext cx="2946400" cy="498475"/>
          </a:xfrm>
          <a:prstGeom prst="rect">
            <a:avLst/>
          </a:prstGeom>
        </p:spPr>
        <p:txBody>
          <a:bodyPr vert="horz" lIns="91713" tIns="45856" rIns="91713" bIns="45856" rtlCol="0" anchor="b"/>
          <a:lstStyle>
            <a:lvl1pPr algn="r">
              <a:defRPr sz="1200"/>
            </a:lvl1pPr>
          </a:lstStyle>
          <a:p>
            <a:fld id="{95E72405-8A1E-4C1B-A8DB-FB8A7436FF27}" type="slidenum">
              <a:rPr lang="ru-RU" smtClean="0"/>
              <a:t>‹#›</a:t>
            </a:fld>
            <a:endParaRPr lang="ru-RU" dirty="0"/>
          </a:p>
        </p:txBody>
      </p:sp>
    </p:spTree>
    <p:extLst>
      <p:ext uri="{BB962C8B-B14F-4D97-AF65-F5344CB8AC3E}">
        <p14:creationId xmlns:p14="http://schemas.microsoft.com/office/powerpoint/2010/main" val="639529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 </a:t>
            </a:r>
            <a:endParaRPr lang="ru-RU" dirty="0"/>
          </a:p>
        </p:txBody>
      </p:sp>
      <p:sp>
        <p:nvSpPr>
          <p:cNvPr id="4" name="Номер слайда 3"/>
          <p:cNvSpPr>
            <a:spLocks noGrp="1"/>
          </p:cNvSpPr>
          <p:nvPr>
            <p:ph type="sldNum" sz="quarter" idx="10"/>
          </p:nvPr>
        </p:nvSpPr>
        <p:spPr/>
        <p:txBody>
          <a:bodyPr/>
          <a:lstStyle/>
          <a:p>
            <a:fld id="{95E72405-8A1E-4C1B-A8DB-FB8A7436FF27}" type="slidenum">
              <a:rPr lang="ru-RU" smtClean="0"/>
              <a:t>8</a:t>
            </a:fld>
            <a:endParaRPr lang="ru-RU" dirty="0"/>
          </a:p>
        </p:txBody>
      </p:sp>
    </p:spTree>
    <p:extLst>
      <p:ext uri="{BB962C8B-B14F-4D97-AF65-F5344CB8AC3E}">
        <p14:creationId xmlns:p14="http://schemas.microsoft.com/office/powerpoint/2010/main" val="3225756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23863" y="1241425"/>
            <a:ext cx="5949950" cy="3348038"/>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5E72405-8A1E-4C1B-A8DB-FB8A7436FF27}" type="slidenum">
              <a:rPr lang="ru-RU" smtClean="0"/>
              <a:t>14</a:t>
            </a:fld>
            <a:endParaRPr lang="ru-RU"/>
          </a:p>
        </p:txBody>
      </p:sp>
    </p:spTree>
    <p:extLst>
      <p:ext uri="{BB962C8B-B14F-4D97-AF65-F5344CB8AC3E}">
        <p14:creationId xmlns:p14="http://schemas.microsoft.com/office/powerpoint/2010/main" val="1827390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3980" indent="-286146">
              <a:defRPr>
                <a:solidFill>
                  <a:schemeClr val="tx1"/>
                </a:solidFill>
                <a:latin typeface="Arial" panose="020B0604020202020204" pitchFamily="34" charset="0"/>
              </a:defRPr>
            </a:lvl2pPr>
            <a:lvl3pPr marL="1144585" indent="-228917">
              <a:defRPr>
                <a:solidFill>
                  <a:schemeClr val="tx1"/>
                </a:solidFill>
                <a:latin typeface="Arial" panose="020B0604020202020204" pitchFamily="34" charset="0"/>
              </a:defRPr>
            </a:lvl3pPr>
            <a:lvl4pPr marL="1602420" indent="-228917">
              <a:defRPr>
                <a:solidFill>
                  <a:schemeClr val="tx1"/>
                </a:solidFill>
                <a:latin typeface="Arial" panose="020B0604020202020204" pitchFamily="34" charset="0"/>
              </a:defRPr>
            </a:lvl4pPr>
            <a:lvl5pPr marL="2060253" indent="-228917">
              <a:defRPr>
                <a:solidFill>
                  <a:schemeClr val="tx1"/>
                </a:solidFill>
                <a:latin typeface="Arial" panose="020B0604020202020204" pitchFamily="34" charset="0"/>
              </a:defRPr>
            </a:lvl5pPr>
            <a:lvl6pPr marL="2518087" indent="-228917" eaLnBrk="0" fontAlgn="base" hangingPunct="0">
              <a:spcBef>
                <a:spcPct val="0"/>
              </a:spcBef>
              <a:spcAft>
                <a:spcPct val="0"/>
              </a:spcAft>
              <a:defRPr>
                <a:solidFill>
                  <a:schemeClr val="tx1"/>
                </a:solidFill>
                <a:latin typeface="Arial" panose="020B0604020202020204" pitchFamily="34" charset="0"/>
              </a:defRPr>
            </a:lvl6pPr>
            <a:lvl7pPr marL="2975920" indent="-228917" eaLnBrk="0" fontAlgn="base" hangingPunct="0">
              <a:spcBef>
                <a:spcPct val="0"/>
              </a:spcBef>
              <a:spcAft>
                <a:spcPct val="0"/>
              </a:spcAft>
              <a:defRPr>
                <a:solidFill>
                  <a:schemeClr val="tx1"/>
                </a:solidFill>
                <a:latin typeface="Arial" panose="020B0604020202020204" pitchFamily="34" charset="0"/>
              </a:defRPr>
            </a:lvl7pPr>
            <a:lvl8pPr marL="3433755" indent="-228917" eaLnBrk="0" fontAlgn="base" hangingPunct="0">
              <a:spcBef>
                <a:spcPct val="0"/>
              </a:spcBef>
              <a:spcAft>
                <a:spcPct val="0"/>
              </a:spcAft>
              <a:defRPr>
                <a:solidFill>
                  <a:schemeClr val="tx1"/>
                </a:solidFill>
                <a:latin typeface="Arial" panose="020B0604020202020204" pitchFamily="34" charset="0"/>
              </a:defRPr>
            </a:lvl8pPr>
            <a:lvl9pPr marL="3891589" indent="-228917" eaLnBrk="0" fontAlgn="base" hangingPunct="0">
              <a:spcBef>
                <a:spcPct val="0"/>
              </a:spcBef>
              <a:spcAft>
                <a:spcPct val="0"/>
              </a:spcAft>
              <a:defRPr>
                <a:solidFill>
                  <a:schemeClr val="tx1"/>
                </a:solidFill>
                <a:latin typeface="Arial" panose="020B0604020202020204" pitchFamily="34" charset="0"/>
              </a:defRPr>
            </a:lvl9pPr>
          </a:lstStyle>
          <a:p>
            <a:fld id="{F62FEE32-AE4F-4B44-9A43-C65ADA7B6FB5}" type="slidenum">
              <a:rPr lang="ru-RU" altLang="ru-RU" smtClean="0">
                <a:latin typeface="PT Astra Serif" panose="020A0603040505020204" pitchFamily="18" charset="-52"/>
              </a:rPr>
              <a:pPr/>
              <a:t>18</a:t>
            </a:fld>
            <a:endParaRPr lang="ru-RU" altLang="ru-RU" dirty="0" smtClean="0">
              <a:latin typeface="PT Astra Serif" panose="020A0603040505020204" pitchFamily="18" charset="-52"/>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endParaRPr lang="ru-RU" altLang="ru-RU" smtClean="0"/>
          </a:p>
        </p:txBody>
      </p:sp>
    </p:spTree>
    <p:extLst>
      <p:ext uri="{BB962C8B-B14F-4D97-AF65-F5344CB8AC3E}">
        <p14:creationId xmlns:p14="http://schemas.microsoft.com/office/powerpoint/2010/main" val="761234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3980" indent="-286146">
              <a:defRPr>
                <a:solidFill>
                  <a:schemeClr val="tx1"/>
                </a:solidFill>
                <a:latin typeface="Arial" panose="020B0604020202020204" pitchFamily="34" charset="0"/>
              </a:defRPr>
            </a:lvl2pPr>
            <a:lvl3pPr marL="1144585" indent="-228917">
              <a:defRPr>
                <a:solidFill>
                  <a:schemeClr val="tx1"/>
                </a:solidFill>
                <a:latin typeface="Arial" panose="020B0604020202020204" pitchFamily="34" charset="0"/>
              </a:defRPr>
            </a:lvl3pPr>
            <a:lvl4pPr marL="1602420" indent="-228917">
              <a:defRPr>
                <a:solidFill>
                  <a:schemeClr val="tx1"/>
                </a:solidFill>
                <a:latin typeface="Arial" panose="020B0604020202020204" pitchFamily="34" charset="0"/>
              </a:defRPr>
            </a:lvl4pPr>
            <a:lvl5pPr marL="2060253" indent="-228917">
              <a:defRPr>
                <a:solidFill>
                  <a:schemeClr val="tx1"/>
                </a:solidFill>
                <a:latin typeface="Arial" panose="020B0604020202020204" pitchFamily="34" charset="0"/>
              </a:defRPr>
            </a:lvl5pPr>
            <a:lvl6pPr marL="2518087" indent="-228917" eaLnBrk="0" fontAlgn="base" hangingPunct="0">
              <a:spcBef>
                <a:spcPct val="0"/>
              </a:spcBef>
              <a:spcAft>
                <a:spcPct val="0"/>
              </a:spcAft>
              <a:defRPr>
                <a:solidFill>
                  <a:schemeClr val="tx1"/>
                </a:solidFill>
                <a:latin typeface="Arial" panose="020B0604020202020204" pitchFamily="34" charset="0"/>
              </a:defRPr>
            </a:lvl6pPr>
            <a:lvl7pPr marL="2975920" indent="-228917" eaLnBrk="0" fontAlgn="base" hangingPunct="0">
              <a:spcBef>
                <a:spcPct val="0"/>
              </a:spcBef>
              <a:spcAft>
                <a:spcPct val="0"/>
              </a:spcAft>
              <a:defRPr>
                <a:solidFill>
                  <a:schemeClr val="tx1"/>
                </a:solidFill>
                <a:latin typeface="Arial" panose="020B0604020202020204" pitchFamily="34" charset="0"/>
              </a:defRPr>
            </a:lvl7pPr>
            <a:lvl8pPr marL="3433755" indent="-228917" eaLnBrk="0" fontAlgn="base" hangingPunct="0">
              <a:spcBef>
                <a:spcPct val="0"/>
              </a:spcBef>
              <a:spcAft>
                <a:spcPct val="0"/>
              </a:spcAft>
              <a:defRPr>
                <a:solidFill>
                  <a:schemeClr val="tx1"/>
                </a:solidFill>
                <a:latin typeface="Arial" panose="020B0604020202020204" pitchFamily="34" charset="0"/>
              </a:defRPr>
            </a:lvl8pPr>
            <a:lvl9pPr marL="3891589" indent="-228917" eaLnBrk="0" fontAlgn="base" hangingPunct="0">
              <a:spcBef>
                <a:spcPct val="0"/>
              </a:spcBef>
              <a:spcAft>
                <a:spcPct val="0"/>
              </a:spcAft>
              <a:defRPr>
                <a:solidFill>
                  <a:schemeClr val="tx1"/>
                </a:solidFill>
                <a:latin typeface="Arial" panose="020B0604020202020204" pitchFamily="34" charset="0"/>
              </a:defRPr>
            </a:lvl9pPr>
          </a:lstStyle>
          <a:p>
            <a:fld id="{89E5350B-3CE8-4C30-93A8-A843D2C2D5A7}" type="slidenum">
              <a:rPr lang="ru-RU" altLang="ru-RU" smtClean="0">
                <a:latin typeface="PT Astra Serif" panose="020A0603040505020204" pitchFamily="18" charset="-52"/>
              </a:rPr>
              <a:pPr/>
              <a:t>21</a:t>
            </a:fld>
            <a:endParaRPr lang="ru-RU" altLang="ru-RU" dirty="0" smtClean="0">
              <a:latin typeface="PT Astra Serif" panose="020A0603040505020204" pitchFamily="18" charset="-52"/>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ru-RU" altLang="ru-RU" smtClean="0"/>
          </a:p>
        </p:txBody>
      </p:sp>
    </p:spTree>
    <p:extLst>
      <p:ext uri="{BB962C8B-B14F-4D97-AF65-F5344CB8AC3E}">
        <p14:creationId xmlns:p14="http://schemas.microsoft.com/office/powerpoint/2010/main" val="524143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3980" indent="-286146">
              <a:defRPr>
                <a:solidFill>
                  <a:schemeClr val="tx1"/>
                </a:solidFill>
                <a:latin typeface="Arial" panose="020B0604020202020204" pitchFamily="34" charset="0"/>
              </a:defRPr>
            </a:lvl2pPr>
            <a:lvl3pPr marL="1144585" indent="-228917">
              <a:defRPr>
                <a:solidFill>
                  <a:schemeClr val="tx1"/>
                </a:solidFill>
                <a:latin typeface="Arial" panose="020B0604020202020204" pitchFamily="34" charset="0"/>
              </a:defRPr>
            </a:lvl3pPr>
            <a:lvl4pPr marL="1602420" indent="-228917">
              <a:defRPr>
                <a:solidFill>
                  <a:schemeClr val="tx1"/>
                </a:solidFill>
                <a:latin typeface="Arial" panose="020B0604020202020204" pitchFamily="34" charset="0"/>
              </a:defRPr>
            </a:lvl4pPr>
            <a:lvl5pPr marL="2060253" indent="-228917">
              <a:defRPr>
                <a:solidFill>
                  <a:schemeClr val="tx1"/>
                </a:solidFill>
                <a:latin typeface="Arial" panose="020B0604020202020204" pitchFamily="34" charset="0"/>
              </a:defRPr>
            </a:lvl5pPr>
            <a:lvl6pPr marL="2518087" indent="-228917" eaLnBrk="0" fontAlgn="base" hangingPunct="0">
              <a:spcBef>
                <a:spcPct val="0"/>
              </a:spcBef>
              <a:spcAft>
                <a:spcPct val="0"/>
              </a:spcAft>
              <a:defRPr>
                <a:solidFill>
                  <a:schemeClr val="tx1"/>
                </a:solidFill>
                <a:latin typeface="Arial" panose="020B0604020202020204" pitchFamily="34" charset="0"/>
              </a:defRPr>
            </a:lvl6pPr>
            <a:lvl7pPr marL="2975920" indent="-228917" eaLnBrk="0" fontAlgn="base" hangingPunct="0">
              <a:spcBef>
                <a:spcPct val="0"/>
              </a:spcBef>
              <a:spcAft>
                <a:spcPct val="0"/>
              </a:spcAft>
              <a:defRPr>
                <a:solidFill>
                  <a:schemeClr val="tx1"/>
                </a:solidFill>
                <a:latin typeface="Arial" panose="020B0604020202020204" pitchFamily="34" charset="0"/>
              </a:defRPr>
            </a:lvl7pPr>
            <a:lvl8pPr marL="3433755" indent="-228917" eaLnBrk="0" fontAlgn="base" hangingPunct="0">
              <a:spcBef>
                <a:spcPct val="0"/>
              </a:spcBef>
              <a:spcAft>
                <a:spcPct val="0"/>
              </a:spcAft>
              <a:defRPr>
                <a:solidFill>
                  <a:schemeClr val="tx1"/>
                </a:solidFill>
                <a:latin typeface="Arial" panose="020B0604020202020204" pitchFamily="34" charset="0"/>
              </a:defRPr>
            </a:lvl8pPr>
            <a:lvl9pPr marL="3891589" indent="-228917" eaLnBrk="0" fontAlgn="base" hangingPunct="0">
              <a:spcBef>
                <a:spcPct val="0"/>
              </a:spcBef>
              <a:spcAft>
                <a:spcPct val="0"/>
              </a:spcAft>
              <a:defRPr>
                <a:solidFill>
                  <a:schemeClr val="tx1"/>
                </a:solidFill>
                <a:latin typeface="Arial" panose="020B0604020202020204" pitchFamily="34" charset="0"/>
              </a:defRPr>
            </a:lvl9pPr>
          </a:lstStyle>
          <a:p>
            <a:fld id="{AC9FCCED-9084-47B7-85C2-53D2B7A08EEE}" type="slidenum">
              <a:rPr lang="ru-RU" altLang="ru-RU" smtClean="0">
                <a:latin typeface="PT Astra Serif" panose="020A0603040505020204" pitchFamily="18" charset="-52"/>
              </a:rPr>
              <a:pPr/>
              <a:t>22</a:t>
            </a:fld>
            <a:endParaRPr lang="ru-RU" altLang="ru-RU" dirty="0" smtClean="0">
              <a:latin typeface="PT Astra Serif" panose="020A0603040505020204" pitchFamily="18" charset="-52"/>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ru-RU" altLang="ru-RU" smtClean="0"/>
          </a:p>
        </p:txBody>
      </p:sp>
    </p:spTree>
    <p:extLst>
      <p:ext uri="{BB962C8B-B14F-4D97-AF65-F5344CB8AC3E}">
        <p14:creationId xmlns:p14="http://schemas.microsoft.com/office/powerpoint/2010/main" val="2517546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5E72405-8A1E-4C1B-A8DB-FB8A7436FF27}" type="slidenum">
              <a:rPr lang="ru-RU" smtClean="0"/>
              <a:t>27</a:t>
            </a:fld>
            <a:endParaRPr lang="ru-RU" dirty="0"/>
          </a:p>
        </p:txBody>
      </p:sp>
    </p:spTree>
    <p:extLst>
      <p:ext uri="{BB962C8B-B14F-4D97-AF65-F5344CB8AC3E}">
        <p14:creationId xmlns:p14="http://schemas.microsoft.com/office/powerpoint/2010/main" val="3541568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5E72405-8A1E-4C1B-A8DB-FB8A7436FF27}" type="slidenum">
              <a:rPr lang="ru-RU" smtClean="0"/>
              <a:t>28</a:t>
            </a:fld>
            <a:endParaRPr lang="ru-RU" dirty="0"/>
          </a:p>
        </p:txBody>
      </p:sp>
    </p:spTree>
    <p:extLst>
      <p:ext uri="{BB962C8B-B14F-4D97-AF65-F5344CB8AC3E}">
        <p14:creationId xmlns:p14="http://schemas.microsoft.com/office/powerpoint/2010/main" val="953858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B01D522-98E8-44C7-9007-7280AFEBCC8C}" type="datetimeFigureOut">
              <a:rPr lang="ru-RU" smtClean="0"/>
              <a:t>30.04.2025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4083984F-F6FD-4D94-ACA5-CE09A62595C0}" type="slidenum">
              <a:rPr lang="ru-RU" smtClean="0"/>
              <a:t>‹#›</a:t>
            </a:fld>
            <a:endParaRPr lang="ru-RU" dirty="0"/>
          </a:p>
        </p:txBody>
      </p:sp>
    </p:spTree>
    <p:extLst>
      <p:ext uri="{BB962C8B-B14F-4D97-AF65-F5344CB8AC3E}">
        <p14:creationId xmlns:p14="http://schemas.microsoft.com/office/powerpoint/2010/main" val="3901814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B01D522-98E8-44C7-9007-7280AFEBCC8C}" type="datetimeFigureOut">
              <a:rPr lang="ru-RU" smtClean="0"/>
              <a:t>30.04.2025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4083984F-F6FD-4D94-ACA5-CE09A62595C0}" type="slidenum">
              <a:rPr lang="ru-RU" smtClean="0"/>
              <a:t>‹#›</a:t>
            </a:fld>
            <a:endParaRPr lang="ru-RU" dirty="0"/>
          </a:p>
        </p:txBody>
      </p:sp>
    </p:spTree>
    <p:extLst>
      <p:ext uri="{BB962C8B-B14F-4D97-AF65-F5344CB8AC3E}">
        <p14:creationId xmlns:p14="http://schemas.microsoft.com/office/powerpoint/2010/main" val="950020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B01D522-98E8-44C7-9007-7280AFEBCC8C}" type="datetimeFigureOut">
              <a:rPr lang="ru-RU" smtClean="0"/>
              <a:t>30.04.2025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4083984F-F6FD-4D94-ACA5-CE09A62595C0}" type="slidenum">
              <a:rPr lang="ru-RU" smtClean="0"/>
              <a:t>‹#›</a:t>
            </a:fld>
            <a:endParaRPr lang="ru-RU" dirty="0"/>
          </a:p>
        </p:txBody>
      </p:sp>
    </p:spTree>
    <p:extLst>
      <p:ext uri="{BB962C8B-B14F-4D97-AF65-F5344CB8AC3E}">
        <p14:creationId xmlns:p14="http://schemas.microsoft.com/office/powerpoint/2010/main" val="3903429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B01D522-98E8-44C7-9007-7280AFEBCC8C}" type="datetimeFigureOut">
              <a:rPr lang="ru-RU" smtClean="0"/>
              <a:t>30.04.2025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4083984F-F6FD-4D94-ACA5-CE09A62595C0}" type="slidenum">
              <a:rPr lang="ru-RU" smtClean="0"/>
              <a:t>‹#›</a:t>
            </a:fld>
            <a:endParaRPr lang="ru-RU" dirty="0"/>
          </a:p>
        </p:txBody>
      </p:sp>
    </p:spTree>
    <p:extLst>
      <p:ext uri="{BB962C8B-B14F-4D97-AF65-F5344CB8AC3E}">
        <p14:creationId xmlns:p14="http://schemas.microsoft.com/office/powerpoint/2010/main" val="2145682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B01D522-98E8-44C7-9007-7280AFEBCC8C}" type="datetimeFigureOut">
              <a:rPr lang="ru-RU" smtClean="0"/>
              <a:t>30.04.2025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4083984F-F6FD-4D94-ACA5-CE09A62595C0}" type="slidenum">
              <a:rPr lang="ru-RU" smtClean="0"/>
              <a:t>‹#›</a:t>
            </a:fld>
            <a:endParaRPr lang="ru-RU" dirty="0"/>
          </a:p>
        </p:txBody>
      </p:sp>
    </p:spTree>
    <p:extLst>
      <p:ext uri="{BB962C8B-B14F-4D97-AF65-F5344CB8AC3E}">
        <p14:creationId xmlns:p14="http://schemas.microsoft.com/office/powerpoint/2010/main" val="1538871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B01D522-98E8-44C7-9007-7280AFEBCC8C}" type="datetimeFigureOut">
              <a:rPr lang="ru-RU" smtClean="0"/>
              <a:t>30.04.2025</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4083984F-F6FD-4D94-ACA5-CE09A62595C0}" type="slidenum">
              <a:rPr lang="ru-RU" smtClean="0"/>
              <a:t>‹#›</a:t>
            </a:fld>
            <a:endParaRPr lang="ru-RU" dirty="0"/>
          </a:p>
        </p:txBody>
      </p:sp>
    </p:spTree>
    <p:extLst>
      <p:ext uri="{BB962C8B-B14F-4D97-AF65-F5344CB8AC3E}">
        <p14:creationId xmlns:p14="http://schemas.microsoft.com/office/powerpoint/2010/main" val="2511674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39789"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1"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B01D522-98E8-44C7-9007-7280AFEBCC8C}" type="datetimeFigureOut">
              <a:rPr lang="ru-RU" smtClean="0"/>
              <a:t>30.04.2025</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4083984F-F6FD-4D94-ACA5-CE09A62595C0}" type="slidenum">
              <a:rPr lang="ru-RU" smtClean="0"/>
              <a:t>‹#›</a:t>
            </a:fld>
            <a:endParaRPr lang="ru-RU" dirty="0"/>
          </a:p>
        </p:txBody>
      </p:sp>
    </p:spTree>
    <p:extLst>
      <p:ext uri="{BB962C8B-B14F-4D97-AF65-F5344CB8AC3E}">
        <p14:creationId xmlns:p14="http://schemas.microsoft.com/office/powerpoint/2010/main" val="624249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B01D522-98E8-44C7-9007-7280AFEBCC8C}" type="datetimeFigureOut">
              <a:rPr lang="ru-RU" smtClean="0"/>
              <a:t>30.04.2025</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4083984F-F6FD-4D94-ACA5-CE09A62595C0}" type="slidenum">
              <a:rPr lang="ru-RU" smtClean="0"/>
              <a:t>‹#›</a:t>
            </a:fld>
            <a:endParaRPr lang="ru-RU" dirty="0"/>
          </a:p>
        </p:txBody>
      </p:sp>
    </p:spTree>
    <p:extLst>
      <p:ext uri="{BB962C8B-B14F-4D97-AF65-F5344CB8AC3E}">
        <p14:creationId xmlns:p14="http://schemas.microsoft.com/office/powerpoint/2010/main" val="1379524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01D522-98E8-44C7-9007-7280AFEBCC8C}" type="datetimeFigureOut">
              <a:rPr lang="ru-RU" smtClean="0"/>
              <a:t>30.04.2025</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4083984F-F6FD-4D94-ACA5-CE09A62595C0}" type="slidenum">
              <a:rPr lang="ru-RU" smtClean="0"/>
              <a:t>‹#›</a:t>
            </a:fld>
            <a:endParaRPr lang="ru-RU" dirty="0"/>
          </a:p>
        </p:txBody>
      </p:sp>
    </p:spTree>
    <p:extLst>
      <p:ext uri="{BB962C8B-B14F-4D97-AF65-F5344CB8AC3E}">
        <p14:creationId xmlns:p14="http://schemas.microsoft.com/office/powerpoint/2010/main" val="1294364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CB01D522-98E8-44C7-9007-7280AFEBCC8C}" type="datetimeFigureOut">
              <a:rPr lang="ru-RU" smtClean="0"/>
              <a:t>30.04.2025</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4083984F-F6FD-4D94-ACA5-CE09A62595C0}" type="slidenum">
              <a:rPr lang="ru-RU" smtClean="0"/>
              <a:t>‹#›</a:t>
            </a:fld>
            <a:endParaRPr lang="ru-RU" dirty="0"/>
          </a:p>
        </p:txBody>
      </p:sp>
    </p:spTree>
    <p:extLst>
      <p:ext uri="{BB962C8B-B14F-4D97-AF65-F5344CB8AC3E}">
        <p14:creationId xmlns:p14="http://schemas.microsoft.com/office/powerpoint/2010/main" val="4275766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CB01D522-98E8-44C7-9007-7280AFEBCC8C}" type="datetimeFigureOut">
              <a:rPr lang="ru-RU" smtClean="0"/>
              <a:t>30.04.2025</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4083984F-F6FD-4D94-ACA5-CE09A62595C0}" type="slidenum">
              <a:rPr lang="ru-RU" smtClean="0"/>
              <a:t>‹#›</a:t>
            </a:fld>
            <a:endParaRPr lang="ru-RU" dirty="0"/>
          </a:p>
        </p:txBody>
      </p:sp>
    </p:spTree>
    <p:extLst>
      <p:ext uri="{BB962C8B-B14F-4D97-AF65-F5344CB8AC3E}">
        <p14:creationId xmlns:p14="http://schemas.microsoft.com/office/powerpoint/2010/main" val="1192282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01D522-98E8-44C7-9007-7280AFEBCC8C}" type="datetimeFigureOut">
              <a:rPr lang="ru-RU" smtClean="0"/>
              <a:t>30.04.2025</a:t>
            </a:fld>
            <a:endParaRPr lang="ru-RU"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83984F-F6FD-4D94-ACA5-CE09A62595C0}" type="slidenum">
              <a:rPr lang="ru-RU" smtClean="0"/>
              <a:t>‹#›</a:t>
            </a:fld>
            <a:endParaRPr lang="ru-RU" dirty="0"/>
          </a:p>
        </p:txBody>
      </p:sp>
    </p:spTree>
    <p:extLst>
      <p:ext uri="{BB962C8B-B14F-4D97-AF65-F5344CB8AC3E}">
        <p14:creationId xmlns:p14="http://schemas.microsoft.com/office/powerpoint/2010/main" val="243142299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4.emf"/><Relationship Id="rId4" Type="http://schemas.openxmlformats.org/officeDocument/2006/relationships/package" Target="../embeddings/_____Microsoft_Excel4.xlsx"/></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chart" Target="../charts/chart5.xml"/><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2.xml"/><Relationship Id="rId16"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chart" Target="../charts/chart7.xml"/><Relationship Id="rId11" Type="http://schemas.openxmlformats.org/officeDocument/2006/relationships/image" Target="../media/image20.png"/><Relationship Id="rId5" Type="http://schemas.openxmlformats.org/officeDocument/2006/relationships/chart" Target="../charts/chart6.xml"/><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emf"/><Relationship Id="rId9" Type="http://schemas.openxmlformats.org/officeDocument/2006/relationships/image" Target="../media/image18.png"/><Relationship Id="rId1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emf"/><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1.emf"/><Relationship Id="rId4" Type="http://schemas.openxmlformats.org/officeDocument/2006/relationships/chart" Target="../charts/char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tula.fo@tularegion.ru"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26.jpg"/><Relationship Id="rId5" Type="http://schemas.openxmlformats.org/officeDocument/2006/relationships/image" Target="../media/image1.emf"/><Relationship Id="rId4" Type="http://schemas.openxmlformats.org/officeDocument/2006/relationships/chart" Target="../charts/chart1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27.jpg"/><Relationship Id="rId5" Type="http://schemas.openxmlformats.org/officeDocument/2006/relationships/image" Target="../media/image1.emf"/><Relationship Id="rId4" Type="http://schemas.openxmlformats.org/officeDocument/2006/relationships/chart" Target="../charts/char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chart" Target="../charts/chart14.xml"/><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2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diagramLayout" Target="../diagrams/layout1.xml"/><Relationship Id="rId7" Type="http://schemas.openxmlformats.org/officeDocument/2006/relationships/image" Target="../media/image5.emf"/><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emf"/><Relationship Id="rId1" Type="http://schemas.openxmlformats.org/officeDocument/2006/relationships/slideLayout" Target="../slideLayouts/slideLayout7.xml"/><Relationship Id="rId5" Type="http://schemas.openxmlformats.org/officeDocument/2006/relationships/image" Target="../media/image1.emf"/><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3.emf"/><Relationship Id="rId4" Type="http://schemas.openxmlformats.org/officeDocument/2006/relationships/package" Target="../embeddings/_____Microsoft_Excel2.xls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0" y="3851"/>
            <a:ext cx="12192000" cy="912823"/>
          </a:xfrm>
          <a:prstGeom prst="rect">
            <a:avLst/>
          </a:prstGeom>
          <a:ln>
            <a:solidFill>
              <a:srgbClr val="00B050"/>
            </a:solidFill>
          </a:ln>
          <a:effectLst>
            <a:glow rad="12700">
              <a:schemeClr val="accent1">
                <a:alpha val="40000"/>
              </a:schemeClr>
            </a:glow>
          </a:effectLst>
        </p:spPr>
      </p:pic>
      <p:sp>
        <p:nvSpPr>
          <p:cNvPr id="10" name="Прямоугольник 9"/>
          <p:cNvSpPr/>
          <p:nvPr/>
        </p:nvSpPr>
        <p:spPr>
          <a:xfrm>
            <a:off x="712691" y="1702409"/>
            <a:ext cx="11034466" cy="3539430"/>
          </a:xfrm>
          <a:prstGeom prst="rect">
            <a:avLst/>
          </a:prstGeom>
          <a:noFill/>
        </p:spPr>
        <p:txBody>
          <a:bodyPr wrap="square">
            <a:spAutoFit/>
          </a:bodyPr>
          <a:lstStyle/>
          <a:p>
            <a:pPr algn="ctr"/>
            <a:r>
              <a:rPr lang="ru-RU" sz="3200" b="1" dirty="0">
                <a:latin typeface="PT Astra Serif" panose="020A0603040505020204" pitchFamily="18" charset="-52"/>
                <a:cs typeface="Times New Roman" panose="02020603050405020304" pitchFamily="18" charset="0"/>
              </a:rPr>
              <a:t>БЮДЖЕТ </a:t>
            </a:r>
            <a:r>
              <a:rPr lang="ru-RU" sz="3200" b="1" dirty="0" smtClean="0">
                <a:latin typeface="PT Astra Serif" panose="020A0603040505020204" pitchFamily="18" charset="-52"/>
                <a:cs typeface="Times New Roman" panose="02020603050405020304" pitchFamily="18" charset="0"/>
              </a:rPr>
              <a:t>ДЛЯ ГРАЖДАН </a:t>
            </a:r>
          </a:p>
          <a:p>
            <a:pPr algn="ctr"/>
            <a:endParaRPr lang="ru-RU" sz="3200" b="1" dirty="0" smtClean="0">
              <a:latin typeface="PT Astra Serif" panose="020A0603040505020204" pitchFamily="18" charset="-52"/>
              <a:cs typeface="Times New Roman" panose="02020603050405020304" pitchFamily="18" charset="0"/>
            </a:endParaRPr>
          </a:p>
          <a:p>
            <a:pPr algn="ctr"/>
            <a:r>
              <a:rPr lang="ru-RU" sz="3200" b="1" i="1" dirty="0" smtClean="0">
                <a:latin typeface="PT Astra Serif" panose="020A0603040505020204" pitchFamily="18" charset="-52"/>
                <a:cs typeface="Times New Roman" panose="02020603050405020304" pitchFamily="18" charset="0"/>
              </a:rPr>
              <a:t>«Об исполнении бюджета муниципального образования город Тула за 20</a:t>
            </a:r>
            <a:r>
              <a:rPr lang="en-US" sz="3200" b="1" i="1" dirty="0" smtClean="0">
                <a:latin typeface="PT Astra Serif" panose="020A0603040505020204" pitchFamily="18" charset="-52"/>
                <a:cs typeface="Times New Roman" panose="02020603050405020304" pitchFamily="18" charset="0"/>
              </a:rPr>
              <a:t>2</a:t>
            </a:r>
            <a:r>
              <a:rPr lang="ru-RU" sz="3200" b="1" i="1" dirty="0" smtClean="0">
                <a:latin typeface="PT Astra Serif" panose="020A0603040505020204" pitchFamily="18" charset="-52"/>
                <a:cs typeface="Times New Roman" panose="02020603050405020304" pitchFamily="18" charset="0"/>
              </a:rPr>
              <a:t>4 год»</a:t>
            </a:r>
          </a:p>
          <a:p>
            <a:pPr algn="ctr"/>
            <a:r>
              <a:rPr lang="ru-RU" sz="3200" dirty="0" smtClean="0">
                <a:ln w="0"/>
                <a:effectLst>
                  <a:outerShdw blurRad="38100" dist="19050" dir="2700000" algn="tl" rotWithShape="0">
                    <a:schemeClr val="dk1">
                      <a:alpha val="40000"/>
                    </a:schemeClr>
                  </a:outerShdw>
                </a:effectLst>
                <a:latin typeface="PT Astra Serif" panose="020A0603040505020204" pitchFamily="18" charset="-52"/>
                <a:cs typeface="Times New Roman" panose="02020603050405020304" pitchFamily="18" charset="0"/>
              </a:rPr>
              <a:t>(проект решения Тульской городской Думы)</a:t>
            </a:r>
            <a:endParaRPr lang="ru-RU" sz="3200" dirty="0" smtClean="0">
              <a:ln w="0"/>
              <a:solidFill>
                <a:srgbClr val="FF0000"/>
              </a:solidFill>
              <a:effectLst>
                <a:outerShdw blurRad="38100" dist="19050" dir="2700000" algn="tl" rotWithShape="0">
                  <a:schemeClr val="dk1">
                    <a:alpha val="40000"/>
                  </a:schemeClr>
                </a:outerShdw>
              </a:effectLst>
              <a:latin typeface="PT Astra Serif" panose="020A0603040505020204" pitchFamily="18" charset="-52"/>
              <a:cs typeface="Times New Roman" panose="02020603050405020304" pitchFamily="18" charset="0"/>
            </a:endParaRPr>
          </a:p>
          <a:p>
            <a:pPr algn="ctr"/>
            <a:endParaRPr lang="ru-RU" sz="3200" b="1" i="1" dirty="0" smtClean="0">
              <a:latin typeface="PT Astra Serif" panose="020A0603040505020204" pitchFamily="18" charset="-52"/>
              <a:cs typeface="Times New Roman" panose="02020603050405020304" pitchFamily="18" charset="0"/>
            </a:endParaRPr>
          </a:p>
          <a:p>
            <a:pPr algn="ctr"/>
            <a:endParaRPr lang="ru-RU" sz="3200" b="1" i="1" dirty="0">
              <a:latin typeface="PT Astra Serif" panose="020A0603040505020204" pitchFamily="18" charset="-52"/>
              <a:cs typeface="Times New Roman" panose="02020603050405020304" pitchFamily="18" charset="0"/>
            </a:endParaRPr>
          </a:p>
        </p:txBody>
      </p:sp>
    </p:spTree>
    <p:extLst>
      <p:ext uri="{BB962C8B-B14F-4D97-AF65-F5344CB8AC3E}">
        <p14:creationId xmlns:p14="http://schemas.microsoft.com/office/powerpoint/2010/main" val="8747965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71367"/>
            <a:ext cx="12192000" cy="912823"/>
          </a:xfrm>
          <a:prstGeom prst="rect">
            <a:avLst/>
          </a:prstGeom>
          <a:ln>
            <a:solidFill>
              <a:srgbClr val="00B050"/>
            </a:solidFill>
          </a:ln>
          <a:effectLst>
            <a:glow rad="12700">
              <a:schemeClr val="accent1">
                <a:alpha val="40000"/>
              </a:schemeClr>
            </a:glow>
          </a:effectLst>
        </p:spPr>
      </p:pic>
      <p:graphicFrame>
        <p:nvGraphicFramePr>
          <p:cNvPr id="4" name="Диаграмма 3"/>
          <p:cNvGraphicFramePr/>
          <p:nvPr>
            <p:extLst>
              <p:ext uri="{D42A27DB-BD31-4B8C-83A1-F6EECF244321}">
                <p14:modId xmlns:p14="http://schemas.microsoft.com/office/powerpoint/2010/main" val="67518319"/>
              </p:ext>
            </p:extLst>
          </p:nvPr>
        </p:nvGraphicFramePr>
        <p:xfrm>
          <a:off x="759695" y="925158"/>
          <a:ext cx="11181294" cy="4297049"/>
        </p:xfrm>
        <a:graphic>
          <a:graphicData uri="http://schemas.openxmlformats.org/drawingml/2006/chart">
            <c:chart xmlns:c="http://schemas.openxmlformats.org/drawingml/2006/chart" xmlns:r="http://schemas.openxmlformats.org/officeDocument/2006/relationships" r:id="rId3"/>
          </a:graphicData>
        </a:graphic>
      </p:graphicFrame>
      <p:sp>
        <p:nvSpPr>
          <p:cNvPr id="5" name="Прямоугольник 4"/>
          <p:cNvSpPr/>
          <p:nvPr/>
        </p:nvSpPr>
        <p:spPr>
          <a:xfrm>
            <a:off x="2290119" y="47218"/>
            <a:ext cx="9794789" cy="923330"/>
          </a:xfrm>
          <a:prstGeom prst="rect">
            <a:avLst/>
          </a:prstGeom>
        </p:spPr>
        <p:txBody>
          <a:bodyPr wrap="square">
            <a:spAutoFit/>
          </a:bodyPr>
          <a:lstStyle/>
          <a:p>
            <a:pPr algn="ctr"/>
            <a:r>
              <a:rPr lang="ru-RU" b="1" dirty="0" smtClean="0">
                <a:latin typeface="PT Astra Serif" panose="020A0603040505020204" pitchFamily="18" charset="-52"/>
                <a:cs typeface="Times New Roman" panose="02020603050405020304" pitchFamily="18" charset="0"/>
              </a:rPr>
              <a:t>Исполнение объема </a:t>
            </a:r>
            <a:r>
              <a:rPr lang="ru-RU" b="1" dirty="0">
                <a:latin typeface="PT Astra Serif" panose="020A0603040505020204" pitchFamily="18" charset="-52"/>
                <a:cs typeface="Times New Roman" panose="02020603050405020304" pitchFamily="18" charset="0"/>
              </a:rPr>
              <a:t>муниципального долга муниципального образования </a:t>
            </a:r>
            <a:endParaRPr lang="ru-RU" b="1" dirty="0" smtClean="0">
              <a:latin typeface="PT Astra Serif" panose="020A0603040505020204" pitchFamily="18" charset="-52"/>
              <a:cs typeface="Times New Roman" panose="02020603050405020304" pitchFamily="18" charset="0"/>
            </a:endParaRPr>
          </a:p>
          <a:p>
            <a:pPr algn="ctr"/>
            <a:r>
              <a:rPr lang="ru-RU" b="1" dirty="0" smtClean="0">
                <a:latin typeface="PT Astra Serif" panose="020A0603040505020204" pitchFamily="18" charset="-52"/>
                <a:cs typeface="Times New Roman" panose="02020603050405020304" pitchFamily="18" charset="0"/>
              </a:rPr>
              <a:t>город Тула за 2021-20</a:t>
            </a:r>
            <a:r>
              <a:rPr lang="en-US" b="1" dirty="0" smtClean="0">
                <a:latin typeface="PT Astra Serif" panose="020A0603040505020204" pitchFamily="18" charset="-52"/>
                <a:cs typeface="Times New Roman" panose="02020603050405020304" pitchFamily="18" charset="0"/>
              </a:rPr>
              <a:t>2</a:t>
            </a:r>
            <a:r>
              <a:rPr lang="ru-RU" b="1" dirty="0" smtClean="0">
                <a:latin typeface="PT Astra Serif" panose="020A0603040505020204" pitchFamily="18" charset="-52"/>
                <a:cs typeface="Times New Roman" panose="02020603050405020304" pitchFamily="18" charset="0"/>
              </a:rPr>
              <a:t>4годы</a:t>
            </a:r>
            <a:endParaRPr lang="ru-RU" b="1" dirty="0">
              <a:latin typeface="PT Astra Serif" panose="020A0603040505020204" pitchFamily="18" charset="-52"/>
              <a:cs typeface="Times New Roman" panose="02020603050405020304" pitchFamily="18" charset="0"/>
            </a:endParaRPr>
          </a:p>
          <a:p>
            <a:pPr algn="ctr"/>
            <a:endParaRPr lang="ru-RU" b="1" dirty="0">
              <a:latin typeface="PT Astra Serif" panose="020A0603040505020204" pitchFamily="18" charset="-52"/>
              <a:cs typeface="Times New Roman" panose="02020603050405020304" pitchFamily="18" charset="0"/>
            </a:endParaRPr>
          </a:p>
        </p:txBody>
      </p:sp>
      <p:sp>
        <p:nvSpPr>
          <p:cNvPr id="6" name="Прямоугольник 5"/>
          <p:cNvSpPr/>
          <p:nvPr/>
        </p:nvSpPr>
        <p:spPr>
          <a:xfrm>
            <a:off x="845756" y="5351300"/>
            <a:ext cx="10810694" cy="1077218"/>
          </a:xfrm>
          <a:prstGeom prst="rect">
            <a:avLst/>
          </a:prstGeom>
        </p:spPr>
        <p:txBody>
          <a:bodyPr wrap="square">
            <a:spAutoFit/>
          </a:bodyPr>
          <a:lstStyle/>
          <a:p>
            <a:pPr algn="ctr"/>
            <a:r>
              <a:rPr lang="ru-RU" sz="1600" dirty="0">
                <a:latin typeface="PT Astra Serif" panose="020A0603040505020204" pitchFamily="18" charset="-52"/>
                <a:cs typeface="Times New Roman" panose="02020603050405020304" pitchFamily="18" charset="0"/>
              </a:rPr>
              <a:t>	По состоянию на </a:t>
            </a:r>
            <a:r>
              <a:rPr lang="ru-RU" sz="1600" dirty="0" smtClean="0">
                <a:latin typeface="PT Astra Serif" panose="020A0603040505020204" pitchFamily="18" charset="-52"/>
                <a:cs typeface="Times New Roman" panose="02020603050405020304" pitchFamily="18" charset="0"/>
              </a:rPr>
              <a:t>01.01.2025 </a:t>
            </a:r>
            <a:r>
              <a:rPr lang="ru-RU" sz="1600" dirty="0">
                <a:latin typeface="PT Astra Serif" panose="020A0603040505020204" pitchFamily="18" charset="-52"/>
                <a:cs typeface="Times New Roman" panose="02020603050405020304" pitchFamily="18" charset="0"/>
              </a:rPr>
              <a:t>года объем муниципального долга составил </a:t>
            </a:r>
            <a:r>
              <a:rPr lang="ru-RU" sz="1600" dirty="0" smtClean="0">
                <a:latin typeface="PT Astra Serif" panose="020A0603040505020204" pitchFamily="18" charset="-52"/>
                <a:cs typeface="Times New Roman" panose="02020603050405020304" pitchFamily="18" charset="0"/>
              </a:rPr>
              <a:t>7 108,9 млн. </a:t>
            </a:r>
            <a:r>
              <a:rPr lang="ru-RU" sz="1600" dirty="0">
                <a:latin typeface="PT Astra Serif" panose="020A0603040505020204" pitchFamily="18" charset="-52"/>
                <a:cs typeface="Times New Roman" panose="02020603050405020304" pitchFamily="18" charset="0"/>
              </a:rPr>
              <a:t>руб</a:t>
            </a:r>
            <a:r>
              <a:rPr lang="ru-RU" sz="1600" dirty="0" smtClean="0">
                <a:latin typeface="PT Astra Serif" panose="020A0603040505020204" pitchFamily="18" charset="-52"/>
                <a:cs typeface="Times New Roman" panose="02020603050405020304" pitchFamily="18" charset="0"/>
              </a:rPr>
              <a:t>., в том числе:                                  коммерческие кредиты – 4 020,0 млн. руб.,</a:t>
            </a:r>
          </a:p>
          <a:p>
            <a:pPr algn="ctr"/>
            <a:r>
              <a:rPr lang="ru-RU" sz="1600" dirty="0" smtClean="0">
                <a:latin typeface="PT Astra Serif" panose="020A0603040505020204" pitchFamily="18" charset="-52"/>
                <a:cs typeface="Times New Roman" panose="02020603050405020304" pitchFamily="18" charset="0"/>
              </a:rPr>
              <a:t>бюджетные кредиты – 3 088,9 млн. руб.</a:t>
            </a:r>
            <a:endParaRPr lang="ru-RU" sz="1600" dirty="0">
              <a:latin typeface="PT Astra Serif" panose="020A0603040505020204" pitchFamily="18" charset="-52"/>
              <a:cs typeface="Times New Roman" panose="02020603050405020304" pitchFamily="18" charset="0"/>
            </a:endParaRPr>
          </a:p>
          <a:p>
            <a:pPr algn="just"/>
            <a:endParaRPr lang="ru-RU" sz="1600" dirty="0">
              <a:latin typeface="PT Astra Serif" panose="020A0603040505020204" pitchFamily="18" charset="-52"/>
              <a:cs typeface="Times New Roman" panose="02020603050405020304" pitchFamily="18" charset="0"/>
            </a:endParaRPr>
          </a:p>
        </p:txBody>
      </p:sp>
    </p:spTree>
    <p:extLst>
      <p:ext uri="{BB962C8B-B14F-4D97-AF65-F5344CB8AC3E}">
        <p14:creationId xmlns:p14="http://schemas.microsoft.com/office/powerpoint/2010/main" val="40526300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stretch>
            <a:fillRect/>
          </a:stretch>
        </p:blipFill>
        <p:spPr>
          <a:xfrm>
            <a:off x="0" y="-70750"/>
            <a:ext cx="12192000" cy="645041"/>
          </a:xfrm>
          <a:prstGeom prst="rect">
            <a:avLst/>
          </a:prstGeom>
          <a:ln>
            <a:solidFill>
              <a:srgbClr val="00B050"/>
            </a:solidFill>
          </a:ln>
          <a:effectLst>
            <a:glow rad="12700">
              <a:schemeClr val="accent1">
                <a:alpha val="40000"/>
              </a:schemeClr>
            </a:glow>
          </a:effectLst>
        </p:spPr>
      </p:pic>
      <p:sp>
        <p:nvSpPr>
          <p:cNvPr id="3" name="Прямоугольник 2"/>
          <p:cNvSpPr/>
          <p:nvPr/>
        </p:nvSpPr>
        <p:spPr>
          <a:xfrm>
            <a:off x="2504405" y="-12547"/>
            <a:ext cx="9108140" cy="369332"/>
          </a:xfrm>
          <a:prstGeom prst="rect">
            <a:avLst/>
          </a:prstGeom>
        </p:spPr>
        <p:txBody>
          <a:bodyPr wrap="square">
            <a:spAutoFit/>
          </a:bodyPr>
          <a:lstStyle/>
          <a:p>
            <a:r>
              <a:rPr lang="ru-RU" dirty="0">
                <a:solidFill>
                  <a:prstClr val="black"/>
                </a:solidFill>
                <a:latin typeface="PT Astra Serif" panose="020A0603040505020204" pitchFamily="18" charset="-52"/>
                <a:cs typeface="Times New Roman" panose="02020603050405020304" pitchFamily="18" charset="0"/>
              </a:rPr>
              <a:t>Статистическое сопоставление муниципального долга по городам ЦФО </a:t>
            </a:r>
            <a:r>
              <a:rPr lang="ru-RU" dirty="0">
                <a:latin typeface="PT Astra Serif" panose="020A0603040505020204" pitchFamily="18" charset="-52"/>
                <a:cs typeface="Times New Roman" panose="02020603050405020304" pitchFamily="18" charset="0"/>
              </a:rPr>
              <a:t>на </a:t>
            </a:r>
            <a:r>
              <a:rPr lang="ru-RU" dirty="0" smtClean="0">
                <a:latin typeface="PT Astra Serif" panose="020A0603040505020204" pitchFamily="18" charset="-52"/>
                <a:cs typeface="Times New Roman" panose="02020603050405020304" pitchFamily="18" charset="0"/>
              </a:rPr>
              <a:t>01.01.2025</a:t>
            </a:r>
            <a:endParaRPr lang="ru-RU" dirty="0">
              <a:latin typeface="PT Astra Serif" panose="020A0603040505020204" pitchFamily="18" charset="-52"/>
              <a:cs typeface="Times New Roman" panose="02020603050405020304" pitchFamily="18" charset="0"/>
            </a:endParaRPr>
          </a:p>
        </p:txBody>
      </p:sp>
      <p:graphicFrame>
        <p:nvGraphicFramePr>
          <p:cNvPr id="8" name="Объект 7"/>
          <p:cNvGraphicFramePr>
            <a:graphicFrameLocks noChangeAspect="1"/>
          </p:cNvGraphicFramePr>
          <p:nvPr>
            <p:extLst>
              <p:ext uri="{D42A27DB-BD31-4B8C-83A1-F6EECF244321}">
                <p14:modId xmlns:p14="http://schemas.microsoft.com/office/powerpoint/2010/main" val="295867320"/>
              </p:ext>
            </p:extLst>
          </p:nvPr>
        </p:nvGraphicFramePr>
        <p:xfrm>
          <a:off x="408562" y="574292"/>
          <a:ext cx="11468910" cy="6131308"/>
        </p:xfrm>
        <a:graphic>
          <a:graphicData uri="http://schemas.openxmlformats.org/presentationml/2006/ole">
            <mc:AlternateContent xmlns:mc="http://schemas.openxmlformats.org/markup-compatibility/2006">
              <mc:Choice xmlns:v="urn:schemas-microsoft-com:vml" Requires="v">
                <p:oleObj spid="_x0000_s2107" name="Лист" r:id="rId4" imgW="12229999" imgH="8286840" progId="Excel.Sheet.12">
                  <p:embed/>
                </p:oleObj>
              </mc:Choice>
              <mc:Fallback>
                <p:oleObj name="Лист" r:id="rId4" imgW="12229999" imgH="8286840" progId="Excel.Sheet.12">
                  <p:embed/>
                  <p:pic>
                    <p:nvPicPr>
                      <p:cNvPr id="0" name=""/>
                      <p:cNvPicPr/>
                      <p:nvPr/>
                    </p:nvPicPr>
                    <p:blipFill>
                      <a:blip r:embed="rId5"/>
                      <a:stretch>
                        <a:fillRect/>
                      </a:stretch>
                    </p:blipFill>
                    <p:spPr>
                      <a:xfrm>
                        <a:off x="408562" y="574292"/>
                        <a:ext cx="11468910" cy="6131308"/>
                      </a:xfrm>
                      <a:prstGeom prst="rect">
                        <a:avLst/>
                      </a:prstGeom>
                    </p:spPr>
                  </p:pic>
                </p:oleObj>
              </mc:Fallback>
            </mc:AlternateContent>
          </a:graphicData>
        </a:graphic>
      </p:graphicFrame>
    </p:spTree>
    <p:extLst>
      <p:ext uri="{BB962C8B-B14F-4D97-AF65-F5344CB8AC3E}">
        <p14:creationId xmlns:p14="http://schemas.microsoft.com/office/powerpoint/2010/main" val="422033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87842"/>
            <a:ext cx="12192000" cy="839871"/>
          </a:xfrm>
          <a:prstGeom prst="rect">
            <a:avLst/>
          </a:prstGeom>
          <a:ln>
            <a:solidFill>
              <a:srgbClr val="00B050"/>
            </a:solidFill>
          </a:ln>
          <a:effectLst>
            <a:glow rad="12700">
              <a:schemeClr val="accent1">
                <a:alpha val="40000"/>
              </a:schemeClr>
            </a:glow>
          </a:effectLst>
        </p:spPr>
      </p:pic>
      <p:sp>
        <p:nvSpPr>
          <p:cNvPr id="3" name="Прямоугольник 2"/>
          <p:cNvSpPr/>
          <p:nvPr/>
        </p:nvSpPr>
        <p:spPr>
          <a:xfrm>
            <a:off x="2207741" y="2"/>
            <a:ext cx="9918356" cy="646331"/>
          </a:xfrm>
          <a:prstGeom prst="rect">
            <a:avLst/>
          </a:prstGeom>
        </p:spPr>
        <p:txBody>
          <a:bodyPr wrap="square">
            <a:spAutoFit/>
          </a:bodyPr>
          <a:lstStyle/>
          <a:p>
            <a:pPr algn="ctr"/>
            <a:r>
              <a:rPr lang="ru-RU" b="1" dirty="0">
                <a:solidFill>
                  <a:prstClr val="black"/>
                </a:solidFill>
                <a:latin typeface="PT Astra Serif" panose="020A0603040505020204" pitchFamily="18" charset="-52"/>
                <a:cs typeface="Times New Roman" panose="02020603050405020304" pitchFamily="18" charset="0"/>
              </a:rPr>
              <a:t>Рейтинговые места города </a:t>
            </a:r>
            <a:r>
              <a:rPr lang="ru-RU" b="1" dirty="0" smtClean="0">
                <a:solidFill>
                  <a:prstClr val="black"/>
                </a:solidFill>
                <a:latin typeface="PT Astra Serif" panose="020A0603040505020204" pitchFamily="18" charset="-52"/>
                <a:cs typeface="Times New Roman" panose="02020603050405020304" pitchFamily="18" charset="0"/>
              </a:rPr>
              <a:t>Тулы </a:t>
            </a:r>
            <a:r>
              <a:rPr lang="ru-RU" b="1" dirty="0">
                <a:solidFill>
                  <a:prstClr val="black"/>
                </a:solidFill>
                <a:latin typeface="PT Astra Serif" panose="020A0603040505020204" pitchFamily="18" charset="-52"/>
                <a:cs typeface="Times New Roman" panose="02020603050405020304" pitchFamily="18" charset="0"/>
              </a:rPr>
              <a:t>по показателям, характеризующим состояние бюджета,             среди городов ЦФО за </a:t>
            </a:r>
            <a:r>
              <a:rPr lang="ru-RU" b="1" dirty="0">
                <a:latin typeface="PT Astra Serif" panose="020A0603040505020204" pitchFamily="18" charset="-52"/>
                <a:cs typeface="Times New Roman" panose="02020603050405020304" pitchFamily="18" charset="0"/>
              </a:rPr>
              <a:t>январь-декабрь </a:t>
            </a:r>
            <a:r>
              <a:rPr lang="ru-RU" b="1" dirty="0" smtClean="0">
                <a:latin typeface="PT Astra Serif" panose="020A0603040505020204" pitchFamily="18" charset="-52"/>
                <a:cs typeface="Times New Roman" panose="02020603050405020304" pitchFamily="18" charset="0"/>
              </a:rPr>
              <a:t>2024 </a:t>
            </a:r>
            <a:r>
              <a:rPr lang="ru-RU" b="1" dirty="0">
                <a:latin typeface="PT Astra Serif" panose="020A0603040505020204" pitchFamily="18" charset="-52"/>
                <a:cs typeface="Times New Roman" panose="02020603050405020304" pitchFamily="18" charset="0"/>
              </a:rPr>
              <a:t>года</a:t>
            </a:r>
          </a:p>
        </p:txBody>
      </p:sp>
      <p:pic>
        <p:nvPicPr>
          <p:cNvPr id="5" name="Рисунок 4"/>
          <p:cNvPicPr>
            <a:picLocks noChangeAspect="1"/>
          </p:cNvPicPr>
          <p:nvPr/>
        </p:nvPicPr>
        <p:blipFill>
          <a:blip r:embed="rId3"/>
          <a:stretch>
            <a:fillRect/>
          </a:stretch>
        </p:blipFill>
        <p:spPr>
          <a:xfrm>
            <a:off x="0" y="1069952"/>
            <a:ext cx="12192000" cy="5175205"/>
          </a:xfrm>
          <a:prstGeom prst="rect">
            <a:avLst/>
          </a:prstGeom>
        </p:spPr>
      </p:pic>
    </p:spTree>
    <p:extLst>
      <p:ext uri="{BB962C8B-B14F-4D97-AF65-F5344CB8AC3E}">
        <p14:creationId xmlns:p14="http://schemas.microsoft.com/office/powerpoint/2010/main" val="613221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Диаграмма 22"/>
          <p:cNvGraphicFramePr/>
          <p:nvPr>
            <p:extLst/>
          </p:nvPr>
        </p:nvGraphicFramePr>
        <p:xfrm>
          <a:off x="7437121" y="2920940"/>
          <a:ext cx="4818726" cy="27286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2" name="Диаграмма 41"/>
          <p:cNvGraphicFramePr/>
          <p:nvPr>
            <p:extLst/>
          </p:nvPr>
        </p:nvGraphicFramePr>
        <p:xfrm>
          <a:off x="6535072" y="1129218"/>
          <a:ext cx="4818726" cy="2728643"/>
        </p:xfrm>
        <a:graphic>
          <a:graphicData uri="http://schemas.openxmlformats.org/drawingml/2006/chart">
            <c:chart xmlns:c="http://schemas.openxmlformats.org/drawingml/2006/chart" xmlns:r="http://schemas.openxmlformats.org/officeDocument/2006/relationships" r:id="rId3"/>
          </a:graphicData>
        </a:graphic>
      </p:graphicFrame>
      <p:pic>
        <p:nvPicPr>
          <p:cNvPr id="44" name="Рисунок 43"/>
          <p:cNvPicPr>
            <a:picLocks noChangeAspect="1"/>
          </p:cNvPicPr>
          <p:nvPr/>
        </p:nvPicPr>
        <p:blipFill>
          <a:blip r:embed="rId4"/>
          <a:stretch>
            <a:fillRect/>
          </a:stretch>
        </p:blipFill>
        <p:spPr>
          <a:xfrm>
            <a:off x="0" y="14877"/>
            <a:ext cx="12192000" cy="912823"/>
          </a:xfrm>
          <a:prstGeom prst="rect">
            <a:avLst/>
          </a:prstGeom>
          <a:ln>
            <a:solidFill>
              <a:srgbClr val="00B050"/>
            </a:solidFill>
          </a:ln>
          <a:effectLst>
            <a:glow rad="12700">
              <a:schemeClr val="accent1">
                <a:alpha val="40000"/>
              </a:schemeClr>
            </a:glow>
          </a:effectLst>
        </p:spPr>
      </p:pic>
      <p:sp>
        <p:nvSpPr>
          <p:cNvPr id="45" name="Прямоугольник 44"/>
          <p:cNvSpPr/>
          <p:nvPr/>
        </p:nvSpPr>
        <p:spPr>
          <a:xfrm>
            <a:off x="2265028" y="172093"/>
            <a:ext cx="9446003" cy="646331"/>
          </a:xfrm>
          <a:prstGeom prst="rect">
            <a:avLst/>
          </a:prstGeom>
        </p:spPr>
        <p:txBody>
          <a:bodyPr wrap="square">
            <a:spAutoFit/>
          </a:bodyPr>
          <a:lstStyle/>
          <a:p>
            <a:pPr algn="ctr"/>
            <a:r>
              <a:rPr lang="ru-RU" b="1" dirty="0" smtClean="0">
                <a:latin typeface="PT Astra Serif" panose="020A0603040505020204" pitchFamily="18" charset="-52"/>
                <a:cs typeface="Times New Roman" panose="02020603050405020304" pitchFamily="18" charset="0"/>
              </a:rPr>
              <a:t>Исполнение доходов </a:t>
            </a:r>
            <a:r>
              <a:rPr lang="ru-RU" b="1" dirty="0">
                <a:latin typeface="PT Astra Serif" panose="020A0603040505020204" pitchFamily="18" charset="-52"/>
                <a:cs typeface="Times New Roman" panose="02020603050405020304" pitchFamily="18" charset="0"/>
              </a:rPr>
              <a:t>бюджета муниципального образования город Тула </a:t>
            </a:r>
          </a:p>
          <a:p>
            <a:pPr algn="ctr"/>
            <a:r>
              <a:rPr lang="ru-RU" b="1" dirty="0">
                <a:latin typeface="PT Astra Serif" panose="020A0603040505020204" pitchFamily="18" charset="-52"/>
                <a:cs typeface="Times New Roman" panose="02020603050405020304" pitchFamily="18" charset="0"/>
              </a:rPr>
              <a:t>в разрезе доходных источников </a:t>
            </a:r>
            <a:r>
              <a:rPr lang="ru-RU" b="1" dirty="0" smtClean="0">
                <a:latin typeface="PT Astra Serif" panose="020A0603040505020204" pitchFamily="18" charset="-52"/>
                <a:cs typeface="Times New Roman" panose="02020603050405020304" pitchFamily="18" charset="0"/>
              </a:rPr>
              <a:t>за 20</a:t>
            </a:r>
            <a:r>
              <a:rPr lang="en-US" b="1" dirty="0" smtClean="0">
                <a:latin typeface="PT Astra Serif" panose="020A0603040505020204" pitchFamily="18" charset="-52"/>
                <a:cs typeface="Times New Roman" panose="02020603050405020304" pitchFamily="18" charset="0"/>
              </a:rPr>
              <a:t>2</a:t>
            </a:r>
            <a:r>
              <a:rPr lang="ru-RU" b="1" dirty="0" smtClean="0">
                <a:latin typeface="PT Astra Serif" panose="020A0603040505020204" pitchFamily="18" charset="-52"/>
                <a:cs typeface="Times New Roman" panose="02020603050405020304" pitchFamily="18" charset="0"/>
              </a:rPr>
              <a:t>4 год </a:t>
            </a:r>
            <a:endParaRPr lang="ru-RU" b="1" dirty="0">
              <a:latin typeface="PT Astra Serif" panose="020A0603040505020204" pitchFamily="18" charset="-52"/>
              <a:cs typeface="Times New Roman" panose="02020603050405020304" pitchFamily="18" charset="0"/>
            </a:endParaRPr>
          </a:p>
        </p:txBody>
      </p:sp>
      <p:sp>
        <p:nvSpPr>
          <p:cNvPr id="2" name="Прямоугольник 1"/>
          <p:cNvSpPr/>
          <p:nvPr/>
        </p:nvSpPr>
        <p:spPr>
          <a:xfrm>
            <a:off x="444843" y="1582341"/>
            <a:ext cx="11434119" cy="2031325"/>
          </a:xfrm>
          <a:prstGeom prst="rect">
            <a:avLst/>
          </a:prstGeom>
        </p:spPr>
        <p:txBody>
          <a:bodyPr wrap="square">
            <a:spAutoFit/>
          </a:bodyPr>
          <a:lstStyle/>
          <a:p>
            <a:pPr algn="just"/>
            <a:r>
              <a:rPr lang="ru-RU" dirty="0">
                <a:latin typeface="PT Astra Serif" panose="020A0603040505020204" pitchFamily="18" charset="-52"/>
                <a:cs typeface="Times New Roman" panose="02020603050405020304" pitchFamily="18" charset="0"/>
              </a:rPr>
              <a:t>Доходы бюджета муниципального образования город Тула исполнены на </a:t>
            </a:r>
            <a:r>
              <a:rPr lang="ru-RU" dirty="0" smtClean="0">
                <a:latin typeface="PT Astra Serif" panose="020A0603040505020204" pitchFamily="18" charset="-52"/>
                <a:cs typeface="Times New Roman" panose="02020603050405020304" pitchFamily="18" charset="0"/>
              </a:rPr>
              <a:t>113,2% </a:t>
            </a:r>
            <a:r>
              <a:rPr lang="ru-RU" dirty="0">
                <a:latin typeface="PT Astra Serif" panose="020A0603040505020204" pitchFamily="18" charset="-52"/>
                <a:cs typeface="Times New Roman" panose="02020603050405020304" pitchFamily="18" charset="0"/>
              </a:rPr>
              <a:t>к плану, в том числе:</a:t>
            </a:r>
          </a:p>
          <a:p>
            <a:pPr algn="just"/>
            <a:r>
              <a:rPr lang="ru-RU" dirty="0">
                <a:latin typeface="PT Astra Serif" panose="020A0603040505020204" pitchFamily="18" charset="-52"/>
                <a:cs typeface="Times New Roman" panose="02020603050405020304" pitchFamily="18" charset="0"/>
              </a:rPr>
              <a:t>           - налоговые и </a:t>
            </a:r>
            <a:r>
              <a:rPr lang="ru-RU" dirty="0" smtClean="0">
                <a:latin typeface="PT Astra Serif" panose="020A0603040505020204" pitchFamily="18" charset="-52"/>
                <a:cs typeface="Times New Roman" panose="02020603050405020304" pitchFamily="18" charset="0"/>
              </a:rPr>
              <a:t>неналоговые доходы </a:t>
            </a:r>
            <a:r>
              <a:rPr lang="ru-RU" dirty="0">
                <a:latin typeface="PT Astra Serif" panose="020A0603040505020204" pitchFamily="18" charset="-52"/>
                <a:cs typeface="Times New Roman" panose="02020603050405020304" pitchFamily="18" charset="0"/>
              </a:rPr>
              <a:t>исполнены на </a:t>
            </a:r>
            <a:r>
              <a:rPr lang="en-US" dirty="0" smtClean="0">
                <a:latin typeface="PT Astra Serif" panose="020A0603040505020204" pitchFamily="18" charset="-52"/>
                <a:cs typeface="Times New Roman" panose="02020603050405020304" pitchFamily="18" charset="0"/>
              </a:rPr>
              <a:t>10</a:t>
            </a:r>
            <a:r>
              <a:rPr lang="ru-RU" dirty="0" smtClean="0">
                <a:latin typeface="PT Astra Serif" panose="020A0603040505020204" pitchFamily="18" charset="-52"/>
                <a:cs typeface="Times New Roman" panose="02020603050405020304" pitchFamily="18" charset="0"/>
              </a:rPr>
              <a:t>5,1% </a:t>
            </a:r>
            <a:r>
              <a:rPr lang="ru-RU" dirty="0">
                <a:latin typeface="PT Astra Serif" panose="020A0603040505020204" pitchFamily="18" charset="-52"/>
                <a:cs typeface="Times New Roman" panose="02020603050405020304" pitchFamily="18" charset="0"/>
              </a:rPr>
              <a:t>к плану, </a:t>
            </a:r>
            <a:r>
              <a:rPr lang="ru-RU" dirty="0" smtClean="0">
                <a:latin typeface="PT Astra Serif" panose="020A0603040505020204" pitchFamily="18" charset="-52"/>
                <a:cs typeface="Times New Roman" panose="02020603050405020304" pitchFamily="18" charset="0"/>
              </a:rPr>
              <a:t>из них налоговые </a:t>
            </a:r>
            <a:r>
              <a:rPr lang="en-US" dirty="0" smtClean="0">
                <a:latin typeface="PT Astra Serif" panose="020A0603040505020204" pitchFamily="18" charset="-52"/>
                <a:cs typeface="Times New Roman" panose="02020603050405020304" pitchFamily="18" charset="0"/>
              </a:rPr>
              <a:t>10</a:t>
            </a:r>
            <a:r>
              <a:rPr lang="ru-RU" dirty="0" smtClean="0">
                <a:latin typeface="PT Astra Serif" panose="020A0603040505020204" pitchFamily="18" charset="-52"/>
                <a:cs typeface="Times New Roman" panose="02020603050405020304" pitchFamily="18" charset="0"/>
              </a:rPr>
              <a:t>6,9%, </a:t>
            </a:r>
            <a:r>
              <a:rPr lang="ru-RU" dirty="0">
                <a:latin typeface="PT Astra Serif" panose="020A0603040505020204" pitchFamily="18" charset="-52"/>
                <a:cs typeface="Times New Roman" panose="02020603050405020304" pitchFamily="18" charset="0"/>
              </a:rPr>
              <a:t>неналоговые  </a:t>
            </a:r>
            <a:r>
              <a:rPr lang="ru-RU" dirty="0" smtClean="0">
                <a:latin typeface="PT Astra Serif" panose="020A0603040505020204" pitchFamily="18" charset="-52"/>
                <a:cs typeface="Times New Roman" panose="02020603050405020304" pitchFamily="18" charset="0"/>
              </a:rPr>
              <a:t>108,1%. </a:t>
            </a:r>
            <a:r>
              <a:rPr lang="ru-RU" dirty="0">
                <a:latin typeface="PT Astra Serif" panose="020A0603040505020204" pitchFamily="18" charset="-52"/>
                <a:cs typeface="Times New Roman" panose="02020603050405020304" pitchFamily="18" charset="0"/>
              </a:rPr>
              <a:t>При плане </a:t>
            </a:r>
            <a:r>
              <a:rPr lang="ru-RU" dirty="0" smtClean="0">
                <a:latin typeface="PT Astra Serif" panose="020A0603040505020204" pitchFamily="18" charset="-52"/>
                <a:cs typeface="Times New Roman" panose="02020603050405020304" pitchFamily="18" charset="0"/>
              </a:rPr>
              <a:t>16 109,3 млн</a:t>
            </a:r>
            <a:r>
              <a:rPr lang="ru-RU" dirty="0">
                <a:latin typeface="PT Astra Serif" panose="020A0603040505020204" pitchFamily="18" charset="-52"/>
                <a:cs typeface="Times New Roman" panose="02020603050405020304" pitchFamily="18" charset="0"/>
              </a:rPr>
              <a:t>. руб.</a:t>
            </a:r>
            <a:r>
              <a:rPr lang="en-US" dirty="0">
                <a:latin typeface="PT Astra Serif" panose="020A0603040505020204" pitchFamily="18" charset="-52"/>
                <a:cs typeface="Times New Roman" panose="02020603050405020304" pitchFamily="18" charset="0"/>
              </a:rPr>
              <a:t> </a:t>
            </a:r>
            <a:r>
              <a:rPr lang="ru-RU" dirty="0" smtClean="0">
                <a:latin typeface="PT Astra Serif" panose="020A0603040505020204" pitchFamily="18" charset="-52"/>
                <a:cs typeface="Times New Roman" panose="02020603050405020304" pitchFamily="18" charset="0"/>
              </a:rPr>
              <a:t>фактическое </a:t>
            </a:r>
            <a:r>
              <a:rPr lang="ru-RU" dirty="0">
                <a:latin typeface="PT Astra Serif" panose="020A0603040505020204" pitchFamily="18" charset="-52"/>
                <a:cs typeface="Times New Roman" panose="02020603050405020304" pitchFamily="18" charset="0"/>
              </a:rPr>
              <a:t>поступление составило </a:t>
            </a:r>
            <a:r>
              <a:rPr lang="ru-RU" dirty="0" smtClean="0">
                <a:latin typeface="PT Astra Serif" panose="020A0603040505020204" pitchFamily="18" charset="-52"/>
                <a:cs typeface="Times New Roman" panose="02020603050405020304" pitchFamily="18" charset="0"/>
              </a:rPr>
              <a:t>16 926,1 млн</a:t>
            </a:r>
            <a:r>
              <a:rPr lang="ru-RU" dirty="0">
                <a:latin typeface="PT Astra Serif" panose="020A0603040505020204" pitchFamily="18" charset="-52"/>
                <a:cs typeface="Times New Roman" panose="02020603050405020304" pitchFamily="18" charset="0"/>
              </a:rPr>
              <a:t>. руб.; </a:t>
            </a:r>
          </a:p>
          <a:p>
            <a:pPr algn="just"/>
            <a:r>
              <a:rPr lang="ru-RU" dirty="0">
                <a:latin typeface="PT Astra Serif" panose="020A0603040505020204" pitchFamily="18" charset="-52"/>
                <a:cs typeface="Times New Roman" panose="02020603050405020304" pitchFamily="18" charset="0"/>
              </a:rPr>
              <a:t>           - безвозмездные поступления исполнены на </a:t>
            </a:r>
            <a:r>
              <a:rPr lang="ru-RU" dirty="0" smtClean="0">
                <a:latin typeface="PT Astra Serif" panose="020A0603040505020204" pitchFamily="18" charset="-52"/>
                <a:cs typeface="Times New Roman" panose="02020603050405020304" pitchFamily="18" charset="0"/>
              </a:rPr>
              <a:t>121,8% </a:t>
            </a:r>
            <a:r>
              <a:rPr lang="ru-RU" dirty="0">
                <a:latin typeface="PT Astra Serif" panose="020A0603040505020204" pitchFamily="18" charset="-52"/>
                <a:cs typeface="Times New Roman" panose="02020603050405020304" pitchFamily="18" charset="0"/>
              </a:rPr>
              <a:t>к плану. При плане </a:t>
            </a:r>
            <a:r>
              <a:rPr lang="ru-RU" dirty="0" smtClean="0">
                <a:latin typeface="PT Astra Serif" panose="020A0603040505020204" pitchFamily="18" charset="-52"/>
                <a:cs typeface="Times New Roman" panose="02020603050405020304" pitchFamily="18" charset="0"/>
              </a:rPr>
              <a:t>15 217,5 млн</a:t>
            </a:r>
            <a:r>
              <a:rPr lang="ru-RU" dirty="0">
                <a:latin typeface="PT Astra Serif" panose="020A0603040505020204" pitchFamily="18" charset="-52"/>
                <a:cs typeface="Times New Roman" panose="02020603050405020304" pitchFamily="18" charset="0"/>
              </a:rPr>
              <a:t>. руб. фактическое поступление составило </a:t>
            </a:r>
            <a:r>
              <a:rPr lang="ru-RU" dirty="0" smtClean="0">
                <a:latin typeface="PT Astra Serif" panose="020A0603040505020204" pitchFamily="18" charset="-52"/>
                <a:cs typeface="Times New Roman" panose="02020603050405020304" pitchFamily="18" charset="0"/>
              </a:rPr>
              <a:t>18 541,8 млн</a:t>
            </a:r>
            <a:r>
              <a:rPr lang="ru-RU" dirty="0">
                <a:latin typeface="PT Astra Serif" panose="020A0603040505020204" pitchFamily="18" charset="-52"/>
                <a:cs typeface="Times New Roman" panose="02020603050405020304" pitchFamily="18" charset="0"/>
              </a:rPr>
              <a:t>. руб.    </a:t>
            </a:r>
          </a:p>
          <a:p>
            <a:pPr algn="just"/>
            <a:r>
              <a:rPr lang="ru-RU" dirty="0">
                <a:latin typeface="PT Astra Serif" panose="020A0603040505020204" pitchFamily="18" charset="-52"/>
                <a:cs typeface="Times New Roman" panose="02020603050405020304" pitchFamily="18" charset="0"/>
              </a:rPr>
              <a:t>            Доля </a:t>
            </a:r>
            <a:r>
              <a:rPr lang="ru-RU" dirty="0" smtClean="0">
                <a:latin typeface="PT Astra Serif" panose="020A0603040505020204" pitchFamily="18" charset="-52"/>
                <a:cs typeface="Times New Roman" panose="02020603050405020304" pitchFamily="18" charset="0"/>
              </a:rPr>
              <a:t>налоговых и неналоговых </a:t>
            </a:r>
            <a:r>
              <a:rPr lang="ru-RU" dirty="0">
                <a:latin typeface="PT Astra Serif" panose="020A0603040505020204" pitchFamily="18" charset="-52"/>
                <a:cs typeface="Times New Roman" panose="02020603050405020304" pitchFamily="18" charset="0"/>
              </a:rPr>
              <a:t>доходов в общем объеме доходов бюджета муниципального образования город Тула в </a:t>
            </a:r>
            <a:r>
              <a:rPr lang="ru-RU" dirty="0" smtClean="0">
                <a:latin typeface="PT Astra Serif" panose="020A0603040505020204" pitchFamily="18" charset="-52"/>
                <a:cs typeface="Times New Roman" panose="02020603050405020304" pitchFamily="18" charset="0"/>
              </a:rPr>
              <a:t>20</a:t>
            </a:r>
            <a:r>
              <a:rPr lang="en-US" dirty="0" smtClean="0">
                <a:latin typeface="PT Astra Serif" panose="020A0603040505020204" pitchFamily="18" charset="-52"/>
                <a:cs typeface="Times New Roman" panose="02020603050405020304" pitchFamily="18" charset="0"/>
              </a:rPr>
              <a:t>2</a:t>
            </a:r>
            <a:r>
              <a:rPr lang="ru-RU" dirty="0" smtClean="0">
                <a:latin typeface="PT Astra Serif" panose="020A0603040505020204" pitchFamily="18" charset="-52"/>
                <a:cs typeface="Times New Roman" panose="02020603050405020304" pitchFamily="18" charset="0"/>
              </a:rPr>
              <a:t>4 </a:t>
            </a:r>
            <a:r>
              <a:rPr lang="ru-RU" dirty="0">
                <a:latin typeface="PT Astra Serif" panose="020A0603040505020204" pitchFamily="18" charset="-52"/>
                <a:cs typeface="Times New Roman" panose="02020603050405020304" pitchFamily="18" charset="0"/>
              </a:rPr>
              <a:t>году составила </a:t>
            </a:r>
            <a:r>
              <a:rPr lang="ru-RU" dirty="0" smtClean="0">
                <a:latin typeface="PT Astra Serif" panose="020A0603040505020204" pitchFamily="18" charset="-52"/>
                <a:cs typeface="Times New Roman" panose="02020603050405020304" pitchFamily="18" charset="0"/>
              </a:rPr>
              <a:t>47,7%, </a:t>
            </a:r>
            <a:r>
              <a:rPr lang="ru-RU" dirty="0">
                <a:latin typeface="PT Astra Serif" panose="020A0603040505020204" pitchFamily="18" charset="-52"/>
                <a:cs typeface="Times New Roman" panose="02020603050405020304" pitchFamily="18" charset="0"/>
              </a:rPr>
              <a:t>средства </a:t>
            </a:r>
            <a:r>
              <a:rPr lang="ru-RU" dirty="0" smtClean="0">
                <a:latin typeface="PT Astra Serif" panose="020A0603040505020204" pitchFamily="18" charset="-52"/>
                <a:cs typeface="Times New Roman" panose="02020603050405020304" pitchFamily="18" charset="0"/>
              </a:rPr>
              <a:t>из бюджета Тульской области 52,3%.</a:t>
            </a:r>
            <a:endParaRPr lang="ru-RU" dirty="0">
              <a:latin typeface="PT Astra Serif" panose="020A0603040505020204" pitchFamily="18" charset="-52"/>
              <a:cs typeface="Times New Roman" panose="02020603050405020304" pitchFamily="18" charset="0"/>
            </a:endParaRPr>
          </a:p>
        </p:txBody>
      </p:sp>
      <p:sp>
        <p:nvSpPr>
          <p:cNvPr id="7" name="Прямоугольник 6"/>
          <p:cNvSpPr/>
          <p:nvPr/>
        </p:nvSpPr>
        <p:spPr>
          <a:xfrm>
            <a:off x="1581022" y="3857861"/>
            <a:ext cx="8784976" cy="646331"/>
          </a:xfrm>
          <a:prstGeom prst="rect">
            <a:avLst/>
          </a:prstGeom>
        </p:spPr>
        <p:txBody>
          <a:bodyPr wrap="square">
            <a:spAutoFit/>
          </a:bodyPr>
          <a:lstStyle/>
          <a:p>
            <a:pPr algn="ctr"/>
            <a:r>
              <a:rPr lang="ru-RU" b="1" dirty="0">
                <a:latin typeface="PT Astra Serif" panose="020A0603040505020204" pitchFamily="18" charset="-52"/>
                <a:cs typeface="Times New Roman" panose="02020603050405020304" pitchFamily="18" charset="0"/>
              </a:rPr>
              <a:t>Доходы бюджета муниципального образования город Тула за </a:t>
            </a:r>
            <a:r>
              <a:rPr lang="ru-RU" b="1" dirty="0" smtClean="0">
                <a:latin typeface="PT Astra Serif" panose="020A0603040505020204" pitchFamily="18" charset="-52"/>
                <a:cs typeface="Times New Roman" panose="02020603050405020304" pitchFamily="18" charset="0"/>
              </a:rPr>
              <a:t>20</a:t>
            </a:r>
            <a:r>
              <a:rPr lang="en-US" b="1" dirty="0" smtClean="0">
                <a:latin typeface="PT Astra Serif" panose="020A0603040505020204" pitchFamily="18" charset="-52"/>
                <a:cs typeface="Times New Roman" panose="02020603050405020304" pitchFamily="18" charset="0"/>
              </a:rPr>
              <a:t>2</a:t>
            </a:r>
            <a:r>
              <a:rPr lang="ru-RU" b="1" dirty="0" smtClean="0">
                <a:latin typeface="PT Astra Serif" panose="020A0603040505020204" pitchFamily="18" charset="-52"/>
                <a:cs typeface="Times New Roman" panose="02020603050405020304" pitchFamily="18" charset="0"/>
              </a:rPr>
              <a:t>4 </a:t>
            </a:r>
            <a:r>
              <a:rPr lang="ru-RU" b="1" dirty="0">
                <a:latin typeface="PT Astra Serif" panose="020A0603040505020204" pitchFamily="18" charset="-52"/>
                <a:cs typeface="Times New Roman" panose="02020603050405020304" pitchFamily="18" charset="0"/>
              </a:rPr>
              <a:t>год </a:t>
            </a:r>
            <a:endParaRPr lang="en-US" b="1" dirty="0" smtClean="0">
              <a:latin typeface="PT Astra Serif" panose="020A0603040505020204" pitchFamily="18" charset="-52"/>
              <a:cs typeface="Times New Roman" panose="02020603050405020304" pitchFamily="18" charset="0"/>
            </a:endParaRPr>
          </a:p>
          <a:p>
            <a:pPr algn="ctr"/>
            <a:r>
              <a:rPr lang="ru-RU" b="1" dirty="0" smtClean="0">
                <a:latin typeface="PT Astra Serif" panose="020A0603040505020204" pitchFamily="18" charset="-52"/>
                <a:cs typeface="Times New Roman" panose="02020603050405020304" pitchFamily="18" charset="0"/>
              </a:rPr>
              <a:t>в </a:t>
            </a:r>
            <a:r>
              <a:rPr lang="ru-RU" b="1" dirty="0">
                <a:latin typeface="PT Astra Serif" panose="020A0603040505020204" pitchFamily="18" charset="-52"/>
                <a:cs typeface="Times New Roman" panose="02020603050405020304" pitchFamily="18" charset="0"/>
              </a:rPr>
              <a:t>расчете </a:t>
            </a:r>
            <a:r>
              <a:rPr lang="ru-RU" b="1" dirty="0" smtClean="0">
                <a:latin typeface="PT Astra Serif" panose="020A0603040505020204" pitchFamily="18" charset="-52"/>
                <a:cs typeface="Times New Roman" panose="02020603050405020304" pitchFamily="18" charset="0"/>
              </a:rPr>
              <a:t>на </a:t>
            </a:r>
            <a:r>
              <a:rPr lang="ru-RU" b="1" dirty="0">
                <a:latin typeface="PT Astra Serif" panose="020A0603040505020204" pitchFamily="18" charset="-52"/>
                <a:cs typeface="Times New Roman" panose="02020603050405020304" pitchFamily="18" charset="0"/>
              </a:rPr>
              <a:t>1 жителя</a:t>
            </a:r>
          </a:p>
        </p:txBody>
      </p:sp>
      <p:graphicFrame>
        <p:nvGraphicFramePr>
          <p:cNvPr id="8" name="Таблица 7"/>
          <p:cNvGraphicFramePr>
            <a:graphicFrameLocks noGrp="1"/>
          </p:cNvGraphicFramePr>
          <p:nvPr>
            <p:extLst>
              <p:ext uri="{D42A27DB-BD31-4B8C-83A1-F6EECF244321}">
                <p14:modId xmlns:p14="http://schemas.microsoft.com/office/powerpoint/2010/main" val="1792668691"/>
              </p:ext>
            </p:extLst>
          </p:nvPr>
        </p:nvGraphicFramePr>
        <p:xfrm>
          <a:off x="1994717" y="4770950"/>
          <a:ext cx="7475906" cy="1045507"/>
        </p:xfrm>
        <a:graphic>
          <a:graphicData uri="http://schemas.openxmlformats.org/drawingml/2006/table">
            <a:tbl>
              <a:tblPr firstRow="1" firstCol="1" lastRow="1" lastCol="1" bandRow="1" bandCol="1">
                <a:tableStyleId>{0660B408-B3CF-4A94-85FC-2B1E0A45F4A2}</a:tableStyleId>
              </a:tblPr>
              <a:tblGrid>
                <a:gridCol w="4120719">
                  <a:extLst>
                    <a:ext uri="{9D8B030D-6E8A-4147-A177-3AD203B41FA5}">
                      <a16:colId xmlns="" xmlns:a16="http://schemas.microsoft.com/office/drawing/2014/main" val="20000"/>
                    </a:ext>
                  </a:extLst>
                </a:gridCol>
                <a:gridCol w="3355187">
                  <a:extLst>
                    <a:ext uri="{9D8B030D-6E8A-4147-A177-3AD203B41FA5}">
                      <a16:colId xmlns="" xmlns:a16="http://schemas.microsoft.com/office/drawing/2014/main" val="20001"/>
                    </a:ext>
                  </a:extLst>
                </a:gridCol>
              </a:tblGrid>
              <a:tr h="433439">
                <a:tc>
                  <a:txBody>
                    <a:bodyPr/>
                    <a:lstStyle/>
                    <a:p>
                      <a:pPr algn="just">
                        <a:spcAft>
                          <a:spcPts val="0"/>
                        </a:spcAft>
                      </a:pPr>
                      <a:r>
                        <a:rPr lang="ru-RU" sz="1400" dirty="0">
                          <a:effectLst/>
                          <a:latin typeface="PT Astra Serif" panose="020A0603040505020204" pitchFamily="18" charset="-52"/>
                          <a:cs typeface="Times New Roman" panose="02020603050405020304" pitchFamily="18" charset="0"/>
                        </a:rPr>
                        <a:t> </a:t>
                      </a:r>
                      <a:endParaRPr lang="ru-RU" sz="1200" dirty="0">
                        <a:solidFill>
                          <a:schemeClr val="tx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marL="68580" marR="68580" marT="0" marB="0">
                    <a:solidFill>
                      <a:schemeClr val="accent1">
                        <a:lumMod val="75000"/>
                      </a:schemeClr>
                    </a:solidFill>
                  </a:tcPr>
                </a:tc>
                <a:tc>
                  <a:txBody>
                    <a:bodyPr/>
                    <a:lstStyle/>
                    <a:p>
                      <a:pPr lvl="0" algn="ctr">
                        <a:spcAft>
                          <a:spcPts val="0"/>
                        </a:spcAft>
                      </a:pPr>
                      <a:r>
                        <a:rPr lang="ru-RU" sz="1600" dirty="0">
                          <a:solidFill>
                            <a:schemeClr val="bg1"/>
                          </a:solidFill>
                          <a:effectLst/>
                          <a:latin typeface="PT Astra Serif" panose="020A0603040505020204" pitchFamily="18" charset="-52"/>
                          <a:cs typeface="Times New Roman" panose="02020603050405020304" pitchFamily="18" charset="0"/>
                        </a:rPr>
                        <a:t>Исполнено на </a:t>
                      </a:r>
                      <a:r>
                        <a:rPr lang="ru-RU" sz="1600" dirty="0" smtClean="0">
                          <a:solidFill>
                            <a:schemeClr val="bg1"/>
                          </a:solidFill>
                          <a:effectLst/>
                          <a:latin typeface="PT Astra Serif" panose="020A0603040505020204" pitchFamily="18" charset="-52"/>
                          <a:cs typeface="Times New Roman" panose="02020603050405020304" pitchFamily="18" charset="0"/>
                        </a:rPr>
                        <a:t>01.01.2025</a:t>
                      </a:r>
                      <a:r>
                        <a:rPr lang="ru-RU" sz="1600" dirty="0">
                          <a:solidFill>
                            <a:schemeClr val="bg1"/>
                          </a:solidFill>
                          <a:effectLst/>
                          <a:latin typeface="PT Astra Serif" panose="020A0603040505020204" pitchFamily="18" charset="-52"/>
                          <a:cs typeface="Times New Roman" panose="02020603050405020304" pitchFamily="18" charset="0"/>
                        </a:rPr>
                        <a:t> </a:t>
                      </a:r>
                      <a:endParaRPr lang="ru-RU" sz="160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marL="68580" marR="68580" marT="0" marB="0" anchor="ctr">
                    <a:solidFill>
                      <a:schemeClr val="accent1">
                        <a:lumMod val="75000"/>
                      </a:schemeClr>
                    </a:solidFill>
                  </a:tcPr>
                </a:tc>
                <a:extLst>
                  <a:ext uri="{0D108BD9-81ED-4DB2-BD59-A6C34878D82A}">
                    <a16:rowId xmlns="" xmlns:a16="http://schemas.microsoft.com/office/drawing/2014/main" val="10000"/>
                  </a:ext>
                </a:extLst>
              </a:tr>
              <a:tr h="324036">
                <a:tc>
                  <a:txBody>
                    <a:bodyPr/>
                    <a:lstStyle/>
                    <a:p>
                      <a:pPr algn="just">
                        <a:spcAft>
                          <a:spcPts val="0"/>
                        </a:spcAft>
                      </a:pPr>
                      <a:r>
                        <a:rPr lang="ru-RU" sz="1400" dirty="0">
                          <a:effectLst/>
                          <a:latin typeface="PT Astra Serif" panose="020A0603040505020204" pitchFamily="18" charset="-52"/>
                          <a:cs typeface="Times New Roman" panose="02020603050405020304" pitchFamily="18" charset="0"/>
                        </a:rPr>
                        <a:t>Доходы бюджета </a:t>
                      </a:r>
                      <a:r>
                        <a:rPr lang="ru-RU" sz="1400" dirty="0" smtClean="0">
                          <a:effectLst/>
                          <a:latin typeface="PT Astra Serif" panose="020A0603040505020204" pitchFamily="18" charset="-52"/>
                          <a:cs typeface="Times New Roman" panose="02020603050405020304" pitchFamily="18" charset="0"/>
                        </a:rPr>
                        <a:t>(</a:t>
                      </a:r>
                      <a:r>
                        <a:rPr lang="ru-RU" sz="1400" dirty="0">
                          <a:effectLst/>
                          <a:latin typeface="PT Astra Serif" panose="020A0603040505020204" pitchFamily="18" charset="-52"/>
                          <a:cs typeface="Times New Roman" panose="02020603050405020304" pitchFamily="18" charset="0"/>
                        </a:rPr>
                        <a:t>млн. руб.)</a:t>
                      </a:r>
                      <a:endParaRPr lang="ru-RU" sz="1200" dirty="0">
                        <a:solidFill>
                          <a:schemeClr val="tx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marL="68580" marR="68580" marT="0" marB="0"/>
                </a:tc>
                <a:tc>
                  <a:txBody>
                    <a:bodyPr/>
                    <a:lstStyle/>
                    <a:p>
                      <a:pPr algn="ctr">
                        <a:spcAft>
                          <a:spcPts val="0"/>
                        </a:spcAft>
                      </a:pPr>
                      <a:r>
                        <a:rPr lang="ru-RU" sz="1400" dirty="0" smtClean="0">
                          <a:solidFill>
                            <a:schemeClr val="tx1"/>
                          </a:solidFill>
                          <a:effectLst/>
                          <a:latin typeface="PT Astra Serif" panose="020A0603040505020204" pitchFamily="18" charset="-52"/>
                          <a:ea typeface="PT Astra Serif" panose="020A0603040505020204" pitchFamily="18" charset="-52"/>
                          <a:cs typeface="Times New Roman" panose="02020603050405020304" pitchFamily="18" charset="0"/>
                        </a:rPr>
                        <a:t>35 467,9</a:t>
                      </a:r>
                      <a:endParaRPr lang="ru-RU" sz="1400" dirty="0">
                        <a:solidFill>
                          <a:schemeClr val="tx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marL="68580" marR="68580" marT="0" marB="0"/>
                </a:tc>
                <a:extLst>
                  <a:ext uri="{0D108BD9-81ED-4DB2-BD59-A6C34878D82A}">
                    <a16:rowId xmlns="" xmlns:a16="http://schemas.microsoft.com/office/drawing/2014/main" val="10001"/>
                  </a:ext>
                </a:extLst>
              </a:tr>
              <a:tr h="288032">
                <a:tc>
                  <a:txBody>
                    <a:bodyPr/>
                    <a:lstStyle/>
                    <a:p>
                      <a:pPr algn="just">
                        <a:spcAft>
                          <a:spcPts val="0"/>
                        </a:spcAft>
                      </a:pPr>
                      <a:r>
                        <a:rPr lang="ru-RU" sz="1400" dirty="0">
                          <a:effectLst/>
                          <a:latin typeface="PT Astra Serif" panose="020A0603040505020204" pitchFamily="18" charset="-52"/>
                          <a:cs typeface="Times New Roman" panose="02020603050405020304" pitchFamily="18" charset="0"/>
                        </a:rPr>
                        <a:t>Доходы на 1 жителя (тыс. руб.)</a:t>
                      </a:r>
                      <a:endParaRPr lang="ru-RU" sz="1200" dirty="0">
                        <a:solidFill>
                          <a:schemeClr val="tx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marL="68580" marR="68580" marT="0" marB="0"/>
                </a:tc>
                <a:tc>
                  <a:txBody>
                    <a:bodyPr/>
                    <a:lstStyle/>
                    <a:p>
                      <a:pPr algn="ctr">
                        <a:spcAft>
                          <a:spcPts val="0"/>
                        </a:spcAft>
                      </a:pPr>
                      <a:r>
                        <a:rPr lang="ru-RU" sz="1200" dirty="0" smtClean="0">
                          <a:solidFill>
                            <a:srgbClr val="FF0000"/>
                          </a:solidFill>
                          <a:effectLst/>
                          <a:latin typeface="PT Astra Serif" panose="020A0603040505020204" pitchFamily="18" charset="-52"/>
                          <a:ea typeface="PT Astra Serif" panose="020A0603040505020204" pitchFamily="18" charset="-52"/>
                          <a:cs typeface="Times New Roman" panose="02020603050405020304" pitchFamily="18" charset="0"/>
                        </a:rPr>
                        <a:t>65,89</a:t>
                      </a:r>
                      <a:endParaRPr lang="ru-RU" sz="1200" dirty="0">
                        <a:solidFill>
                          <a:srgbClr val="FF0000"/>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marL="68580" marR="68580" marT="0" marB="0"/>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32182757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09728" y="996132"/>
            <a:ext cx="2781325" cy="5752528"/>
          </a:xfrm>
          <a:prstGeom prst="rect">
            <a:avLst/>
          </a:prstGeom>
          <a:no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Блок-схема: альтернативный процесс 5"/>
          <p:cNvSpPr/>
          <p:nvPr/>
        </p:nvSpPr>
        <p:spPr>
          <a:xfrm>
            <a:off x="9310178" y="5933925"/>
            <a:ext cx="2653809" cy="690612"/>
          </a:xfrm>
          <a:prstGeom prst="flowChartAlternateProcess">
            <a:avLst/>
          </a:prstGeom>
          <a:solidFill>
            <a:schemeClr val="accent6">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700" b="1" dirty="0" smtClean="0">
                <a:solidFill>
                  <a:sysClr val="windowText" lastClr="000000"/>
                </a:solidFill>
                <a:latin typeface="PT Astra Serif" panose="020A0603040505020204" pitchFamily="18" charset="-52"/>
                <a:cs typeface="Times New Roman" panose="02020603050405020304" pitchFamily="18" charset="0"/>
              </a:rPr>
              <a:t>Безвозмездные поступления</a:t>
            </a:r>
            <a:endParaRPr lang="ru-RU" sz="1700" b="1" dirty="0">
              <a:solidFill>
                <a:sysClr val="windowText" lastClr="000000"/>
              </a:solidFill>
              <a:latin typeface="PT Astra Serif" panose="020A0603040505020204" pitchFamily="18" charset="-52"/>
              <a:cs typeface="Times New Roman" panose="02020603050405020304" pitchFamily="18" charset="0"/>
            </a:endParaRPr>
          </a:p>
          <a:p>
            <a:pPr algn="ctr"/>
            <a:r>
              <a:rPr lang="ru-RU" sz="1700" b="1" dirty="0" smtClean="0">
                <a:solidFill>
                  <a:sysClr val="windowText" lastClr="000000"/>
                </a:solidFill>
                <a:latin typeface="PT Astra Serif" panose="020A0603040505020204" pitchFamily="18" charset="-52"/>
                <a:cs typeface="Times New Roman" panose="02020603050405020304" pitchFamily="18" charset="0"/>
              </a:rPr>
              <a:t>18 541,8</a:t>
            </a:r>
            <a:endParaRPr lang="en-US" sz="1700" b="1" dirty="0" smtClean="0">
              <a:solidFill>
                <a:sysClr val="windowText" lastClr="000000"/>
              </a:solidFill>
              <a:latin typeface="PT Astra Serif" panose="020A0603040505020204" pitchFamily="18" charset="-52"/>
              <a:cs typeface="Times New Roman" panose="02020603050405020304" pitchFamily="18" charset="0"/>
            </a:endParaRPr>
          </a:p>
        </p:txBody>
      </p:sp>
      <p:sp>
        <p:nvSpPr>
          <p:cNvPr id="7" name="Блок-схема: альтернативный процесс 6"/>
          <p:cNvSpPr/>
          <p:nvPr/>
        </p:nvSpPr>
        <p:spPr>
          <a:xfrm>
            <a:off x="9309764" y="5282118"/>
            <a:ext cx="2647492" cy="558693"/>
          </a:xfrm>
          <a:prstGeom prst="flowChartAlternateProcess">
            <a:avLst/>
          </a:prstGeom>
          <a:solidFill>
            <a:schemeClr val="accent6">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ysClr val="windowText" lastClr="000000"/>
                </a:solidFill>
                <a:latin typeface="PT Astra Serif" panose="020A0603040505020204" pitchFamily="18" charset="-52"/>
                <a:cs typeface="Times New Roman" panose="02020603050405020304" pitchFamily="18" charset="0"/>
              </a:rPr>
              <a:t>Неналоговые доходы</a:t>
            </a:r>
          </a:p>
          <a:p>
            <a:pPr algn="ctr"/>
            <a:r>
              <a:rPr lang="ru-RU" b="1" dirty="0" smtClean="0">
                <a:solidFill>
                  <a:sysClr val="windowText" lastClr="000000"/>
                </a:solidFill>
                <a:latin typeface="PT Astra Serif" panose="020A0603040505020204" pitchFamily="18" charset="-52"/>
                <a:cs typeface="Times New Roman" panose="02020603050405020304" pitchFamily="18" charset="0"/>
              </a:rPr>
              <a:t>1 307,3</a:t>
            </a:r>
            <a:endParaRPr lang="ru-RU" b="1" dirty="0">
              <a:solidFill>
                <a:sysClr val="windowText" lastClr="000000"/>
              </a:solidFill>
              <a:latin typeface="PT Astra Serif" panose="020A0603040505020204" pitchFamily="18" charset="-52"/>
              <a:cs typeface="Times New Roman" panose="02020603050405020304" pitchFamily="18" charset="0"/>
            </a:endParaRPr>
          </a:p>
        </p:txBody>
      </p:sp>
      <p:sp>
        <p:nvSpPr>
          <p:cNvPr id="8" name="Блок-схема: альтернативный процесс 7"/>
          <p:cNvSpPr/>
          <p:nvPr/>
        </p:nvSpPr>
        <p:spPr>
          <a:xfrm>
            <a:off x="9303033" y="4533929"/>
            <a:ext cx="2660954" cy="525295"/>
          </a:xfrm>
          <a:prstGeom prst="flowChartAlternateProcess">
            <a:avLst/>
          </a:prstGeom>
          <a:solidFill>
            <a:schemeClr val="accent6">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ysClr val="windowText" lastClr="000000"/>
                </a:solidFill>
                <a:latin typeface="PT Astra Serif" panose="020A0603040505020204" pitchFamily="18" charset="-52"/>
                <a:cs typeface="Times New Roman" panose="02020603050405020304" pitchFamily="18" charset="0"/>
              </a:rPr>
              <a:t>Налоговые доходы</a:t>
            </a:r>
          </a:p>
          <a:p>
            <a:pPr algn="ctr"/>
            <a:r>
              <a:rPr lang="ru-RU" b="1" dirty="0" smtClean="0">
                <a:solidFill>
                  <a:sysClr val="windowText" lastClr="000000"/>
                </a:solidFill>
                <a:latin typeface="PT Astra Serif" panose="020A0603040505020204" pitchFamily="18" charset="-52"/>
                <a:cs typeface="Times New Roman" panose="02020603050405020304" pitchFamily="18" charset="0"/>
              </a:rPr>
              <a:t>15 618,8</a:t>
            </a:r>
            <a:endParaRPr lang="ru-RU" b="1" dirty="0">
              <a:solidFill>
                <a:sysClr val="windowText" lastClr="000000"/>
              </a:solidFill>
              <a:latin typeface="PT Astra Serif" panose="020A0603040505020204" pitchFamily="18" charset="-52"/>
              <a:cs typeface="Times New Roman" panose="02020603050405020304" pitchFamily="18" charset="0"/>
            </a:endParaRPr>
          </a:p>
        </p:txBody>
      </p:sp>
      <p:sp>
        <p:nvSpPr>
          <p:cNvPr id="9" name="Прямоугольник 8"/>
          <p:cNvSpPr/>
          <p:nvPr/>
        </p:nvSpPr>
        <p:spPr>
          <a:xfrm>
            <a:off x="3091992" y="987903"/>
            <a:ext cx="2977093" cy="5703384"/>
          </a:xfrm>
          <a:prstGeom prst="rect">
            <a:avLst/>
          </a:prstGeom>
          <a:no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6114328" y="992805"/>
            <a:ext cx="2853092" cy="5753833"/>
          </a:xfrm>
          <a:prstGeom prst="rect">
            <a:avLst/>
          </a:prstGeom>
          <a:no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10918923" y="688355"/>
            <a:ext cx="1002262" cy="307777"/>
          </a:xfrm>
          <a:prstGeom prst="rect">
            <a:avLst/>
          </a:prstGeom>
        </p:spPr>
        <p:txBody>
          <a:bodyPr wrap="none">
            <a:spAutoFit/>
          </a:bodyPr>
          <a:lstStyle/>
          <a:p>
            <a:r>
              <a:rPr lang="ru-RU" sz="1400" dirty="0">
                <a:solidFill>
                  <a:srgbClr val="000000"/>
                </a:solidFill>
                <a:latin typeface="PT Astra Serif" panose="020A0603040505020204" pitchFamily="18" charset="-52"/>
              </a:rPr>
              <a:t>(млн. руб</a:t>
            </a:r>
            <a:r>
              <a:rPr lang="ru-RU" sz="1400" dirty="0">
                <a:solidFill>
                  <a:srgbClr val="000000"/>
                </a:solidFill>
                <a:latin typeface="Corbel" panose="020B0503020204020204" pitchFamily="34" charset="0"/>
              </a:rPr>
              <a:t>.)</a:t>
            </a:r>
            <a:endParaRPr lang="ru-RU" sz="1400" dirty="0">
              <a:latin typeface="PT Astra Serif" panose="020A0603040505020204" pitchFamily="18" charset="-52"/>
              <a:ea typeface="PT Astra Serif" panose="020A0603040505020204" pitchFamily="18" charset="-52"/>
            </a:endParaRPr>
          </a:p>
        </p:txBody>
      </p:sp>
      <p:sp>
        <p:nvSpPr>
          <p:cNvPr id="14" name="Блок-схема: альтернативный процесс 13"/>
          <p:cNvSpPr/>
          <p:nvPr/>
        </p:nvSpPr>
        <p:spPr>
          <a:xfrm>
            <a:off x="210311" y="5922439"/>
            <a:ext cx="2587750" cy="711015"/>
          </a:xfrm>
          <a:prstGeom prst="flowChartAlternateProcess">
            <a:avLst/>
          </a:prstGeom>
          <a:solidFill>
            <a:schemeClr val="accent6">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700" dirty="0">
                <a:solidFill>
                  <a:sysClr val="windowText" lastClr="000000"/>
                </a:solidFill>
                <a:latin typeface="PT Astra Serif" panose="020A0603040505020204" pitchFamily="18" charset="-52"/>
                <a:cs typeface="Times New Roman" panose="02020603050405020304" pitchFamily="18" charset="0"/>
              </a:rPr>
              <a:t>Безвозмездные поступления</a:t>
            </a:r>
          </a:p>
          <a:p>
            <a:pPr algn="ctr"/>
            <a:r>
              <a:rPr lang="ru-RU" sz="1700" dirty="0" smtClean="0">
                <a:solidFill>
                  <a:sysClr val="windowText" lastClr="000000"/>
                </a:solidFill>
                <a:latin typeface="PT Astra Serif" panose="020A0603040505020204" pitchFamily="18" charset="-52"/>
                <a:cs typeface="Times New Roman" panose="02020603050405020304" pitchFamily="18" charset="0"/>
              </a:rPr>
              <a:t>9 777,0</a:t>
            </a:r>
            <a:endParaRPr lang="ru-RU" sz="1700" dirty="0">
              <a:solidFill>
                <a:sysClr val="windowText" lastClr="000000"/>
              </a:solidFill>
              <a:latin typeface="PT Astra Serif" panose="020A0603040505020204" pitchFamily="18" charset="-52"/>
              <a:cs typeface="Times New Roman" panose="02020603050405020304" pitchFamily="18" charset="0"/>
            </a:endParaRPr>
          </a:p>
        </p:txBody>
      </p:sp>
      <p:sp>
        <p:nvSpPr>
          <p:cNvPr id="16" name="Блок-схема: альтернативный процесс 15"/>
          <p:cNvSpPr/>
          <p:nvPr/>
        </p:nvSpPr>
        <p:spPr>
          <a:xfrm>
            <a:off x="210311" y="5281164"/>
            <a:ext cx="2587751" cy="559648"/>
          </a:xfrm>
          <a:prstGeom prst="flowChartAlternateProcess">
            <a:avLst/>
          </a:prstGeom>
          <a:solidFill>
            <a:schemeClr val="accent6">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latin typeface="PT Astra Serif" panose="020A0603040505020204" pitchFamily="18" charset="-52"/>
                <a:cs typeface="Times New Roman" panose="02020603050405020304" pitchFamily="18" charset="0"/>
              </a:rPr>
              <a:t>Неналоговые доходы</a:t>
            </a:r>
          </a:p>
          <a:p>
            <a:pPr algn="ctr"/>
            <a:r>
              <a:rPr lang="ru-RU" dirty="0" smtClean="0">
                <a:solidFill>
                  <a:sysClr val="windowText" lastClr="000000"/>
                </a:solidFill>
                <a:latin typeface="PT Astra Serif" panose="020A0603040505020204" pitchFamily="18" charset="-52"/>
                <a:cs typeface="Times New Roman" panose="02020603050405020304" pitchFamily="18" charset="0"/>
              </a:rPr>
              <a:t>1 024,5</a:t>
            </a:r>
            <a:endParaRPr lang="ru-RU" dirty="0">
              <a:solidFill>
                <a:sysClr val="windowText" lastClr="000000"/>
              </a:solidFill>
              <a:latin typeface="PT Astra Serif" panose="020A0603040505020204" pitchFamily="18" charset="-52"/>
              <a:cs typeface="Times New Roman" panose="02020603050405020304" pitchFamily="18" charset="0"/>
            </a:endParaRPr>
          </a:p>
        </p:txBody>
      </p:sp>
      <p:sp>
        <p:nvSpPr>
          <p:cNvPr id="18" name="Блок-схема: альтернативный процесс 17"/>
          <p:cNvSpPr/>
          <p:nvPr/>
        </p:nvSpPr>
        <p:spPr>
          <a:xfrm>
            <a:off x="210311" y="4501817"/>
            <a:ext cx="2587751" cy="525420"/>
          </a:xfrm>
          <a:prstGeom prst="flowChartAlternateProcess">
            <a:avLst/>
          </a:prstGeom>
          <a:solidFill>
            <a:schemeClr val="accent6">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latin typeface="PT Astra Serif" panose="020A0603040505020204" pitchFamily="18" charset="-52"/>
                <a:cs typeface="Times New Roman" panose="02020603050405020304" pitchFamily="18" charset="0"/>
              </a:rPr>
              <a:t>Налоговые доходы</a:t>
            </a:r>
          </a:p>
          <a:p>
            <a:pPr algn="ctr"/>
            <a:r>
              <a:rPr lang="ru-RU" dirty="0" smtClean="0">
                <a:solidFill>
                  <a:sysClr val="windowText" lastClr="000000"/>
                </a:solidFill>
                <a:latin typeface="PT Astra Serif" panose="020A0603040505020204" pitchFamily="18" charset="-52"/>
                <a:cs typeface="Times New Roman" panose="02020603050405020304" pitchFamily="18" charset="0"/>
              </a:rPr>
              <a:t>8 956,5</a:t>
            </a:r>
            <a:endParaRPr lang="ru-RU" dirty="0">
              <a:solidFill>
                <a:sysClr val="windowText" lastClr="000000"/>
              </a:solidFill>
              <a:latin typeface="PT Astra Serif" panose="020A0603040505020204" pitchFamily="18" charset="-52"/>
              <a:cs typeface="Times New Roman" panose="02020603050405020304" pitchFamily="18" charset="0"/>
            </a:endParaRPr>
          </a:p>
        </p:txBody>
      </p:sp>
      <p:sp>
        <p:nvSpPr>
          <p:cNvPr id="21" name="Скругленный прямоугольник 20"/>
          <p:cNvSpPr/>
          <p:nvPr/>
        </p:nvSpPr>
        <p:spPr>
          <a:xfrm rot="16200000">
            <a:off x="8439000" y="1725950"/>
            <a:ext cx="1915886"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ln w="0"/>
                <a:solidFill>
                  <a:sysClr val="windowText" lastClr="000000"/>
                </a:solidFill>
                <a:effectLst>
                  <a:outerShdw blurRad="38100" dist="38100" dir="2700000" algn="tl">
                    <a:srgbClr val="000000">
                      <a:alpha val="43137"/>
                    </a:srgbClr>
                  </a:outerShdw>
                </a:effectLst>
                <a:latin typeface="PT Astra Serif" panose="020A0603040505020204" pitchFamily="18" charset="-52"/>
                <a:cs typeface="Times New Roman" panose="02020603050405020304" pitchFamily="18" charset="0"/>
              </a:rPr>
              <a:t>2024 </a:t>
            </a:r>
            <a:r>
              <a:rPr lang="ru-RU" sz="2800" b="1" dirty="0">
                <a:ln w="0"/>
                <a:solidFill>
                  <a:sysClr val="windowText" lastClr="000000"/>
                </a:solidFill>
                <a:effectLst>
                  <a:outerShdw blurRad="38100" dist="38100" dir="2700000" algn="tl">
                    <a:srgbClr val="000000">
                      <a:alpha val="43137"/>
                    </a:srgbClr>
                  </a:outerShdw>
                </a:effectLst>
                <a:latin typeface="PT Astra Serif" panose="020A0603040505020204" pitchFamily="18" charset="-52"/>
                <a:cs typeface="Times New Roman" panose="02020603050405020304" pitchFamily="18" charset="0"/>
              </a:rPr>
              <a:t>год</a:t>
            </a:r>
          </a:p>
        </p:txBody>
      </p:sp>
      <p:sp>
        <p:nvSpPr>
          <p:cNvPr id="22" name="Прямоугольник 21"/>
          <p:cNvSpPr/>
          <p:nvPr/>
        </p:nvSpPr>
        <p:spPr>
          <a:xfrm>
            <a:off x="9462642" y="4823477"/>
            <a:ext cx="154732" cy="170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угольник 22"/>
          <p:cNvSpPr/>
          <p:nvPr/>
        </p:nvSpPr>
        <p:spPr>
          <a:xfrm flipV="1">
            <a:off x="319682" y="4791314"/>
            <a:ext cx="137518" cy="172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рямоугольник 23"/>
          <p:cNvSpPr/>
          <p:nvPr/>
        </p:nvSpPr>
        <p:spPr>
          <a:xfrm>
            <a:off x="9556918" y="6277947"/>
            <a:ext cx="154732" cy="170969"/>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Скругленный прямоугольник 26"/>
          <p:cNvSpPr/>
          <p:nvPr/>
        </p:nvSpPr>
        <p:spPr>
          <a:xfrm rot="16200000">
            <a:off x="-679051" y="1762494"/>
            <a:ext cx="1915886" cy="7406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ln w="0"/>
                <a:solidFill>
                  <a:sysClr val="windowText" lastClr="000000"/>
                </a:solidFill>
                <a:effectLst>
                  <a:outerShdw blurRad="38100" dist="38100" dir="2700000" algn="tl">
                    <a:srgbClr val="000000">
                      <a:alpha val="43137"/>
                    </a:srgbClr>
                  </a:outerShdw>
                </a:effectLst>
                <a:latin typeface="PT Astra Serif" panose="020A0603040505020204" pitchFamily="18" charset="-52"/>
                <a:cs typeface="Times New Roman" panose="02020603050405020304" pitchFamily="18" charset="0"/>
              </a:rPr>
              <a:t>2021 год</a:t>
            </a:r>
            <a:endParaRPr lang="ru-RU" dirty="0">
              <a:ln w="0"/>
              <a:solidFill>
                <a:sysClr val="windowText" lastClr="000000"/>
              </a:solidFill>
              <a:effectLst>
                <a:outerShdw blurRad="38100" dist="38100" dir="2700000" algn="tl">
                  <a:srgbClr val="000000">
                    <a:alpha val="43137"/>
                  </a:srgbClr>
                </a:outerShdw>
              </a:effectLst>
              <a:latin typeface="PT Astra Serif" panose="020A0603040505020204" pitchFamily="18" charset="-52"/>
              <a:cs typeface="Times New Roman" panose="02020603050405020304" pitchFamily="18" charset="0"/>
            </a:endParaRPr>
          </a:p>
        </p:txBody>
      </p:sp>
      <p:graphicFrame>
        <p:nvGraphicFramePr>
          <p:cNvPr id="29" name="Диаграмма 28"/>
          <p:cNvGraphicFramePr/>
          <p:nvPr>
            <p:extLst>
              <p:ext uri="{D42A27DB-BD31-4B8C-83A1-F6EECF244321}">
                <p14:modId xmlns:p14="http://schemas.microsoft.com/office/powerpoint/2010/main" val="2805244541"/>
              </p:ext>
            </p:extLst>
          </p:nvPr>
        </p:nvGraphicFramePr>
        <p:xfrm>
          <a:off x="585216" y="1156689"/>
          <a:ext cx="2212847" cy="3052511"/>
        </p:xfrm>
        <a:graphic>
          <a:graphicData uri="http://schemas.openxmlformats.org/drawingml/2006/chart">
            <c:chart xmlns:c="http://schemas.openxmlformats.org/drawingml/2006/chart" xmlns:r="http://schemas.openxmlformats.org/officeDocument/2006/relationships" r:id="rId3"/>
          </a:graphicData>
        </a:graphic>
      </p:graphicFrame>
      <p:sp>
        <p:nvSpPr>
          <p:cNvPr id="31" name="Прямоугольник 30"/>
          <p:cNvSpPr/>
          <p:nvPr/>
        </p:nvSpPr>
        <p:spPr>
          <a:xfrm>
            <a:off x="147017" y="6331608"/>
            <a:ext cx="154732" cy="170969"/>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Прямоугольник 32"/>
          <p:cNvSpPr/>
          <p:nvPr/>
        </p:nvSpPr>
        <p:spPr>
          <a:xfrm>
            <a:off x="9509556" y="5560988"/>
            <a:ext cx="154732" cy="170969"/>
          </a:xfrm>
          <a:prstGeom prst="rect">
            <a:avLst/>
          </a:prstGeom>
          <a:solidFill>
            <a:srgbClr val="ED7E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Прямоугольник 34"/>
          <p:cNvSpPr/>
          <p:nvPr/>
        </p:nvSpPr>
        <p:spPr>
          <a:xfrm>
            <a:off x="109727" y="5548163"/>
            <a:ext cx="237745" cy="45719"/>
          </a:xfrm>
          <a:prstGeom prst="rect">
            <a:avLst/>
          </a:prstGeom>
          <a:solidFill>
            <a:srgbClr val="ED7E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2" name="Рисунок 31"/>
          <p:cNvPicPr>
            <a:picLocks noChangeAspect="1"/>
          </p:cNvPicPr>
          <p:nvPr/>
        </p:nvPicPr>
        <p:blipFill>
          <a:blip r:embed="rId4"/>
          <a:stretch>
            <a:fillRect/>
          </a:stretch>
        </p:blipFill>
        <p:spPr>
          <a:xfrm>
            <a:off x="0" y="8161"/>
            <a:ext cx="12192000" cy="762212"/>
          </a:xfrm>
          <a:prstGeom prst="rect">
            <a:avLst/>
          </a:prstGeom>
          <a:ln>
            <a:solidFill>
              <a:srgbClr val="00B050"/>
            </a:solidFill>
          </a:ln>
          <a:effectLst>
            <a:glow rad="12700">
              <a:schemeClr val="accent1">
                <a:alpha val="40000"/>
              </a:schemeClr>
            </a:glow>
          </a:effectLst>
        </p:spPr>
      </p:pic>
      <p:sp>
        <p:nvSpPr>
          <p:cNvPr id="36" name="Прямоугольник 35"/>
          <p:cNvSpPr/>
          <p:nvPr/>
        </p:nvSpPr>
        <p:spPr>
          <a:xfrm>
            <a:off x="1667118" y="135963"/>
            <a:ext cx="10524882" cy="646331"/>
          </a:xfrm>
          <a:prstGeom prst="rect">
            <a:avLst/>
          </a:prstGeom>
        </p:spPr>
        <p:txBody>
          <a:bodyPr wrap="square">
            <a:spAutoFit/>
          </a:bodyPr>
          <a:lstStyle/>
          <a:p>
            <a:pPr algn="ctr"/>
            <a:r>
              <a:rPr lang="ru-RU" b="1" dirty="0" smtClean="0">
                <a:latin typeface="PT Astra Serif" panose="020A0603040505020204" pitchFamily="18" charset="-52"/>
                <a:cs typeface="Times New Roman" panose="02020603050405020304" pitchFamily="18" charset="0"/>
              </a:rPr>
              <a:t>Поступление доходов </a:t>
            </a:r>
            <a:r>
              <a:rPr lang="ru-RU" b="1" dirty="0">
                <a:latin typeface="PT Astra Serif" panose="020A0603040505020204" pitchFamily="18" charset="-52"/>
                <a:cs typeface="Times New Roman" panose="02020603050405020304" pitchFamily="18" charset="0"/>
              </a:rPr>
              <a:t>бюджета муниципального образования город Тула </a:t>
            </a:r>
            <a:r>
              <a:rPr lang="ru-RU" b="1" dirty="0" smtClean="0">
                <a:latin typeface="PT Astra Serif" panose="020A0603040505020204" pitchFamily="18" charset="-52"/>
                <a:cs typeface="Times New Roman" panose="02020603050405020304" pitchFamily="18" charset="0"/>
              </a:rPr>
              <a:t>за 2021-20</a:t>
            </a:r>
            <a:r>
              <a:rPr lang="en-US" b="1" dirty="0" smtClean="0">
                <a:latin typeface="PT Astra Serif" panose="020A0603040505020204" pitchFamily="18" charset="-52"/>
                <a:cs typeface="Times New Roman" panose="02020603050405020304" pitchFamily="18" charset="0"/>
              </a:rPr>
              <a:t>2</a:t>
            </a:r>
            <a:r>
              <a:rPr lang="ru-RU" b="1" dirty="0" smtClean="0">
                <a:latin typeface="PT Astra Serif" panose="020A0603040505020204" pitchFamily="18" charset="-52"/>
                <a:cs typeface="Times New Roman" panose="02020603050405020304" pitchFamily="18" charset="0"/>
              </a:rPr>
              <a:t>4 годы </a:t>
            </a:r>
          </a:p>
          <a:p>
            <a:pPr algn="ctr"/>
            <a:endParaRPr lang="ru-RU" b="1" dirty="0">
              <a:latin typeface="PT Astra Serif" panose="020A0603040505020204" pitchFamily="18" charset="-52"/>
              <a:cs typeface="Times New Roman" panose="02020603050405020304" pitchFamily="18" charset="0"/>
            </a:endParaRPr>
          </a:p>
        </p:txBody>
      </p:sp>
      <p:sp>
        <p:nvSpPr>
          <p:cNvPr id="37" name="Прямоугольник 36"/>
          <p:cNvSpPr/>
          <p:nvPr/>
        </p:nvSpPr>
        <p:spPr>
          <a:xfrm>
            <a:off x="9135702" y="987903"/>
            <a:ext cx="2924354" cy="5753833"/>
          </a:xfrm>
          <a:prstGeom prst="rect">
            <a:avLst/>
          </a:prstGeom>
          <a:no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Скругленный прямоугольник 37"/>
          <p:cNvSpPr/>
          <p:nvPr/>
        </p:nvSpPr>
        <p:spPr>
          <a:xfrm rot="16200000">
            <a:off x="5370698" y="1809832"/>
            <a:ext cx="1915886"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ln w="0"/>
                <a:solidFill>
                  <a:sysClr val="windowText" lastClr="000000"/>
                </a:solidFill>
                <a:effectLst>
                  <a:outerShdw blurRad="38100" dist="38100" dir="2700000" algn="tl">
                    <a:srgbClr val="000000">
                      <a:alpha val="43137"/>
                    </a:srgbClr>
                  </a:outerShdw>
                </a:effectLst>
                <a:latin typeface="PT Astra Serif" panose="020A0603040505020204" pitchFamily="18" charset="-52"/>
                <a:cs typeface="Times New Roman" panose="02020603050405020304" pitchFamily="18" charset="0"/>
              </a:rPr>
              <a:t>20</a:t>
            </a:r>
            <a:r>
              <a:rPr lang="en-US" sz="2800" b="1" dirty="0" smtClean="0">
                <a:ln w="0"/>
                <a:solidFill>
                  <a:sysClr val="windowText" lastClr="000000"/>
                </a:solidFill>
                <a:effectLst>
                  <a:outerShdw blurRad="38100" dist="38100" dir="2700000" algn="tl">
                    <a:srgbClr val="000000">
                      <a:alpha val="43137"/>
                    </a:srgbClr>
                  </a:outerShdw>
                </a:effectLst>
                <a:latin typeface="PT Astra Serif" panose="020A0603040505020204" pitchFamily="18" charset="-52"/>
                <a:cs typeface="Times New Roman" panose="02020603050405020304" pitchFamily="18" charset="0"/>
              </a:rPr>
              <a:t>2</a:t>
            </a:r>
            <a:r>
              <a:rPr lang="ru-RU" sz="2800" b="1" dirty="0" smtClean="0">
                <a:ln w="0"/>
                <a:solidFill>
                  <a:sysClr val="windowText" lastClr="000000"/>
                </a:solidFill>
                <a:effectLst>
                  <a:outerShdw blurRad="38100" dist="38100" dir="2700000" algn="tl">
                    <a:srgbClr val="000000">
                      <a:alpha val="43137"/>
                    </a:srgbClr>
                  </a:outerShdw>
                </a:effectLst>
                <a:latin typeface="PT Astra Serif" panose="020A0603040505020204" pitchFamily="18" charset="-52"/>
                <a:cs typeface="Times New Roman" panose="02020603050405020304" pitchFamily="18" charset="0"/>
              </a:rPr>
              <a:t>3 год</a:t>
            </a:r>
            <a:endParaRPr lang="ru-RU" dirty="0">
              <a:ln w="0"/>
              <a:solidFill>
                <a:sysClr val="windowText" lastClr="000000"/>
              </a:solidFill>
              <a:effectLst>
                <a:outerShdw blurRad="38100" dist="38100" dir="2700000" algn="tl">
                  <a:srgbClr val="000000">
                    <a:alpha val="43137"/>
                  </a:srgbClr>
                </a:outerShdw>
              </a:effectLst>
              <a:latin typeface="PT Astra Serif" panose="020A0603040505020204" pitchFamily="18" charset="-52"/>
              <a:cs typeface="Times New Roman" panose="02020603050405020304" pitchFamily="18" charset="0"/>
            </a:endParaRPr>
          </a:p>
        </p:txBody>
      </p:sp>
      <p:sp>
        <p:nvSpPr>
          <p:cNvPr id="39" name="Блок-схема: альтернативный процесс 38"/>
          <p:cNvSpPr/>
          <p:nvPr/>
        </p:nvSpPr>
        <p:spPr>
          <a:xfrm>
            <a:off x="6228883" y="4533929"/>
            <a:ext cx="2697500" cy="525295"/>
          </a:xfrm>
          <a:prstGeom prst="flowChartAlternateProcess">
            <a:avLst/>
          </a:prstGeom>
          <a:solidFill>
            <a:schemeClr val="accent6">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ysClr val="windowText" lastClr="000000"/>
                </a:solidFill>
                <a:latin typeface="PT Astra Serif" panose="020A0603040505020204" pitchFamily="18" charset="-52"/>
                <a:cs typeface="Times New Roman" panose="02020603050405020304" pitchFamily="18" charset="0"/>
              </a:rPr>
              <a:t>Налоговые доходы</a:t>
            </a:r>
          </a:p>
          <a:p>
            <a:pPr algn="ctr"/>
            <a:r>
              <a:rPr lang="ru-RU" dirty="0" smtClean="0">
                <a:solidFill>
                  <a:sysClr val="windowText" lastClr="000000"/>
                </a:solidFill>
                <a:latin typeface="PT Astra Serif" panose="020A0603040505020204" pitchFamily="18" charset="-52"/>
                <a:cs typeface="Times New Roman" panose="02020603050405020304" pitchFamily="18" charset="0"/>
              </a:rPr>
              <a:t>12 062,8</a:t>
            </a:r>
            <a:endParaRPr lang="ru-RU" dirty="0">
              <a:solidFill>
                <a:sysClr val="windowText" lastClr="000000"/>
              </a:solidFill>
              <a:latin typeface="PT Astra Serif" panose="020A0603040505020204" pitchFamily="18" charset="-52"/>
              <a:cs typeface="Times New Roman" panose="02020603050405020304" pitchFamily="18" charset="0"/>
            </a:endParaRPr>
          </a:p>
        </p:txBody>
      </p:sp>
      <p:sp>
        <p:nvSpPr>
          <p:cNvPr id="40" name="Блок-схема: альтернативный процесс 39"/>
          <p:cNvSpPr/>
          <p:nvPr/>
        </p:nvSpPr>
        <p:spPr>
          <a:xfrm>
            <a:off x="6219678" y="5274048"/>
            <a:ext cx="2697501" cy="559648"/>
          </a:xfrm>
          <a:prstGeom prst="flowChartAlternateProcess">
            <a:avLst/>
          </a:prstGeom>
          <a:solidFill>
            <a:schemeClr val="accent6">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latin typeface="PT Astra Serif" panose="020A0603040505020204" pitchFamily="18" charset="-52"/>
                <a:cs typeface="Times New Roman" panose="02020603050405020304" pitchFamily="18" charset="0"/>
              </a:rPr>
              <a:t>Неналоговые доходы</a:t>
            </a:r>
          </a:p>
          <a:p>
            <a:pPr algn="ctr"/>
            <a:r>
              <a:rPr lang="ru-RU" dirty="0" smtClean="0">
                <a:solidFill>
                  <a:sysClr val="windowText" lastClr="000000"/>
                </a:solidFill>
                <a:latin typeface="PT Astra Serif" panose="020A0603040505020204" pitchFamily="18" charset="-52"/>
                <a:cs typeface="Times New Roman" panose="02020603050405020304" pitchFamily="18" charset="0"/>
              </a:rPr>
              <a:t>1 516,3</a:t>
            </a:r>
            <a:endParaRPr lang="ru-RU" dirty="0">
              <a:solidFill>
                <a:sysClr val="windowText" lastClr="000000"/>
              </a:solidFill>
              <a:latin typeface="PT Astra Serif" panose="020A0603040505020204" pitchFamily="18" charset="-52"/>
              <a:cs typeface="Times New Roman" panose="02020603050405020304" pitchFamily="18" charset="0"/>
            </a:endParaRPr>
          </a:p>
        </p:txBody>
      </p:sp>
      <p:sp>
        <p:nvSpPr>
          <p:cNvPr id="41" name="Блок-схема: альтернативный процесс 40"/>
          <p:cNvSpPr/>
          <p:nvPr/>
        </p:nvSpPr>
        <p:spPr>
          <a:xfrm>
            <a:off x="6221540" y="5933924"/>
            <a:ext cx="2697502" cy="712485"/>
          </a:xfrm>
          <a:prstGeom prst="flowChartAlternateProcess">
            <a:avLst/>
          </a:prstGeom>
          <a:solidFill>
            <a:schemeClr val="accent6">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700" dirty="0">
                <a:solidFill>
                  <a:sysClr val="windowText" lastClr="000000"/>
                </a:solidFill>
                <a:latin typeface="PT Astra Serif" panose="020A0603040505020204" pitchFamily="18" charset="-52"/>
                <a:cs typeface="Times New Roman" panose="02020603050405020304" pitchFamily="18" charset="0"/>
              </a:rPr>
              <a:t>Безвозмездные поступления</a:t>
            </a:r>
          </a:p>
          <a:p>
            <a:pPr algn="ctr"/>
            <a:r>
              <a:rPr lang="ru-RU" sz="1700" dirty="0" smtClean="0">
                <a:solidFill>
                  <a:sysClr val="windowText" lastClr="000000"/>
                </a:solidFill>
                <a:latin typeface="PT Astra Serif" panose="020A0603040505020204" pitchFamily="18" charset="-52"/>
                <a:cs typeface="Times New Roman" panose="02020603050405020304" pitchFamily="18" charset="0"/>
              </a:rPr>
              <a:t>12 995,3</a:t>
            </a:r>
            <a:endParaRPr lang="ru-RU" sz="1700" dirty="0">
              <a:solidFill>
                <a:sysClr val="windowText" lastClr="000000"/>
              </a:solidFill>
              <a:latin typeface="PT Astra Serif" panose="020A0603040505020204" pitchFamily="18" charset="-52"/>
              <a:cs typeface="Times New Roman" panose="02020603050405020304" pitchFamily="18" charset="0"/>
            </a:endParaRPr>
          </a:p>
        </p:txBody>
      </p:sp>
      <p:graphicFrame>
        <p:nvGraphicFramePr>
          <p:cNvPr id="42" name="Диаграмма 41"/>
          <p:cNvGraphicFramePr/>
          <p:nvPr>
            <p:extLst>
              <p:ext uri="{D42A27DB-BD31-4B8C-83A1-F6EECF244321}">
                <p14:modId xmlns:p14="http://schemas.microsoft.com/office/powerpoint/2010/main" val="670762346"/>
              </p:ext>
            </p:extLst>
          </p:nvPr>
        </p:nvGraphicFramePr>
        <p:xfrm>
          <a:off x="6555612" y="1072807"/>
          <a:ext cx="2382476" cy="2957638"/>
        </p:xfrm>
        <a:graphic>
          <a:graphicData uri="http://schemas.openxmlformats.org/drawingml/2006/chart">
            <c:chart xmlns:c="http://schemas.openxmlformats.org/drawingml/2006/chart" xmlns:r="http://schemas.openxmlformats.org/officeDocument/2006/relationships" r:id="rId5"/>
          </a:graphicData>
        </a:graphic>
      </p:graphicFrame>
      <p:sp>
        <p:nvSpPr>
          <p:cNvPr id="43" name="Прямоугольник 42"/>
          <p:cNvSpPr/>
          <p:nvPr/>
        </p:nvSpPr>
        <p:spPr>
          <a:xfrm>
            <a:off x="6390848" y="4793261"/>
            <a:ext cx="154732" cy="170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Прямоугольник 43"/>
          <p:cNvSpPr/>
          <p:nvPr/>
        </p:nvSpPr>
        <p:spPr>
          <a:xfrm>
            <a:off x="6410679" y="5585672"/>
            <a:ext cx="144933" cy="146285"/>
          </a:xfrm>
          <a:prstGeom prst="rect">
            <a:avLst/>
          </a:prstGeom>
          <a:solidFill>
            <a:srgbClr val="ED7E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Прямоугольник 44"/>
          <p:cNvSpPr/>
          <p:nvPr/>
        </p:nvSpPr>
        <p:spPr>
          <a:xfrm>
            <a:off x="6410679" y="6228476"/>
            <a:ext cx="154732" cy="170969"/>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46" name="Диаграмма 45"/>
          <p:cNvGraphicFramePr/>
          <p:nvPr>
            <p:extLst>
              <p:ext uri="{D42A27DB-BD31-4B8C-83A1-F6EECF244321}">
                <p14:modId xmlns:p14="http://schemas.microsoft.com/office/powerpoint/2010/main" val="482560703"/>
              </p:ext>
            </p:extLst>
          </p:nvPr>
        </p:nvGraphicFramePr>
        <p:xfrm>
          <a:off x="9586922" y="1063825"/>
          <a:ext cx="2427609" cy="2820173"/>
        </p:xfrm>
        <a:graphic>
          <a:graphicData uri="http://schemas.openxmlformats.org/drawingml/2006/chart">
            <c:chart xmlns:c="http://schemas.openxmlformats.org/drawingml/2006/chart" xmlns:r="http://schemas.openxmlformats.org/officeDocument/2006/relationships" r:id="rId6"/>
          </a:graphicData>
        </a:graphic>
      </p:graphicFrame>
      <p:pic>
        <p:nvPicPr>
          <p:cNvPr id="2" name="Рисунок 1"/>
          <p:cNvPicPr>
            <a:picLocks noChangeAspect="1"/>
          </p:cNvPicPr>
          <p:nvPr/>
        </p:nvPicPr>
        <p:blipFill>
          <a:blip r:embed="rId7"/>
          <a:stretch>
            <a:fillRect/>
          </a:stretch>
        </p:blipFill>
        <p:spPr>
          <a:xfrm>
            <a:off x="6010648" y="3337552"/>
            <a:ext cx="170703" cy="182896"/>
          </a:xfrm>
          <a:prstGeom prst="rect">
            <a:avLst/>
          </a:prstGeom>
        </p:spPr>
      </p:pic>
      <p:sp>
        <p:nvSpPr>
          <p:cNvPr id="47" name="Прямоугольник 46"/>
          <p:cNvSpPr/>
          <p:nvPr/>
        </p:nvSpPr>
        <p:spPr>
          <a:xfrm>
            <a:off x="164950" y="5485537"/>
            <a:ext cx="154732" cy="170969"/>
          </a:xfrm>
          <a:prstGeom prst="rect">
            <a:avLst/>
          </a:prstGeom>
          <a:solidFill>
            <a:srgbClr val="ED7E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Рисунок 3"/>
          <p:cNvPicPr>
            <a:picLocks noChangeAspect="1"/>
          </p:cNvPicPr>
          <p:nvPr/>
        </p:nvPicPr>
        <p:blipFill>
          <a:blip r:embed="rId8"/>
          <a:stretch>
            <a:fillRect/>
          </a:stretch>
        </p:blipFill>
        <p:spPr>
          <a:xfrm>
            <a:off x="3697859" y="1063825"/>
            <a:ext cx="2383267" cy="2966620"/>
          </a:xfrm>
          <a:prstGeom prst="rect">
            <a:avLst/>
          </a:prstGeom>
        </p:spPr>
      </p:pic>
      <p:pic>
        <p:nvPicPr>
          <p:cNvPr id="11" name="Рисунок 10"/>
          <p:cNvPicPr>
            <a:picLocks noChangeAspect="1"/>
          </p:cNvPicPr>
          <p:nvPr/>
        </p:nvPicPr>
        <p:blipFill>
          <a:blip r:embed="rId9"/>
          <a:stretch>
            <a:fillRect/>
          </a:stretch>
        </p:blipFill>
        <p:spPr>
          <a:xfrm>
            <a:off x="3079950" y="1156689"/>
            <a:ext cx="792549" cy="1934080"/>
          </a:xfrm>
          <a:prstGeom prst="rect">
            <a:avLst/>
          </a:prstGeom>
        </p:spPr>
      </p:pic>
      <p:pic>
        <p:nvPicPr>
          <p:cNvPr id="13" name="Рисунок 12"/>
          <p:cNvPicPr>
            <a:picLocks noChangeAspect="1"/>
          </p:cNvPicPr>
          <p:nvPr/>
        </p:nvPicPr>
        <p:blipFill>
          <a:blip r:embed="rId10"/>
          <a:stretch>
            <a:fillRect/>
          </a:stretch>
        </p:blipFill>
        <p:spPr>
          <a:xfrm>
            <a:off x="3251790" y="4419873"/>
            <a:ext cx="2737815" cy="785904"/>
          </a:xfrm>
          <a:prstGeom prst="rect">
            <a:avLst/>
          </a:prstGeom>
        </p:spPr>
      </p:pic>
      <p:pic>
        <p:nvPicPr>
          <p:cNvPr id="15" name="Рисунок 14"/>
          <p:cNvPicPr>
            <a:picLocks noChangeAspect="1"/>
          </p:cNvPicPr>
          <p:nvPr/>
        </p:nvPicPr>
        <p:blipFill>
          <a:blip r:embed="rId11"/>
          <a:stretch>
            <a:fillRect/>
          </a:stretch>
        </p:blipFill>
        <p:spPr>
          <a:xfrm>
            <a:off x="3393921" y="4791315"/>
            <a:ext cx="164606" cy="182896"/>
          </a:xfrm>
          <a:prstGeom prst="rect">
            <a:avLst/>
          </a:prstGeom>
        </p:spPr>
      </p:pic>
      <p:pic>
        <p:nvPicPr>
          <p:cNvPr id="19" name="Рисунок 18"/>
          <p:cNvPicPr>
            <a:picLocks noChangeAspect="1"/>
          </p:cNvPicPr>
          <p:nvPr/>
        </p:nvPicPr>
        <p:blipFill>
          <a:blip r:embed="rId12"/>
          <a:stretch>
            <a:fillRect/>
          </a:stretch>
        </p:blipFill>
        <p:spPr>
          <a:xfrm>
            <a:off x="3264457" y="5180098"/>
            <a:ext cx="2725148" cy="774259"/>
          </a:xfrm>
          <a:prstGeom prst="rect">
            <a:avLst/>
          </a:prstGeom>
        </p:spPr>
      </p:pic>
      <p:pic>
        <p:nvPicPr>
          <p:cNvPr id="20" name="Рисунок 19"/>
          <p:cNvPicPr>
            <a:picLocks noChangeAspect="1"/>
          </p:cNvPicPr>
          <p:nvPr/>
        </p:nvPicPr>
        <p:blipFill>
          <a:blip r:embed="rId13"/>
          <a:stretch>
            <a:fillRect/>
          </a:stretch>
        </p:blipFill>
        <p:spPr>
          <a:xfrm>
            <a:off x="3450782" y="3819762"/>
            <a:ext cx="215490" cy="327960"/>
          </a:xfrm>
          <a:prstGeom prst="rect">
            <a:avLst/>
          </a:prstGeom>
        </p:spPr>
      </p:pic>
      <p:pic>
        <p:nvPicPr>
          <p:cNvPr id="25" name="Рисунок 24"/>
          <p:cNvPicPr>
            <a:picLocks noChangeAspect="1"/>
          </p:cNvPicPr>
          <p:nvPr/>
        </p:nvPicPr>
        <p:blipFill>
          <a:blip r:embed="rId14"/>
          <a:stretch>
            <a:fillRect/>
          </a:stretch>
        </p:blipFill>
        <p:spPr>
          <a:xfrm>
            <a:off x="3214915" y="5827347"/>
            <a:ext cx="2731245" cy="975445"/>
          </a:xfrm>
          <a:prstGeom prst="rect">
            <a:avLst/>
          </a:prstGeom>
        </p:spPr>
      </p:pic>
      <p:pic>
        <p:nvPicPr>
          <p:cNvPr id="26" name="Рисунок 25"/>
          <p:cNvPicPr>
            <a:picLocks noChangeAspect="1"/>
          </p:cNvPicPr>
          <p:nvPr/>
        </p:nvPicPr>
        <p:blipFill>
          <a:blip r:embed="rId15"/>
          <a:stretch>
            <a:fillRect/>
          </a:stretch>
        </p:blipFill>
        <p:spPr>
          <a:xfrm>
            <a:off x="3396463" y="6348972"/>
            <a:ext cx="164606" cy="182896"/>
          </a:xfrm>
          <a:prstGeom prst="rect">
            <a:avLst/>
          </a:prstGeom>
        </p:spPr>
      </p:pic>
      <p:pic>
        <p:nvPicPr>
          <p:cNvPr id="28" name="Рисунок 27"/>
          <p:cNvPicPr>
            <a:picLocks noChangeAspect="1"/>
          </p:cNvPicPr>
          <p:nvPr/>
        </p:nvPicPr>
        <p:blipFill>
          <a:blip r:embed="rId16"/>
          <a:stretch>
            <a:fillRect/>
          </a:stretch>
        </p:blipFill>
        <p:spPr>
          <a:xfrm>
            <a:off x="6613344" y="1132740"/>
            <a:ext cx="2432515" cy="2828789"/>
          </a:xfrm>
          <a:prstGeom prst="rect">
            <a:avLst/>
          </a:prstGeom>
        </p:spPr>
      </p:pic>
    </p:spTree>
    <p:extLst>
      <p:ext uri="{BB962C8B-B14F-4D97-AF65-F5344CB8AC3E}">
        <p14:creationId xmlns:p14="http://schemas.microsoft.com/office/powerpoint/2010/main" val="23899443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0969625" y="994496"/>
            <a:ext cx="1002262" cy="307777"/>
          </a:xfrm>
          <a:prstGeom prst="rect">
            <a:avLst/>
          </a:prstGeom>
        </p:spPr>
        <p:txBody>
          <a:bodyPr wrap="none">
            <a:spAutoFit/>
          </a:bodyPr>
          <a:lstStyle/>
          <a:p>
            <a:r>
              <a:rPr lang="ru-RU" sz="1400" dirty="0">
                <a:solidFill>
                  <a:srgbClr val="000000"/>
                </a:solidFill>
                <a:latin typeface="PT Astra Serif" panose="020A0603040505020204" pitchFamily="18" charset="-52"/>
              </a:rPr>
              <a:t>(млн. руб</a:t>
            </a:r>
            <a:r>
              <a:rPr lang="ru-RU" sz="1400" dirty="0">
                <a:solidFill>
                  <a:srgbClr val="000000"/>
                </a:solidFill>
                <a:latin typeface="Corbel" panose="020B0503020204020204" pitchFamily="34" charset="0"/>
              </a:rPr>
              <a:t>.)</a:t>
            </a:r>
            <a:endParaRPr lang="ru-RU" sz="1400" dirty="0">
              <a:latin typeface="PT Astra Serif" panose="020A0603040505020204" pitchFamily="18" charset="-52"/>
              <a:ea typeface="PT Astra Serif" panose="020A0603040505020204" pitchFamily="18" charset="-52"/>
            </a:endParaRPr>
          </a:p>
        </p:txBody>
      </p:sp>
      <p:graphicFrame>
        <p:nvGraphicFramePr>
          <p:cNvPr id="6" name="Таблица 5"/>
          <p:cNvGraphicFramePr>
            <a:graphicFrameLocks noGrp="1"/>
          </p:cNvGraphicFramePr>
          <p:nvPr>
            <p:extLst>
              <p:ext uri="{D42A27DB-BD31-4B8C-83A1-F6EECF244321}">
                <p14:modId xmlns:p14="http://schemas.microsoft.com/office/powerpoint/2010/main" val="641084678"/>
              </p:ext>
            </p:extLst>
          </p:nvPr>
        </p:nvGraphicFramePr>
        <p:xfrm>
          <a:off x="205099" y="994497"/>
          <a:ext cx="11766787" cy="3569266"/>
        </p:xfrm>
        <a:graphic>
          <a:graphicData uri="http://schemas.openxmlformats.org/drawingml/2006/table">
            <a:tbl>
              <a:tblPr firstRow="1" bandRow="1">
                <a:tableStyleId>{8A107856-5554-42FB-B03E-39F5DBC370BA}</a:tableStyleId>
              </a:tblPr>
              <a:tblGrid>
                <a:gridCol w="2882346">
                  <a:extLst>
                    <a:ext uri="{9D8B030D-6E8A-4147-A177-3AD203B41FA5}">
                      <a16:colId xmlns="" xmlns:a16="http://schemas.microsoft.com/office/drawing/2014/main" val="20000"/>
                    </a:ext>
                  </a:extLst>
                </a:gridCol>
                <a:gridCol w="882127">
                  <a:extLst>
                    <a:ext uri="{9D8B030D-6E8A-4147-A177-3AD203B41FA5}">
                      <a16:colId xmlns="" xmlns:a16="http://schemas.microsoft.com/office/drawing/2014/main" val="20001"/>
                    </a:ext>
                  </a:extLst>
                </a:gridCol>
                <a:gridCol w="1312433">
                  <a:extLst>
                    <a:ext uri="{9D8B030D-6E8A-4147-A177-3AD203B41FA5}">
                      <a16:colId xmlns="" xmlns:a16="http://schemas.microsoft.com/office/drawing/2014/main" val="20002"/>
                    </a:ext>
                  </a:extLst>
                </a:gridCol>
                <a:gridCol w="914400">
                  <a:extLst>
                    <a:ext uri="{9D8B030D-6E8A-4147-A177-3AD203B41FA5}">
                      <a16:colId xmlns="" xmlns:a16="http://schemas.microsoft.com/office/drawing/2014/main" val="20003"/>
                    </a:ext>
                  </a:extLst>
                </a:gridCol>
                <a:gridCol w="1387736">
                  <a:extLst>
                    <a:ext uri="{9D8B030D-6E8A-4147-A177-3AD203B41FA5}">
                      <a16:colId xmlns="" xmlns:a16="http://schemas.microsoft.com/office/drawing/2014/main" val="20004"/>
                    </a:ext>
                  </a:extLst>
                </a:gridCol>
                <a:gridCol w="867650">
                  <a:extLst>
                    <a:ext uri="{9D8B030D-6E8A-4147-A177-3AD203B41FA5}">
                      <a16:colId xmlns="" xmlns:a16="http://schemas.microsoft.com/office/drawing/2014/main" val="20005"/>
                    </a:ext>
                  </a:extLst>
                </a:gridCol>
                <a:gridCol w="1316052">
                  <a:extLst>
                    <a:ext uri="{9D8B030D-6E8A-4147-A177-3AD203B41FA5}">
                      <a16:colId xmlns="" xmlns:a16="http://schemas.microsoft.com/office/drawing/2014/main" val="20006"/>
                    </a:ext>
                  </a:extLst>
                </a:gridCol>
                <a:gridCol w="880217">
                  <a:extLst>
                    <a:ext uri="{9D8B030D-6E8A-4147-A177-3AD203B41FA5}">
                      <a16:colId xmlns="" xmlns:a16="http://schemas.microsoft.com/office/drawing/2014/main" val="20007"/>
                    </a:ext>
                  </a:extLst>
                </a:gridCol>
                <a:gridCol w="1323826">
                  <a:extLst>
                    <a:ext uri="{9D8B030D-6E8A-4147-A177-3AD203B41FA5}">
                      <a16:colId xmlns="" xmlns:a16="http://schemas.microsoft.com/office/drawing/2014/main" val="20008"/>
                    </a:ext>
                  </a:extLst>
                </a:gridCol>
              </a:tblGrid>
              <a:tr h="306201">
                <a:tc rowSpan="2">
                  <a:txBody>
                    <a:bodyPr/>
                    <a:lstStyle/>
                    <a:p>
                      <a:pPr algn="ctr"/>
                      <a:r>
                        <a:rPr lang="ru-RU" sz="1400" b="1" dirty="0" smtClean="0">
                          <a:solidFill>
                            <a:schemeClr val="tx1"/>
                          </a:solidFill>
                          <a:latin typeface="PT Astra Serif" panose="020A0603040505020204" pitchFamily="18" charset="-52"/>
                          <a:cs typeface="Times New Roman" panose="02020603050405020304" pitchFamily="18" charset="0"/>
                        </a:rPr>
                        <a:t>Наименование</a:t>
                      </a:r>
                      <a:endParaRPr lang="ru-RU" sz="1400" b="1" dirty="0">
                        <a:solidFill>
                          <a:schemeClr val="tx1"/>
                        </a:solidFill>
                        <a:latin typeface="PT Astra Serif" panose="020A0603040505020204" pitchFamily="18" charset="-52"/>
                        <a:cs typeface="Times New Roman" panose="02020603050405020304" pitchFamily="18" charset="0"/>
                      </a:endParaRPr>
                    </a:p>
                  </a:txBody>
                  <a:tcPr/>
                </a:tc>
                <a:tc gridSpan="2">
                  <a:txBody>
                    <a:bodyPr/>
                    <a:lstStyle/>
                    <a:p>
                      <a:pPr algn="ctr"/>
                      <a:r>
                        <a:rPr lang="ru-RU" sz="1400" b="1" dirty="0" smtClean="0">
                          <a:solidFill>
                            <a:schemeClr val="tx1"/>
                          </a:solidFill>
                          <a:latin typeface="PT Astra Serif" panose="020A0603040505020204" pitchFamily="18" charset="-52"/>
                          <a:cs typeface="Times New Roman" panose="02020603050405020304" pitchFamily="18" charset="0"/>
                        </a:rPr>
                        <a:t>2021</a:t>
                      </a:r>
                      <a:r>
                        <a:rPr lang="ru-RU" sz="1400" b="1" baseline="0" dirty="0" smtClean="0">
                          <a:solidFill>
                            <a:schemeClr val="tx1"/>
                          </a:solidFill>
                          <a:latin typeface="PT Astra Serif" panose="020A0603040505020204" pitchFamily="18" charset="-52"/>
                          <a:cs typeface="Times New Roman" panose="02020603050405020304" pitchFamily="18" charset="0"/>
                        </a:rPr>
                        <a:t> год</a:t>
                      </a:r>
                      <a:endParaRPr lang="ru-RU" sz="1400" b="1" dirty="0">
                        <a:solidFill>
                          <a:schemeClr val="tx1"/>
                        </a:solidFill>
                        <a:latin typeface="PT Astra Serif" panose="020A0603040505020204" pitchFamily="18" charset="-52"/>
                        <a:cs typeface="Times New Roman" panose="02020603050405020304" pitchFamily="18" charset="0"/>
                      </a:endParaRPr>
                    </a:p>
                  </a:txBody>
                  <a:tcPr/>
                </a:tc>
                <a:tc hMerge="1">
                  <a:txBody>
                    <a:bodyPr/>
                    <a:lstStyle/>
                    <a:p>
                      <a:pPr algn="r"/>
                      <a:endParaRPr lang="ru-RU" sz="1400" b="0" dirty="0">
                        <a:solidFill>
                          <a:schemeClr val="tx1"/>
                        </a:solidFill>
                        <a:latin typeface="Times New Roman" panose="02020603050405020304" pitchFamily="18" charset="0"/>
                        <a:cs typeface="Times New Roman" panose="02020603050405020304" pitchFamily="18" charset="0"/>
                      </a:endParaRPr>
                    </a:p>
                  </a:txBody>
                  <a:tcPr/>
                </a:tc>
                <a:tc gridSpan="2">
                  <a:txBody>
                    <a:bodyPr/>
                    <a:lstStyle/>
                    <a:p>
                      <a:pPr algn="ctr"/>
                      <a:r>
                        <a:rPr lang="ru-RU" sz="1400" b="1" dirty="0" smtClean="0">
                          <a:solidFill>
                            <a:schemeClr val="tx1"/>
                          </a:solidFill>
                          <a:latin typeface="PT Astra Serif" panose="020A0603040505020204" pitchFamily="18" charset="-52"/>
                          <a:cs typeface="Times New Roman" panose="02020603050405020304" pitchFamily="18" charset="0"/>
                        </a:rPr>
                        <a:t>2022 год</a:t>
                      </a:r>
                      <a:endParaRPr lang="ru-RU" sz="1400" b="1" dirty="0">
                        <a:solidFill>
                          <a:schemeClr val="tx1"/>
                        </a:solidFill>
                        <a:latin typeface="PT Astra Serif" panose="020A0603040505020204" pitchFamily="18" charset="-52"/>
                        <a:cs typeface="Times New Roman" panose="02020603050405020304" pitchFamily="18" charset="0"/>
                      </a:endParaRPr>
                    </a:p>
                  </a:txBody>
                  <a:tcPr/>
                </a:tc>
                <a:tc hMerge="1">
                  <a:txBody>
                    <a:bodyPr/>
                    <a:lstStyle/>
                    <a:p>
                      <a:pPr algn="r"/>
                      <a:endParaRPr lang="ru-RU" sz="1400" b="0" dirty="0">
                        <a:solidFill>
                          <a:schemeClr val="tx1"/>
                        </a:solidFill>
                        <a:latin typeface="Times New Roman" panose="02020603050405020304" pitchFamily="18" charset="0"/>
                        <a:cs typeface="Times New Roman" panose="02020603050405020304" pitchFamily="18" charset="0"/>
                      </a:endParaRPr>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chemeClr val="tx1"/>
                          </a:solidFill>
                          <a:latin typeface="PT Astra Serif" panose="020A0603040505020204" pitchFamily="18" charset="-52"/>
                          <a:cs typeface="Times New Roman" panose="02020603050405020304" pitchFamily="18" charset="0"/>
                        </a:rPr>
                        <a:t>20</a:t>
                      </a:r>
                      <a:r>
                        <a:rPr lang="en-US" sz="1400" b="1" dirty="0" smtClean="0">
                          <a:solidFill>
                            <a:schemeClr val="tx1"/>
                          </a:solidFill>
                          <a:latin typeface="PT Astra Serif" panose="020A0603040505020204" pitchFamily="18" charset="-52"/>
                          <a:cs typeface="Times New Roman" panose="02020603050405020304" pitchFamily="18" charset="0"/>
                        </a:rPr>
                        <a:t>2</a:t>
                      </a:r>
                      <a:r>
                        <a:rPr lang="ru-RU" sz="1400" b="1" dirty="0" smtClean="0">
                          <a:solidFill>
                            <a:schemeClr val="tx1"/>
                          </a:solidFill>
                          <a:latin typeface="PT Astra Serif" panose="020A0603040505020204" pitchFamily="18" charset="-52"/>
                          <a:cs typeface="Times New Roman" panose="02020603050405020304" pitchFamily="18" charset="0"/>
                        </a:rPr>
                        <a:t>3 год</a:t>
                      </a:r>
                    </a:p>
                  </a:txBody>
                  <a:tcPr/>
                </a:tc>
                <a:tc hMerge="1">
                  <a:txBody>
                    <a:bodyPr/>
                    <a:lstStyle/>
                    <a:p>
                      <a:pPr algn="ctr"/>
                      <a:endParaRPr lang="ru-RU" sz="1400" b="1" dirty="0">
                        <a:solidFill>
                          <a:schemeClr val="tx1"/>
                        </a:solidFill>
                        <a:latin typeface="Times New Roman" panose="02020603050405020304" pitchFamily="18" charset="0"/>
                        <a:cs typeface="Times New Roman" panose="02020603050405020304" pitchFamily="18" charset="0"/>
                      </a:endParaRPr>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chemeClr val="tx1"/>
                          </a:solidFill>
                          <a:latin typeface="PT Astra Serif" panose="020A0603040505020204" pitchFamily="18" charset="-52"/>
                          <a:cs typeface="Times New Roman" panose="02020603050405020304" pitchFamily="18" charset="0"/>
                        </a:rPr>
                        <a:t>20</a:t>
                      </a:r>
                      <a:r>
                        <a:rPr lang="en-US" sz="1400" b="1" dirty="0" smtClean="0">
                          <a:solidFill>
                            <a:schemeClr val="tx1"/>
                          </a:solidFill>
                          <a:latin typeface="PT Astra Serif" panose="020A0603040505020204" pitchFamily="18" charset="-52"/>
                          <a:cs typeface="Times New Roman" panose="02020603050405020304" pitchFamily="18" charset="0"/>
                        </a:rPr>
                        <a:t>2</a:t>
                      </a:r>
                      <a:r>
                        <a:rPr lang="ru-RU" sz="1400" b="1" dirty="0" smtClean="0">
                          <a:solidFill>
                            <a:schemeClr val="tx1"/>
                          </a:solidFill>
                          <a:latin typeface="PT Astra Serif" panose="020A0603040505020204" pitchFamily="18" charset="-52"/>
                          <a:cs typeface="Times New Roman" panose="02020603050405020304" pitchFamily="18" charset="0"/>
                        </a:rPr>
                        <a:t>4 год</a:t>
                      </a:r>
                    </a:p>
                  </a:txBody>
                  <a:tcPr/>
                </a:tc>
                <a:tc hMerge="1">
                  <a:txBody>
                    <a:bodyPr/>
                    <a:lstStyle/>
                    <a:p>
                      <a:pPr algn="ctr"/>
                      <a:endParaRPr lang="ru-RU" sz="1400" b="1"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0000"/>
                  </a:ext>
                </a:extLst>
              </a:tr>
              <a:tr h="1163566">
                <a:tc vMerge="1">
                  <a:txBody>
                    <a:bodyPr/>
                    <a:lstStyle/>
                    <a:p>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1" dirty="0" smtClean="0">
                          <a:solidFill>
                            <a:schemeClr val="tx1"/>
                          </a:solidFill>
                          <a:latin typeface="PT Astra Serif" panose="020A0603040505020204" pitchFamily="18" charset="-52"/>
                          <a:cs typeface="Times New Roman" panose="02020603050405020304" pitchFamily="18" charset="0"/>
                        </a:rPr>
                        <a:t>Сумма млн. руб.</a:t>
                      </a:r>
                      <a:endParaRPr lang="ru-RU" sz="1400" b="1" dirty="0">
                        <a:solidFill>
                          <a:schemeClr val="tx1"/>
                        </a:solidFill>
                        <a:latin typeface="PT Astra Serif" panose="020A0603040505020204" pitchFamily="18" charset="-52"/>
                        <a:cs typeface="Times New Roman" panose="02020603050405020304" pitchFamily="18" charset="0"/>
                      </a:endParaRPr>
                    </a:p>
                  </a:txBody>
                  <a:tcPr/>
                </a:tc>
                <a:tc>
                  <a:txBody>
                    <a:bodyPr/>
                    <a:lstStyle/>
                    <a:p>
                      <a:pPr algn="ctr"/>
                      <a:r>
                        <a:rPr lang="ru-RU" sz="1400" b="1" dirty="0" smtClean="0">
                          <a:solidFill>
                            <a:schemeClr val="tx1"/>
                          </a:solidFill>
                          <a:latin typeface="PT Astra Serif" panose="020A0603040505020204" pitchFamily="18" charset="-52"/>
                          <a:cs typeface="Times New Roman" panose="02020603050405020304" pitchFamily="18" charset="0"/>
                        </a:rPr>
                        <a:t>Доля в общем объеме налоговых и неналоговых доходов %</a:t>
                      </a:r>
                      <a:endParaRPr lang="ru-RU" sz="1400" b="1" dirty="0">
                        <a:solidFill>
                          <a:schemeClr val="tx1"/>
                        </a:solidFill>
                        <a:latin typeface="PT Astra Serif" panose="020A0603040505020204" pitchFamily="18" charset="-52"/>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chemeClr val="tx1"/>
                          </a:solidFill>
                          <a:latin typeface="PT Astra Serif" panose="020A0603040505020204" pitchFamily="18" charset="-52"/>
                          <a:cs typeface="Times New Roman" panose="02020603050405020304" pitchFamily="18" charset="0"/>
                        </a:rPr>
                        <a:t>Сумма млн. </a:t>
                      </a:r>
                    </a:p>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chemeClr val="tx1"/>
                          </a:solidFill>
                          <a:latin typeface="PT Astra Serif" panose="020A0603040505020204" pitchFamily="18" charset="-52"/>
                          <a:cs typeface="Times New Roman" panose="02020603050405020304" pitchFamily="18" charset="0"/>
                        </a:rPr>
                        <a:t>руб.</a:t>
                      </a:r>
                    </a:p>
                    <a:p>
                      <a:pPr algn="ctr"/>
                      <a:endParaRPr lang="ru-RU" sz="1400" b="1" dirty="0">
                        <a:solidFill>
                          <a:schemeClr val="tx1"/>
                        </a:solidFill>
                        <a:latin typeface="PT Astra Serif" panose="020A0603040505020204" pitchFamily="18" charset="-52"/>
                        <a:cs typeface="Times New Roman" panose="02020603050405020304" pitchFamily="18" charset="0"/>
                      </a:endParaRPr>
                    </a:p>
                  </a:txBody>
                  <a:tcPr/>
                </a:tc>
                <a:tc>
                  <a:txBody>
                    <a:bodyPr/>
                    <a:lstStyle/>
                    <a:p>
                      <a:pPr algn="ctr"/>
                      <a:r>
                        <a:rPr lang="ru-RU" sz="1400" b="1" dirty="0" smtClean="0">
                          <a:solidFill>
                            <a:schemeClr val="tx1"/>
                          </a:solidFill>
                          <a:latin typeface="PT Astra Serif" panose="020A0603040505020204" pitchFamily="18" charset="-52"/>
                          <a:cs typeface="Times New Roman" panose="02020603050405020304" pitchFamily="18" charset="0"/>
                        </a:rPr>
                        <a:t>Доля в общем объеме налоговых и неналоговых </a:t>
                      </a:r>
                      <a:r>
                        <a:rPr lang="ru-RU" sz="1200" b="1" baseline="0" dirty="0" smtClean="0">
                          <a:solidFill>
                            <a:schemeClr val="tx1"/>
                          </a:solidFill>
                          <a:latin typeface="PT Astra Serif" panose="020A0603040505020204" pitchFamily="18" charset="-52"/>
                          <a:cs typeface="Times New Roman" panose="02020603050405020304" pitchFamily="18" charset="0"/>
                        </a:rPr>
                        <a:t>доходов</a:t>
                      </a:r>
                      <a:r>
                        <a:rPr lang="ru-RU" sz="1400" b="1" dirty="0" smtClean="0">
                          <a:solidFill>
                            <a:schemeClr val="tx1"/>
                          </a:solidFill>
                          <a:latin typeface="PT Astra Serif" panose="020A0603040505020204" pitchFamily="18" charset="-52"/>
                          <a:cs typeface="Times New Roman" panose="02020603050405020304" pitchFamily="18" charset="0"/>
                        </a:rPr>
                        <a:t> %</a:t>
                      </a:r>
                      <a:endParaRPr lang="ru-RU" sz="1400" b="1" dirty="0">
                        <a:solidFill>
                          <a:schemeClr val="tx1"/>
                        </a:solidFill>
                        <a:latin typeface="PT Astra Serif" panose="020A0603040505020204" pitchFamily="18" charset="-52"/>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chemeClr val="tx1"/>
                          </a:solidFill>
                          <a:latin typeface="PT Astra Serif" panose="020A0603040505020204" pitchFamily="18" charset="-52"/>
                          <a:cs typeface="Times New Roman" panose="02020603050405020304" pitchFamily="18" charset="0"/>
                        </a:rPr>
                        <a:t>Сумма млн. руб.</a:t>
                      </a:r>
                    </a:p>
                    <a:p>
                      <a:pPr algn="ctr"/>
                      <a:endParaRPr lang="ru-RU" sz="1400" b="1" dirty="0">
                        <a:solidFill>
                          <a:schemeClr val="tx1"/>
                        </a:solidFill>
                        <a:latin typeface="PT Astra Serif" panose="020A0603040505020204" pitchFamily="18" charset="-52"/>
                        <a:cs typeface="Times New Roman" panose="02020603050405020304" pitchFamily="18" charset="0"/>
                      </a:endParaRPr>
                    </a:p>
                  </a:txBody>
                  <a:tcPr/>
                </a:tc>
                <a:tc>
                  <a:txBody>
                    <a:bodyPr/>
                    <a:lstStyle/>
                    <a:p>
                      <a:pPr algn="ctr"/>
                      <a:r>
                        <a:rPr lang="ru-RU" sz="1400" b="1" dirty="0" smtClean="0">
                          <a:solidFill>
                            <a:schemeClr val="tx1"/>
                          </a:solidFill>
                          <a:latin typeface="PT Astra Serif" panose="020A0603040505020204" pitchFamily="18" charset="-52"/>
                          <a:cs typeface="Times New Roman" panose="02020603050405020304" pitchFamily="18" charset="0"/>
                        </a:rPr>
                        <a:t>Доля в общем объеме налоговых и неналоговых доходов %</a:t>
                      </a:r>
                      <a:endParaRPr lang="ru-RU" sz="1400" b="1" dirty="0">
                        <a:solidFill>
                          <a:schemeClr val="tx1"/>
                        </a:solidFill>
                        <a:latin typeface="PT Astra Serif" panose="020A0603040505020204" pitchFamily="18" charset="-52"/>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chemeClr val="tx1"/>
                          </a:solidFill>
                          <a:latin typeface="PT Astra Serif" panose="020A0603040505020204" pitchFamily="18" charset="-52"/>
                          <a:cs typeface="Times New Roman" panose="02020603050405020304" pitchFamily="18" charset="0"/>
                        </a:rPr>
                        <a:t>Сумма млн. руб.</a:t>
                      </a:r>
                    </a:p>
                  </a:txBody>
                  <a:tcPr/>
                </a:tc>
                <a:tc>
                  <a:txBody>
                    <a:bodyPr/>
                    <a:lstStyle/>
                    <a:p>
                      <a:pPr algn="ctr"/>
                      <a:r>
                        <a:rPr lang="ru-RU" sz="1400" b="1" dirty="0" smtClean="0">
                          <a:solidFill>
                            <a:schemeClr val="tx1"/>
                          </a:solidFill>
                          <a:latin typeface="PT Astra Serif" panose="020A0603040505020204" pitchFamily="18" charset="-52"/>
                          <a:cs typeface="Times New Roman" panose="02020603050405020304" pitchFamily="18" charset="0"/>
                        </a:rPr>
                        <a:t>Доля в общем объеме налоговых и неналоговых доходов %</a:t>
                      </a:r>
                      <a:endParaRPr lang="ru-RU" sz="1400" b="1" dirty="0">
                        <a:solidFill>
                          <a:schemeClr val="tx1"/>
                        </a:solidFill>
                        <a:latin typeface="PT Astra Serif" panose="020A0603040505020204" pitchFamily="18" charset="-52"/>
                        <a:cs typeface="Times New Roman" panose="02020603050405020304" pitchFamily="18" charset="0"/>
                      </a:endParaRPr>
                    </a:p>
                  </a:txBody>
                  <a:tcPr/>
                </a:tc>
                <a:extLst>
                  <a:ext uri="{0D108BD9-81ED-4DB2-BD59-A6C34878D82A}">
                    <a16:rowId xmlns="" xmlns:a16="http://schemas.microsoft.com/office/drawing/2014/main" val="10001"/>
                  </a:ext>
                </a:extLst>
              </a:tr>
              <a:tr h="341841">
                <a:tc>
                  <a:txBody>
                    <a:bodyPr/>
                    <a:lstStyle/>
                    <a:p>
                      <a:r>
                        <a:rPr lang="ru-RU" sz="1400" b="0" dirty="0" smtClean="0">
                          <a:solidFill>
                            <a:schemeClr val="tx1"/>
                          </a:solidFill>
                          <a:latin typeface="PT Astra Serif" panose="020A0603040505020204" pitchFamily="18" charset="-52"/>
                          <a:cs typeface="Times New Roman" panose="02020603050405020304" pitchFamily="18" charset="0"/>
                        </a:rPr>
                        <a:t>Налог на доходы физических лиц</a:t>
                      </a:r>
                      <a:endParaRPr lang="ru-RU" sz="1400" b="0" dirty="0">
                        <a:solidFill>
                          <a:schemeClr val="tx1"/>
                        </a:solidFill>
                        <a:latin typeface="PT Astra Serif" panose="020A0603040505020204" pitchFamily="18" charset="-52"/>
                        <a:cs typeface="Times New Roman" panose="02020603050405020304" pitchFamily="18" charset="0"/>
                      </a:endParaRPr>
                    </a:p>
                  </a:txBody>
                  <a:tcPr/>
                </a:tc>
                <a:tc>
                  <a:txBody>
                    <a:bodyPr/>
                    <a:lstStyle/>
                    <a:p>
                      <a:pPr marL="0" algn="ctr" defTabSz="914400" rtl="0" eaLnBrk="1" fontAlgn="ctr" latinLnBrk="0" hangingPunct="1"/>
                      <a:r>
                        <a:rPr lang="en-US" sz="1600" b="0" i="0" u="none" strike="noStrike" kern="1200" dirty="0" smtClean="0">
                          <a:solidFill>
                            <a:srgbClr val="000000"/>
                          </a:solidFill>
                          <a:effectLst/>
                          <a:latin typeface="PT Astra Serif" panose="020A0603040505020204" pitchFamily="18" charset="-52"/>
                          <a:ea typeface="+mn-ea"/>
                          <a:cs typeface="+mn-cs"/>
                        </a:rPr>
                        <a:t>5 </a:t>
                      </a:r>
                      <a:r>
                        <a:rPr lang="ru-RU" sz="1600" b="0" i="0" u="none" strike="noStrike" kern="1200" dirty="0" smtClean="0">
                          <a:solidFill>
                            <a:srgbClr val="000000"/>
                          </a:solidFill>
                          <a:effectLst/>
                          <a:latin typeface="PT Astra Serif" panose="020A0603040505020204" pitchFamily="18" charset="-52"/>
                          <a:ea typeface="+mn-ea"/>
                          <a:cs typeface="+mn-cs"/>
                        </a:rPr>
                        <a:t>219,9</a:t>
                      </a:r>
                      <a:endParaRPr lang="ru-RU" sz="1600" b="0" i="0" u="none" strike="noStrike" kern="1200" dirty="0">
                        <a:solidFill>
                          <a:srgbClr val="000000"/>
                        </a:solidFill>
                        <a:effectLst/>
                        <a:latin typeface="PT Astra Serif" panose="020A0603040505020204" pitchFamily="18" charset="-52"/>
                        <a:ea typeface="+mn-ea"/>
                        <a:cs typeface="+mn-cs"/>
                      </a:endParaRPr>
                    </a:p>
                  </a:txBody>
                  <a:tcPr anchor="ctr"/>
                </a:tc>
                <a:tc>
                  <a:txBody>
                    <a:bodyPr/>
                    <a:lstStyle/>
                    <a:p>
                      <a:pPr marL="0" algn="ctr" defTabSz="914400" rtl="0" eaLnBrk="1" fontAlgn="ctr" latinLnBrk="0" hangingPunct="1"/>
                      <a:r>
                        <a:rPr lang="ru-RU" sz="1600" b="0" i="0" u="none" strike="noStrike" kern="1200" dirty="0" smtClean="0">
                          <a:solidFill>
                            <a:srgbClr val="000000"/>
                          </a:solidFill>
                          <a:effectLst/>
                          <a:latin typeface="PT Astra Serif" panose="020A0603040505020204" pitchFamily="18" charset="-52"/>
                          <a:ea typeface="+mn-ea"/>
                          <a:cs typeface="+mn-cs"/>
                        </a:rPr>
                        <a:t>59</a:t>
                      </a:r>
                      <a:r>
                        <a:rPr lang="en-US" sz="1600" b="0" i="0" u="none" strike="noStrike" kern="1200" dirty="0" smtClean="0">
                          <a:solidFill>
                            <a:srgbClr val="000000"/>
                          </a:solidFill>
                          <a:effectLst/>
                          <a:latin typeface="PT Astra Serif" panose="020A0603040505020204" pitchFamily="18" charset="-52"/>
                          <a:ea typeface="+mn-ea"/>
                          <a:cs typeface="+mn-cs"/>
                        </a:rPr>
                        <a:t>,6</a:t>
                      </a:r>
                      <a:endParaRPr lang="ru-RU" sz="1600" b="0" i="0" u="none" strike="noStrike" kern="1200" dirty="0">
                        <a:solidFill>
                          <a:srgbClr val="000000"/>
                        </a:solidFill>
                        <a:effectLst/>
                        <a:latin typeface="PT Astra Serif" panose="020A0603040505020204" pitchFamily="18" charset="-52"/>
                        <a:ea typeface="+mn-ea"/>
                        <a:cs typeface="+mn-cs"/>
                      </a:endParaRPr>
                    </a:p>
                  </a:txBody>
                  <a:tcPr anchor="ctr"/>
                </a:tc>
                <a:tc>
                  <a:txBody>
                    <a:bodyPr/>
                    <a:lstStyle/>
                    <a:p>
                      <a:pPr marL="0" algn="ctr" defTabSz="914400" rtl="0" eaLnBrk="1" fontAlgn="ctr" latinLnBrk="0" hangingPunct="1"/>
                      <a:r>
                        <a:rPr lang="en-US" sz="1600" b="0" i="0" u="none" strike="noStrike" kern="1200" dirty="0" smtClean="0">
                          <a:solidFill>
                            <a:srgbClr val="000000"/>
                          </a:solidFill>
                          <a:effectLst/>
                          <a:latin typeface="PT Astra Serif" panose="020A0603040505020204" pitchFamily="18" charset="-52"/>
                          <a:ea typeface="+mn-ea"/>
                          <a:cs typeface="+mn-cs"/>
                        </a:rPr>
                        <a:t>5 </a:t>
                      </a:r>
                      <a:r>
                        <a:rPr lang="ru-RU" sz="1600" b="0" i="0" u="none" strike="noStrike" kern="1200" dirty="0" smtClean="0">
                          <a:solidFill>
                            <a:srgbClr val="000000"/>
                          </a:solidFill>
                          <a:effectLst/>
                          <a:latin typeface="PT Astra Serif" panose="020A0603040505020204" pitchFamily="18" charset="-52"/>
                          <a:ea typeface="+mn-ea"/>
                          <a:cs typeface="+mn-cs"/>
                        </a:rPr>
                        <a:t>852,5</a:t>
                      </a:r>
                      <a:endParaRPr lang="ru-RU" sz="1600" b="0" i="0" u="none" strike="noStrike" kern="1200" dirty="0">
                        <a:solidFill>
                          <a:srgbClr val="000000"/>
                        </a:solidFill>
                        <a:effectLst/>
                        <a:latin typeface="PT Astra Serif" panose="020A0603040505020204" pitchFamily="18" charset="-52"/>
                        <a:ea typeface="+mn-ea"/>
                        <a:cs typeface="+mn-cs"/>
                      </a:endParaRPr>
                    </a:p>
                  </a:txBody>
                  <a:tcPr anchor="ctr"/>
                </a:tc>
                <a:tc>
                  <a:txBody>
                    <a:bodyPr/>
                    <a:lstStyle/>
                    <a:p>
                      <a:pPr marL="0" algn="ctr" defTabSz="914400" rtl="0" eaLnBrk="1" fontAlgn="ctr" latinLnBrk="0" hangingPunct="1"/>
                      <a:r>
                        <a:rPr lang="ru-RU" sz="1600" b="0" i="0" u="none" strike="noStrike" kern="1200" dirty="0" smtClean="0">
                          <a:solidFill>
                            <a:srgbClr val="000000"/>
                          </a:solidFill>
                          <a:effectLst/>
                          <a:latin typeface="PT Astra Serif" panose="020A0603040505020204" pitchFamily="18" charset="-52"/>
                          <a:ea typeface="+mn-ea"/>
                          <a:cs typeface="+mn-cs"/>
                        </a:rPr>
                        <a:t>58</a:t>
                      </a:r>
                      <a:r>
                        <a:rPr lang="en-US" sz="1600" b="0" i="0" u="none" strike="noStrike" kern="1200" dirty="0" smtClean="0">
                          <a:solidFill>
                            <a:srgbClr val="000000"/>
                          </a:solidFill>
                          <a:effectLst/>
                          <a:latin typeface="PT Astra Serif" panose="020A0603040505020204" pitchFamily="18" charset="-52"/>
                          <a:ea typeface="+mn-ea"/>
                          <a:cs typeface="+mn-cs"/>
                        </a:rPr>
                        <a:t>,6</a:t>
                      </a:r>
                      <a:endParaRPr lang="ru-RU" sz="1600" b="0" i="0" u="none" strike="noStrike" kern="1200" dirty="0">
                        <a:solidFill>
                          <a:srgbClr val="000000"/>
                        </a:solidFill>
                        <a:effectLst/>
                        <a:latin typeface="PT Astra Serif" panose="020A0603040505020204" pitchFamily="18" charset="-52"/>
                        <a:ea typeface="+mn-ea"/>
                        <a:cs typeface="+mn-cs"/>
                      </a:endParaRPr>
                    </a:p>
                  </a:txBody>
                  <a:tcPr anchor="ctr"/>
                </a:tc>
                <a:tc>
                  <a:txBody>
                    <a:bodyPr/>
                    <a:lstStyle/>
                    <a:p>
                      <a:pPr marL="0" algn="ctr" defTabSz="914400" rtl="0" eaLnBrk="1" fontAlgn="ctr" latinLnBrk="0" hangingPunct="1"/>
                      <a:r>
                        <a:rPr lang="ru-RU" sz="1600" b="0" i="0" u="none" strike="noStrike" kern="1200" dirty="0" smtClean="0">
                          <a:solidFill>
                            <a:srgbClr val="000000"/>
                          </a:solidFill>
                          <a:effectLst/>
                          <a:latin typeface="PT Astra Serif" panose="020A0603040505020204" pitchFamily="18" charset="-52"/>
                          <a:ea typeface="+mn-ea"/>
                          <a:cs typeface="+mn-cs"/>
                        </a:rPr>
                        <a:t>6 924,5</a:t>
                      </a:r>
                      <a:endParaRPr lang="ru-RU" sz="1600" b="0" i="0" u="none" strike="noStrike" kern="1200" dirty="0">
                        <a:solidFill>
                          <a:srgbClr val="000000"/>
                        </a:solidFill>
                        <a:effectLst/>
                        <a:latin typeface="PT Astra Serif" panose="020A0603040505020204" pitchFamily="18" charset="-52"/>
                        <a:ea typeface="+mn-ea"/>
                        <a:cs typeface="+mn-cs"/>
                      </a:endParaRPr>
                    </a:p>
                  </a:txBody>
                  <a:tcPr anchor="ctr"/>
                </a:tc>
                <a:tc>
                  <a:txBody>
                    <a:bodyPr/>
                    <a:lstStyle/>
                    <a:p>
                      <a:pPr marL="0" algn="ctr" defTabSz="914400" rtl="0" eaLnBrk="1" fontAlgn="ctr" latinLnBrk="0" hangingPunct="1"/>
                      <a:r>
                        <a:rPr lang="ru-RU" sz="1600" b="0" i="0" u="none" strike="noStrike" kern="1200" dirty="0" smtClean="0">
                          <a:solidFill>
                            <a:srgbClr val="000000"/>
                          </a:solidFill>
                          <a:effectLst/>
                          <a:latin typeface="PT Astra Serif" panose="020A0603040505020204" pitchFamily="18" charset="-52"/>
                          <a:ea typeface="+mn-ea"/>
                          <a:cs typeface="+mn-cs"/>
                        </a:rPr>
                        <a:t>57,8</a:t>
                      </a:r>
                      <a:endParaRPr lang="ru-RU" sz="1600" b="0" i="0" u="none" strike="noStrike" kern="1200" dirty="0">
                        <a:solidFill>
                          <a:srgbClr val="000000"/>
                        </a:solidFill>
                        <a:effectLst/>
                        <a:latin typeface="PT Astra Serif" panose="020A0603040505020204" pitchFamily="18" charset="-52"/>
                        <a:ea typeface="+mn-ea"/>
                        <a:cs typeface="+mn-cs"/>
                      </a:endParaRPr>
                    </a:p>
                  </a:txBody>
                  <a:tcPr anchor="ctr"/>
                </a:tc>
                <a:tc>
                  <a:txBody>
                    <a:bodyPr/>
                    <a:lstStyle/>
                    <a:p>
                      <a:pPr algn="ctr" rtl="0" fontAlgn="ctr"/>
                      <a:r>
                        <a:rPr lang="ru-RU" sz="1600" b="1" i="0" u="none" strike="noStrike" dirty="0" smtClean="0">
                          <a:solidFill>
                            <a:srgbClr val="000000"/>
                          </a:solidFill>
                          <a:effectLst/>
                          <a:latin typeface="PT Astra Serif" panose="020A0603040505020204" pitchFamily="18" charset="-52"/>
                        </a:rPr>
                        <a:t>10 425,9</a:t>
                      </a:r>
                      <a:endParaRPr lang="ru-RU" sz="1600" b="1" i="0" u="none" strike="noStrike" dirty="0">
                        <a:solidFill>
                          <a:srgbClr val="000000"/>
                        </a:solidFill>
                        <a:effectLst/>
                        <a:latin typeface="PT Astra Serif" panose="020A0603040505020204" pitchFamily="18" charset="-52"/>
                      </a:endParaRPr>
                    </a:p>
                  </a:txBody>
                  <a:tcPr marL="9525" marR="9525" marT="9525" marB="0" anchor="ctr"/>
                </a:tc>
                <a:tc>
                  <a:txBody>
                    <a:bodyPr/>
                    <a:lstStyle/>
                    <a:p>
                      <a:pPr algn="ctr" rtl="0" fontAlgn="ctr"/>
                      <a:r>
                        <a:rPr lang="ru-RU" sz="1600" b="1" i="0" u="none" strike="noStrike" dirty="0" smtClean="0">
                          <a:solidFill>
                            <a:srgbClr val="000000"/>
                          </a:solidFill>
                          <a:effectLst/>
                          <a:latin typeface="PT Astra Serif" panose="020A0603040505020204" pitchFamily="18" charset="-52"/>
                        </a:rPr>
                        <a:t>61,6</a:t>
                      </a:r>
                      <a:endParaRPr lang="ru-RU" sz="1600" b="1" i="0" u="none" strike="noStrike" dirty="0">
                        <a:solidFill>
                          <a:srgbClr val="000000"/>
                        </a:solidFill>
                        <a:effectLst/>
                        <a:latin typeface="PT Astra Serif" panose="020A0603040505020204" pitchFamily="18" charset="-52"/>
                      </a:endParaRPr>
                    </a:p>
                  </a:txBody>
                  <a:tcPr marL="9525" marR="9525" marT="9525" marB="0" anchor="ctr"/>
                </a:tc>
                <a:extLst>
                  <a:ext uri="{0D108BD9-81ED-4DB2-BD59-A6C34878D82A}">
                    <a16:rowId xmlns="" xmlns:a16="http://schemas.microsoft.com/office/drawing/2014/main" val="10002"/>
                  </a:ext>
                </a:extLst>
              </a:tr>
              <a:tr h="734884">
                <a:tc>
                  <a:txBody>
                    <a:bodyPr/>
                    <a:lstStyle/>
                    <a:p>
                      <a:r>
                        <a:rPr lang="ru-RU" sz="1400" b="0" dirty="0" smtClean="0">
                          <a:solidFill>
                            <a:schemeClr val="tx1"/>
                          </a:solidFill>
                          <a:latin typeface="PT Astra Serif" panose="020A0603040505020204" pitchFamily="18" charset="-52"/>
                          <a:cs typeface="Times New Roman" panose="02020603050405020304" pitchFamily="18" charset="0"/>
                        </a:rPr>
                        <a:t>Налоги на товары (работы, услуги), реализуемые</a:t>
                      </a:r>
                      <a:r>
                        <a:rPr lang="ru-RU" sz="1400" b="0" baseline="0" dirty="0" smtClean="0">
                          <a:solidFill>
                            <a:schemeClr val="tx1"/>
                          </a:solidFill>
                          <a:latin typeface="PT Astra Serif" panose="020A0603040505020204" pitchFamily="18" charset="-52"/>
                          <a:cs typeface="Times New Roman" panose="02020603050405020304" pitchFamily="18" charset="0"/>
                        </a:rPr>
                        <a:t> на территории РФ</a:t>
                      </a:r>
                      <a:endParaRPr lang="ru-RU" sz="1400" b="0" dirty="0">
                        <a:solidFill>
                          <a:schemeClr val="tx1"/>
                        </a:solidFill>
                        <a:latin typeface="PT Astra Serif" panose="020A0603040505020204" pitchFamily="18" charset="-52"/>
                        <a:cs typeface="Times New Roman" panose="02020603050405020304" pitchFamily="18" charset="0"/>
                      </a:endParaRPr>
                    </a:p>
                  </a:txBody>
                  <a:tcPr/>
                </a:tc>
                <a:tc>
                  <a:txBody>
                    <a:bodyPr/>
                    <a:lstStyle/>
                    <a:p>
                      <a:pPr marL="0" algn="ctr" defTabSz="914400" rtl="0" eaLnBrk="1" fontAlgn="ctr" latinLnBrk="0" hangingPunct="1"/>
                      <a:r>
                        <a:rPr lang="ru-RU" sz="1600" b="0" i="0" u="none" strike="noStrike" kern="1200" dirty="0" smtClean="0">
                          <a:solidFill>
                            <a:srgbClr val="000000"/>
                          </a:solidFill>
                          <a:effectLst/>
                          <a:latin typeface="PT Astra Serif" panose="020A0603040505020204" pitchFamily="18" charset="-52"/>
                          <a:ea typeface="+mn-ea"/>
                          <a:cs typeface="+mn-cs"/>
                        </a:rPr>
                        <a:t>196,7</a:t>
                      </a:r>
                      <a:endParaRPr lang="ru-RU" sz="1600" b="0" i="0" u="none" strike="noStrike" kern="1200" dirty="0">
                        <a:solidFill>
                          <a:srgbClr val="000000"/>
                        </a:solidFill>
                        <a:effectLst/>
                        <a:latin typeface="PT Astra Serif" panose="020A0603040505020204" pitchFamily="18" charset="-52"/>
                        <a:ea typeface="+mn-ea"/>
                        <a:cs typeface="+mn-cs"/>
                      </a:endParaRPr>
                    </a:p>
                  </a:txBody>
                  <a:tcPr anchor="ctr"/>
                </a:tc>
                <a:tc>
                  <a:txBody>
                    <a:bodyPr/>
                    <a:lstStyle/>
                    <a:p>
                      <a:pPr marL="0" algn="ctr" defTabSz="914400" rtl="0" eaLnBrk="1" fontAlgn="ctr" latinLnBrk="0" hangingPunct="1"/>
                      <a:r>
                        <a:rPr lang="ru-RU" sz="1600" b="0" i="0" u="none" strike="noStrike" kern="1200" dirty="0" smtClean="0">
                          <a:solidFill>
                            <a:srgbClr val="000000"/>
                          </a:solidFill>
                          <a:effectLst/>
                          <a:latin typeface="PT Astra Serif" panose="020A0603040505020204" pitchFamily="18" charset="-52"/>
                          <a:ea typeface="+mn-ea"/>
                          <a:cs typeface="+mn-cs"/>
                        </a:rPr>
                        <a:t>2,2</a:t>
                      </a:r>
                      <a:endParaRPr lang="ru-RU" sz="1600" b="0" i="0" u="none" strike="noStrike" kern="1200" dirty="0">
                        <a:solidFill>
                          <a:srgbClr val="000000"/>
                        </a:solidFill>
                        <a:effectLst/>
                        <a:latin typeface="PT Astra Serif" panose="020A0603040505020204" pitchFamily="18" charset="-52"/>
                        <a:ea typeface="+mn-ea"/>
                        <a:cs typeface="+mn-cs"/>
                      </a:endParaRPr>
                    </a:p>
                  </a:txBody>
                  <a:tcPr anchor="ctr"/>
                </a:tc>
                <a:tc>
                  <a:txBody>
                    <a:bodyPr/>
                    <a:lstStyle/>
                    <a:p>
                      <a:pPr marL="0" algn="ctr" defTabSz="914400" rtl="0" eaLnBrk="1" fontAlgn="ctr" latinLnBrk="0" hangingPunct="1"/>
                      <a:r>
                        <a:rPr lang="ru-RU" sz="1600" b="0" i="0" u="none" strike="noStrike" kern="1200" dirty="0" smtClean="0">
                          <a:solidFill>
                            <a:srgbClr val="000000"/>
                          </a:solidFill>
                          <a:effectLst/>
                          <a:latin typeface="PT Astra Serif" panose="020A0603040505020204" pitchFamily="18" charset="-52"/>
                          <a:ea typeface="+mn-ea"/>
                          <a:cs typeface="+mn-cs"/>
                        </a:rPr>
                        <a:t>205,8</a:t>
                      </a:r>
                      <a:endParaRPr lang="ru-RU" sz="1600" b="0" i="0" u="none" strike="noStrike" kern="1200" dirty="0">
                        <a:solidFill>
                          <a:srgbClr val="000000"/>
                        </a:solidFill>
                        <a:effectLst/>
                        <a:latin typeface="PT Astra Serif" panose="020A0603040505020204" pitchFamily="18" charset="-52"/>
                        <a:ea typeface="+mn-ea"/>
                        <a:cs typeface="+mn-cs"/>
                      </a:endParaRPr>
                    </a:p>
                  </a:txBody>
                  <a:tcPr anchor="ctr"/>
                </a:tc>
                <a:tc>
                  <a:txBody>
                    <a:bodyPr/>
                    <a:lstStyle/>
                    <a:p>
                      <a:pPr marL="0" algn="ctr" defTabSz="914400" rtl="0" eaLnBrk="1" fontAlgn="ctr" latinLnBrk="0" hangingPunct="1"/>
                      <a:r>
                        <a:rPr lang="ru-RU" sz="1600" b="0" i="0" u="none" strike="noStrike" kern="1200" dirty="0" smtClean="0">
                          <a:solidFill>
                            <a:srgbClr val="000000"/>
                          </a:solidFill>
                          <a:effectLst/>
                          <a:latin typeface="PT Astra Serif" panose="020A0603040505020204" pitchFamily="18" charset="-52"/>
                          <a:ea typeface="+mn-ea"/>
                          <a:cs typeface="+mn-cs"/>
                        </a:rPr>
                        <a:t>2,1</a:t>
                      </a:r>
                      <a:endParaRPr lang="ru-RU" sz="1600" b="0" i="0" u="none" strike="noStrike" kern="1200" dirty="0">
                        <a:solidFill>
                          <a:srgbClr val="000000"/>
                        </a:solidFill>
                        <a:effectLst/>
                        <a:latin typeface="PT Astra Serif" panose="020A0603040505020204" pitchFamily="18" charset="-52"/>
                        <a:ea typeface="+mn-ea"/>
                        <a:cs typeface="+mn-cs"/>
                      </a:endParaRPr>
                    </a:p>
                  </a:txBody>
                  <a:tcPr anchor="ctr"/>
                </a:tc>
                <a:tc>
                  <a:txBody>
                    <a:bodyPr/>
                    <a:lstStyle/>
                    <a:p>
                      <a:pPr marL="0" algn="ctr" defTabSz="914400" rtl="0" eaLnBrk="1" fontAlgn="ctr" latinLnBrk="0" hangingPunct="1"/>
                      <a:r>
                        <a:rPr lang="ru-RU" sz="1600" b="0" i="0" u="none" strike="noStrike" kern="1200" dirty="0" smtClean="0">
                          <a:solidFill>
                            <a:srgbClr val="000000"/>
                          </a:solidFill>
                          <a:effectLst/>
                          <a:latin typeface="PT Astra Serif" panose="020A0603040505020204" pitchFamily="18" charset="-52"/>
                          <a:ea typeface="+mn-ea"/>
                          <a:cs typeface="+mn-cs"/>
                        </a:rPr>
                        <a:t>282,5</a:t>
                      </a:r>
                      <a:endParaRPr lang="ru-RU" sz="1600" b="0" i="0" u="none" strike="noStrike" kern="1200" dirty="0">
                        <a:solidFill>
                          <a:srgbClr val="000000"/>
                        </a:solidFill>
                        <a:effectLst/>
                        <a:latin typeface="PT Astra Serif" panose="020A0603040505020204" pitchFamily="18" charset="-52"/>
                        <a:ea typeface="+mn-ea"/>
                        <a:cs typeface="+mn-cs"/>
                      </a:endParaRPr>
                    </a:p>
                  </a:txBody>
                  <a:tcPr anchor="ctr"/>
                </a:tc>
                <a:tc>
                  <a:txBody>
                    <a:bodyPr/>
                    <a:lstStyle/>
                    <a:p>
                      <a:pPr marL="0" algn="ctr" defTabSz="914400" rtl="0" eaLnBrk="1" fontAlgn="ctr" latinLnBrk="0" hangingPunct="1"/>
                      <a:r>
                        <a:rPr lang="ru-RU" sz="1600" b="0" i="0" u="none" strike="noStrike" kern="1200" dirty="0" smtClean="0">
                          <a:solidFill>
                            <a:srgbClr val="000000"/>
                          </a:solidFill>
                          <a:effectLst/>
                          <a:latin typeface="PT Astra Serif" panose="020A0603040505020204" pitchFamily="18" charset="-52"/>
                          <a:ea typeface="+mn-ea"/>
                          <a:cs typeface="+mn-cs"/>
                        </a:rPr>
                        <a:t>2,3</a:t>
                      </a:r>
                      <a:endParaRPr lang="ru-RU" sz="1600" b="0" i="0" u="none" strike="noStrike" kern="1200" dirty="0">
                        <a:solidFill>
                          <a:srgbClr val="000000"/>
                        </a:solidFill>
                        <a:effectLst/>
                        <a:latin typeface="PT Astra Serif" panose="020A0603040505020204" pitchFamily="18" charset="-52"/>
                        <a:ea typeface="+mn-ea"/>
                        <a:cs typeface="+mn-cs"/>
                      </a:endParaRPr>
                    </a:p>
                  </a:txBody>
                  <a:tcPr anchor="ctr"/>
                </a:tc>
                <a:tc>
                  <a:txBody>
                    <a:bodyPr/>
                    <a:lstStyle/>
                    <a:p>
                      <a:pPr algn="ctr" rtl="0" fontAlgn="ctr"/>
                      <a:r>
                        <a:rPr lang="ru-RU" sz="1600" b="1" i="0" u="none" strike="noStrike" dirty="0" smtClean="0">
                          <a:solidFill>
                            <a:srgbClr val="000000"/>
                          </a:solidFill>
                          <a:effectLst/>
                          <a:latin typeface="PT Astra Serif" panose="020A0603040505020204" pitchFamily="18" charset="-52"/>
                        </a:rPr>
                        <a:t>313,1</a:t>
                      </a:r>
                      <a:endParaRPr lang="ru-RU" sz="1600" b="1" i="0" u="none" strike="noStrike" dirty="0">
                        <a:solidFill>
                          <a:srgbClr val="000000"/>
                        </a:solidFill>
                        <a:effectLst/>
                        <a:latin typeface="PT Astra Serif" panose="020A0603040505020204" pitchFamily="18" charset="-52"/>
                      </a:endParaRPr>
                    </a:p>
                  </a:txBody>
                  <a:tcPr marL="9525" marR="9525" marT="9525" marB="0" anchor="ctr"/>
                </a:tc>
                <a:tc>
                  <a:txBody>
                    <a:bodyPr/>
                    <a:lstStyle/>
                    <a:p>
                      <a:pPr algn="ctr" rtl="0" fontAlgn="ctr"/>
                      <a:r>
                        <a:rPr lang="ru-RU" sz="1600" b="1" i="0" u="none" strike="noStrike" dirty="0" smtClean="0">
                          <a:solidFill>
                            <a:srgbClr val="000000"/>
                          </a:solidFill>
                          <a:effectLst/>
                          <a:latin typeface="PT Astra Serif" panose="020A0603040505020204" pitchFamily="18" charset="-52"/>
                        </a:rPr>
                        <a:t>1,9</a:t>
                      </a:r>
                      <a:endParaRPr lang="ru-RU" sz="1600" b="1" i="0" u="none" strike="noStrike" dirty="0">
                        <a:solidFill>
                          <a:srgbClr val="000000"/>
                        </a:solidFill>
                        <a:effectLst/>
                        <a:latin typeface="PT Astra Serif" panose="020A0603040505020204" pitchFamily="18" charset="-52"/>
                      </a:endParaRPr>
                    </a:p>
                  </a:txBody>
                  <a:tcPr marL="9525" marR="9525" marT="9525" marB="0" anchor="ctr"/>
                </a:tc>
                <a:extLst>
                  <a:ext uri="{0D108BD9-81ED-4DB2-BD59-A6C34878D82A}">
                    <a16:rowId xmlns="" xmlns:a16="http://schemas.microsoft.com/office/drawing/2014/main" val="10003"/>
                  </a:ext>
                </a:extLst>
              </a:tr>
              <a:tr h="349132">
                <a:tc>
                  <a:txBody>
                    <a:bodyPr/>
                    <a:lstStyle/>
                    <a:p>
                      <a:r>
                        <a:rPr lang="ru-RU" sz="1400" b="0" dirty="0" smtClean="0">
                          <a:solidFill>
                            <a:schemeClr val="tx1"/>
                          </a:solidFill>
                          <a:latin typeface="PT Astra Serif" panose="020A0603040505020204" pitchFamily="18" charset="-52"/>
                          <a:cs typeface="Times New Roman" panose="02020603050405020304" pitchFamily="18" charset="0"/>
                        </a:rPr>
                        <a:t>Налоги на совокупный доход</a:t>
                      </a:r>
                      <a:endParaRPr lang="ru-RU" sz="1400" b="0" dirty="0">
                        <a:solidFill>
                          <a:schemeClr val="tx1"/>
                        </a:solidFill>
                        <a:latin typeface="PT Astra Serif" panose="020A0603040505020204" pitchFamily="18" charset="-52"/>
                        <a:cs typeface="Times New Roman" panose="02020603050405020304" pitchFamily="18" charset="0"/>
                      </a:endParaRPr>
                    </a:p>
                  </a:txBody>
                  <a:tcPr/>
                </a:tc>
                <a:tc>
                  <a:txBody>
                    <a:bodyPr/>
                    <a:lstStyle/>
                    <a:p>
                      <a:pPr marL="0" algn="ctr" defTabSz="914400" rtl="0" eaLnBrk="1" fontAlgn="ctr" latinLnBrk="0" hangingPunct="1"/>
                      <a:r>
                        <a:rPr lang="ru-RU" sz="1600" b="0" i="0" u="none" strike="noStrike" kern="1200" dirty="0" smtClean="0">
                          <a:solidFill>
                            <a:srgbClr val="000000"/>
                          </a:solidFill>
                          <a:effectLst/>
                          <a:latin typeface="PT Astra Serif" panose="020A0603040505020204" pitchFamily="18" charset="-52"/>
                          <a:ea typeface="+mn-ea"/>
                          <a:cs typeface="+mn-cs"/>
                        </a:rPr>
                        <a:t>1 181,6</a:t>
                      </a:r>
                      <a:endParaRPr lang="ru-RU" sz="1600" b="0" i="0" u="none" strike="noStrike" kern="1200" dirty="0">
                        <a:solidFill>
                          <a:srgbClr val="000000"/>
                        </a:solidFill>
                        <a:effectLst/>
                        <a:latin typeface="PT Astra Serif" panose="020A0603040505020204" pitchFamily="18" charset="-52"/>
                        <a:ea typeface="+mn-ea"/>
                        <a:cs typeface="+mn-cs"/>
                      </a:endParaRPr>
                    </a:p>
                  </a:txBody>
                  <a:tcPr anchor="ctr"/>
                </a:tc>
                <a:tc>
                  <a:txBody>
                    <a:bodyPr/>
                    <a:lstStyle/>
                    <a:p>
                      <a:pPr marL="0" algn="ctr" defTabSz="914400" rtl="0" eaLnBrk="1" fontAlgn="ctr" latinLnBrk="0" hangingPunct="1"/>
                      <a:r>
                        <a:rPr lang="ru-RU" sz="1600" b="0" i="0" u="none" strike="noStrike" kern="1200" dirty="0" smtClean="0">
                          <a:solidFill>
                            <a:srgbClr val="000000"/>
                          </a:solidFill>
                          <a:effectLst/>
                          <a:latin typeface="PT Astra Serif" panose="020A0603040505020204" pitchFamily="18" charset="-52"/>
                          <a:ea typeface="+mn-ea"/>
                          <a:cs typeface="+mn-cs"/>
                        </a:rPr>
                        <a:t>15</a:t>
                      </a:r>
                      <a:r>
                        <a:rPr lang="en-US" sz="1600" b="0" i="0" u="none" strike="noStrike" kern="1200" dirty="0" smtClean="0">
                          <a:solidFill>
                            <a:srgbClr val="000000"/>
                          </a:solidFill>
                          <a:effectLst/>
                          <a:latin typeface="PT Astra Serif" panose="020A0603040505020204" pitchFamily="18" charset="-52"/>
                          <a:ea typeface="+mn-ea"/>
                          <a:cs typeface="+mn-cs"/>
                        </a:rPr>
                        <a:t>,5</a:t>
                      </a:r>
                      <a:endParaRPr lang="ru-RU" sz="1600" b="0" i="0" u="none" strike="noStrike" kern="1200" dirty="0">
                        <a:solidFill>
                          <a:srgbClr val="000000"/>
                        </a:solidFill>
                        <a:effectLst/>
                        <a:latin typeface="PT Astra Serif" panose="020A0603040505020204" pitchFamily="18" charset="-52"/>
                        <a:ea typeface="+mn-ea"/>
                        <a:cs typeface="+mn-cs"/>
                      </a:endParaRPr>
                    </a:p>
                  </a:txBody>
                  <a:tcPr anchor="ctr"/>
                </a:tc>
                <a:tc>
                  <a:txBody>
                    <a:bodyPr/>
                    <a:lstStyle/>
                    <a:p>
                      <a:pPr marL="0" algn="ctr" defTabSz="914400" rtl="0" eaLnBrk="1" fontAlgn="ctr" latinLnBrk="0" hangingPunct="1"/>
                      <a:r>
                        <a:rPr lang="ru-RU" sz="1600" b="0" i="0" u="none" strike="noStrike" kern="1200" dirty="0" smtClean="0">
                          <a:solidFill>
                            <a:srgbClr val="000000"/>
                          </a:solidFill>
                          <a:effectLst/>
                          <a:latin typeface="PT Astra Serif" panose="020A0603040505020204" pitchFamily="18" charset="-52"/>
                          <a:ea typeface="+mn-ea"/>
                          <a:cs typeface="+mn-cs"/>
                        </a:rPr>
                        <a:t>1 549,4</a:t>
                      </a:r>
                      <a:endParaRPr lang="ru-RU" sz="1600" b="0" i="0" u="none" strike="noStrike" kern="1200" dirty="0">
                        <a:solidFill>
                          <a:srgbClr val="000000"/>
                        </a:solidFill>
                        <a:effectLst/>
                        <a:latin typeface="PT Astra Serif" panose="020A0603040505020204" pitchFamily="18" charset="-52"/>
                        <a:ea typeface="+mn-ea"/>
                        <a:cs typeface="+mn-cs"/>
                      </a:endParaRPr>
                    </a:p>
                  </a:txBody>
                  <a:tcPr anchor="ctr"/>
                </a:tc>
                <a:tc>
                  <a:txBody>
                    <a:bodyPr/>
                    <a:lstStyle/>
                    <a:p>
                      <a:pPr marL="0" algn="ctr" defTabSz="914400" rtl="0" eaLnBrk="1" fontAlgn="ctr" latinLnBrk="0" hangingPunct="1"/>
                      <a:r>
                        <a:rPr lang="ru-RU" sz="1600" b="0" i="0" u="none" strike="noStrike" kern="1200" dirty="0" smtClean="0">
                          <a:solidFill>
                            <a:srgbClr val="000000"/>
                          </a:solidFill>
                          <a:effectLst/>
                          <a:latin typeface="PT Astra Serif" panose="020A0603040505020204" pitchFamily="18" charset="-52"/>
                          <a:ea typeface="+mn-ea"/>
                          <a:cs typeface="+mn-cs"/>
                        </a:rPr>
                        <a:t>15</a:t>
                      </a:r>
                      <a:r>
                        <a:rPr lang="en-US" sz="1600" b="0" i="0" u="none" strike="noStrike" kern="1200" dirty="0" smtClean="0">
                          <a:solidFill>
                            <a:srgbClr val="000000"/>
                          </a:solidFill>
                          <a:effectLst/>
                          <a:latin typeface="PT Astra Serif" panose="020A0603040505020204" pitchFamily="18" charset="-52"/>
                          <a:ea typeface="+mn-ea"/>
                          <a:cs typeface="+mn-cs"/>
                        </a:rPr>
                        <a:t>,5</a:t>
                      </a:r>
                      <a:endParaRPr lang="ru-RU" sz="1600" b="0" i="0" u="none" strike="noStrike" kern="1200" dirty="0">
                        <a:solidFill>
                          <a:srgbClr val="000000"/>
                        </a:solidFill>
                        <a:effectLst/>
                        <a:latin typeface="PT Astra Serif" panose="020A0603040505020204" pitchFamily="18" charset="-52"/>
                        <a:ea typeface="+mn-ea"/>
                        <a:cs typeface="+mn-cs"/>
                      </a:endParaRPr>
                    </a:p>
                  </a:txBody>
                  <a:tcPr anchor="ctr"/>
                </a:tc>
                <a:tc>
                  <a:txBody>
                    <a:bodyPr/>
                    <a:lstStyle/>
                    <a:p>
                      <a:pPr marL="0" algn="ctr" defTabSz="914400" rtl="0" eaLnBrk="1" fontAlgn="ctr" latinLnBrk="0" hangingPunct="1"/>
                      <a:r>
                        <a:rPr lang="ru-RU" sz="1600" b="0" i="0" u="none" strike="noStrike" kern="1200" dirty="0" smtClean="0">
                          <a:solidFill>
                            <a:srgbClr val="000000"/>
                          </a:solidFill>
                          <a:effectLst/>
                          <a:latin typeface="PT Astra Serif" panose="020A0603040505020204" pitchFamily="18" charset="-52"/>
                          <a:ea typeface="+mn-ea"/>
                          <a:cs typeface="+mn-cs"/>
                        </a:rPr>
                        <a:t>2 065,9</a:t>
                      </a:r>
                      <a:endParaRPr lang="ru-RU" sz="1600" b="0" i="0" u="none" strike="noStrike" kern="1200" dirty="0">
                        <a:solidFill>
                          <a:srgbClr val="000000"/>
                        </a:solidFill>
                        <a:effectLst/>
                        <a:latin typeface="PT Astra Serif" panose="020A0603040505020204" pitchFamily="18" charset="-52"/>
                        <a:ea typeface="+mn-ea"/>
                        <a:cs typeface="+mn-cs"/>
                      </a:endParaRPr>
                    </a:p>
                  </a:txBody>
                  <a:tcPr anchor="ctr"/>
                </a:tc>
                <a:tc>
                  <a:txBody>
                    <a:bodyPr/>
                    <a:lstStyle/>
                    <a:p>
                      <a:pPr marL="0" algn="ctr" defTabSz="914400" rtl="0" eaLnBrk="1" fontAlgn="ctr" latinLnBrk="0" hangingPunct="1"/>
                      <a:r>
                        <a:rPr lang="ru-RU" sz="1600" b="0" i="0" u="none" strike="noStrike" kern="1200" dirty="0" smtClean="0">
                          <a:solidFill>
                            <a:srgbClr val="000000"/>
                          </a:solidFill>
                          <a:effectLst/>
                          <a:latin typeface="PT Astra Serif" panose="020A0603040505020204" pitchFamily="18" charset="-52"/>
                          <a:ea typeface="+mn-ea"/>
                          <a:cs typeface="+mn-cs"/>
                        </a:rPr>
                        <a:t>17,2</a:t>
                      </a:r>
                      <a:endParaRPr lang="ru-RU" sz="1600" b="0" i="0" u="none" strike="noStrike" kern="1200" dirty="0">
                        <a:solidFill>
                          <a:srgbClr val="000000"/>
                        </a:solidFill>
                        <a:effectLst/>
                        <a:latin typeface="PT Astra Serif" panose="020A0603040505020204" pitchFamily="18" charset="-52"/>
                        <a:ea typeface="+mn-ea"/>
                        <a:cs typeface="+mn-cs"/>
                      </a:endParaRPr>
                    </a:p>
                  </a:txBody>
                  <a:tcPr anchor="ctr"/>
                </a:tc>
                <a:tc>
                  <a:txBody>
                    <a:bodyPr/>
                    <a:lstStyle/>
                    <a:p>
                      <a:pPr algn="ctr" rtl="0" fontAlgn="ctr"/>
                      <a:r>
                        <a:rPr lang="ru-RU" sz="1600" b="1" i="0" u="none" strike="noStrike" dirty="0" smtClean="0">
                          <a:solidFill>
                            <a:srgbClr val="000000"/>
                          </a:solidFill>
                          <a:effectLst/>
                          <a:latin typeface="PT Astra Serif" panose="020A0603040505020204" pitchFamily="18" charset="-52"/>
                        </a:rPr>
                        <a:t>2 993,7</a:t>
                      </a:r>
                      <a:endParaRPr lang="ru-RU" sz="1600" b="1" i="0" u="none" strike="noStrike" dirty="0">
                        <a:solidFill>
                          <a:srgbClr val="000000"/>
                        </a:solidFill>
                        <a:effectLst/>
                        <a:latin typeface="PT Astra Serif" panose="020A0603040505020204" pitchFamily="18" charset="-52"/>
                      </a:endParaRPr>
                    </a:p>
                  </a:txBody>
                  <a:tcPr marL="9525" marR="9525" marT="9525" marB="0" anchor="ctr"/>
                </a:tc>
                <a:tc>
                  <a:txBody>
                    <a:bodyPr/>
                    <a:lstStyle/>
                    <a:p>
                      <a:pPr algn="ctr" rtl="0" fontAlgn="ctr"/>
                      <a:r>
                        <a:rPr lang="ru-RU" sz="1600" b="1" i="0" u="none" strike="noStrike" dirty="0" smtClean="0">
                          <a:solidFill>
                            <a:srgbClr val="000000"/>
                          </a:solidFill>
                          <a:effectLst/>
                          <a:latin typeface="PT Astra Serif" panose="020A0603040505020204" pitchFamily="18" charset="-52"/>
                        </a:rPr>
                        <a:t>17,7</a:t>
                      </a:r>
                      <a:endParaRPr lang="ru-RU" sz="1600" b="1" i="0" u="none" strike="noStrike" dirty="0">
                        <a:solidFill>
                          <a:srgbClr val="000000"/>
                        </a:solidFill>
                        <a:effectLst/>
                        <a:latin typeface="PT Astra Serif" panose="020A0603040505020204" pitchFamily="18" charset="-52"/>
                      </a:endParaRPr>
                    </a:p>
                  </a:txBody>
                  <a:tcPr marL="9525" marR="9525" marT="9525" marB="0" anchor="ctr"/>
                </a:tc>
                <a:extLst>
                  <a:ext uri="{0D108BD9-81ED-4DB2-BD59-A6C34878D82A}">
                    <a16:rowId xmlns="" xmlns:a16="http://schemas.microsoft.com/office/drawing/2014/main" val="10004"/>
                  </a:ext>
                </a:extLst>
              </a:tr>
              <a:tr h="336821">
                <a:tc>
                  <a:txBody>
                    <a:bodyPr/>
                    <a:lstStyle/>
                    <a:p>
                      <a:r>
                        <a:rPr lang="ru-RU" sz="1400" b="0" dirty="0" smtClean="0">
                          <a:solidFill>
                            <a:schemeClr val="tx1"/>
                          </a:solidFill>
                          <a:latin typeface="PT Astra Serif" panose="020A0603040505020204" pitchFamily="18" charset="-52"/>
                          <a:cs typeface="Times New Roman" panose="02020603050405020304" pitchFamily="18" charset="0"/>
                        </a:rPr>
                        <a:t>Налоги на имущество</a:t>
                      </a:r>
                      <a:endParaRPr lang="ru-RU" sz="1400" b="0" dirty="0">
                        <a:solidFill>
                          <a:schemeClr val="tx1"/>
                        </a:solidFill>
                        <a:latin typeface="PT Astra Serif" panose="020A0603040505020204" pitchFamily="18" charset="-52"/>
                        <a:cs typeface="Times New Roman" panose="02020603050405020304" pitchFamily="18" charset="0"/>
                      </a:endParaRPr>
                    </a:p>
                  </a:txBody>
                  <a:tcPr/>
                </a:tc>
                <a:tc>
                  <a:txBody>
                    <a:bodyPr/>
                    <a:lstStyle/>
                    <a:p>
                      <a:pPr marL="0" algn="ctr" defTabSz="914400" rtl="0" eaLnBrk="1" fontAlgn="ctr" latinLnBrk="0" hangingPunct="1"/>
                      <a:r>
                        <a:rPr lang="ru-RU" sz="1600" b="0" i="0" u="none" strike="noStrike" kern="1200" dirty="0" smtClean="0">
                          <a:solidFill>
                            <a:srgbClr val="000000"/>
                          </a:solidFill>
                          <a:effectLst/>
                          <a:latin typeface="PT Astra Serif" panose="020A0603040505020204" pitchFamily="18" charset="-52"/>
                          <a:ea typeface="+mn-ea"/>
                          <a:cs typeface="+mn-cs"/>
                        </a:rPr>
                        <a:t>1 192,2</a:t>
                      </a:r>
                      <a:endParaRPr lang="ru-RU" sz="1600" b="0" i="0" u="none" strike="noStrike" kern="1200" dirty="0">
                        <a:solidFill>
                          <a:srgbClr val="000000"/>
                        </a:solidFill>
                        <a:effectLst/>
                        <a:latin typeface="PT Astra Serif" panose="020A0603040505020204" pitchFamily="18" charset="-52"/>
                        <a:ea typeface="+mn-ea"/>
                        <a:cs typeface="+mn-cs"/>
                      </a:endParaRPr>
                    </a:p>
                  </a:txBody>
                  <a:tcPr anchor="ctr"/>
                </a:tc>
                <a:tc>
                  <a:txBody>
                    <a:bodyPr/>
                    <a:lstStyle/>
                    <a:p>
                      <a:pPr marL="0" algn="ctr" defTabSz="914400" rtl="0" eaLnBrk="1" fontAlgn="ctr" latinLnBrk="0" hangingPunct="1"/>
                      <a:r>
                        <a:rPr lang="ru-RU" sz="1600" b="0" i="0" u="none" strike="noStrike" kern="1200" dirty="0" smtClean="0">
                          <a:solidFill>
                            <a:srgbClr val="000000"/>
                          </a:solidFill>
                          <a:effectLst/>
                          <a:latin typeface="PT Astra Serif" panose="020A0603040505020204" pitchFamily="18" charset="-52"/>
                          <a:ea typeface="+mn-ea"/>
                          <a:cs typeface="+mn-cs"/>
                        </a:rPr>
                        <a:t>12</a:t>
                      </a:r>
                      <a:r>
                        <a:rPr lang="en-US" sz="1600" b="0" i="0" u="none" strike="noStrike" kern="1200" dirty="0" smtClean="0">
                          <a:solidFill>
                            <a:srgbClr val="000000"/>
                          </a:solidFill>
                          <a:effectLst/>
                          <a:latin typeface="PT Astra Serif" panose="020A0603040505020204" pitchFamily="18" charset="-52"/>
                          <a:ea typeface="+mn-ea"/>
                          <a:cs typeface="+mn-cs"/>
                        </a:rPr>
                        <a:t>,</a:t>
                      </a:r>
                      <a:r>
                        <a:rPr lang="ru-RU" sz="1600" b="0" i="0" u="none" strike="noStrike" kern="1200" dirty="0" smtClean="0">
                          <a:solidFill>
                            <a:srgbClr val="000000"/>
                          </a:solidFill>
                          <a:effectLst/>
                          <a:latin typeface="PT Astra Serif" panose="020A0603040505020204" pitchFamily="18" charset="-52"/>
                          <a:ea typeface="+mn-ea"/>
                          <a:cs typeface="+mn-cs"/>
                        </a:rPr>
                        <a:t>5</a:t>
                      </a:r>
                      <a:endParaRPr lang="ru-RU" sz="1600" b="0" i="0" u="none" strike="noStrike" kern="1200" dirty="0">
                        <a:solidFill>
                          <a:srgbClr val="000000"/>
                        </a:solidFill>
                        <a:effectLst/>
                        <a:latin typeface="PT Astra Serif" panose="020A0603040505020204" pitchFamily="18" charset="-52"/>
                        <a:ea typeface="+mn-ea"/>
                        <a:cs typeface="+mn-cs"/>
                      </a:endParaRPr>
                    </a:p>
                  </a:txBody>
                  <a:tcPr anchor="ctr"/>
                </a:tc>
                <a:tc>
                  <a:txBody>
                    <a:bodyPr/>
                    <a:lstStyle/>
                    <a:p>
                      <a:pPr marL="0" algn="ctr" defTabSz="914400" rtl="0" eaLnBrk="1" fontAlgn="ctr" latinLnBrk="0" hangingPunct="1"/>
                      <a:r>
                        <a:rPr lang="ru-RU" sz="1600" b="0" i="0" u="none" strike="noStrike" kern="1200" dirty="0" smtClean="0">
                          <a:solidFill>
                            <a:srgbClr val="000000"/>
                          </a:solidFill>
                          <a:effectLst/>
                          <a:latin typeface="PT Astra Serif" panose="020A0603040505020204" pitchFamily="18" charset="-52"/>
                          <a:ea typeface="+mn-ea"/>
                          <a:cs typeface="+mn-cs"/>
                        </a:rPr>
                        <a:t>1 243,6</a:t>
                      </a:r>
                      <a:endParaRPr lang="ru-RU" sz="1600" b="0" i="0" u="none" strike="noStrike" kern="1200" dirty="0">
                        <a:solidFill>
                          <a:srgbClr val="000000"/>
                        </a:solidFill>
                        <a:effectLst/>
                        <a:latin typeface="PT Astra Serif" panose="020A0603040505020204" pitchFamily="18" charset="-52"/>
                        <a:ea typeface="+mn-ea"/>
                        <a:cs typeface="+mn-cs"/>
                      </a:endParaRPr>
                    </a:p>
                  </a:txBody>
                  <a:tcPr anchor="ctr"/>
                </a:tc>
                <a:tc>
                  <a:txBody>
                    <a:bodyPr/>
                    <a:lstStyle/>
                    <a:p>
                      <a:pPr marL="0" algn="ctr" defTabSz="914400" rtl="0" eaLnBrk="1" fontAlgn="ctr" latinLnBrk="0" hangingPunct="1"/>
                      <a:r>
                        <a:rPr lang="ru-RU" sz="1600" b="0" i="0" u="none" strike="noStrike" kern="1200" dirty="0" smtClean="0">
                          <a:solidFill>
                            <a:srgbClr val="000000"/>
                          </a:solidFill>
                          <a:effectLst/>
                          <a:latin typeface="PT Astra Serif" panose="020A0603040505020204" pitchFamily="18" charset="-52"/>
                          <a:ea typeface="+mn-ea"/>
                          <a:cs typeface="+mn-cs"/>
                        </a:rPr>
                        <a:t>12</a:t>
                      </a:r>
                      <a:r>
                        <a:rPr lang="en-US" sz="1600" b="0" i="0" u="none" strike="noStrike" kern="1200" dirty="0" smtClean="0">
                          <a:solidFill>
                            <a:srgbClr val="000000"/>
                          </a:solidFill>
                          <a:effectLst/>
                          <a:latin typeface="PT Astra Serif" panose="020A0603040505020204" pitchFamily="18" charset="-52"/>
                          <a:ea typeface="+mn-ea"/>
                          <a:cs typeface="+mn-cs"/>
                        </a:rPr>
                        <a:t>,</a:t>
                      </a:r>
                      <a:r>
                        <a:rPr lang="ru-RU" sz="1600" b="0" i="0" u="none" strike="noStrike" kern="1200" dirty="0" smtClean="0">
                          <a:solidFill>
                            <a:srgbClr val="000000"/>
                          </a:solidFill>
                          <a:effectLst/>
                          <a:latin typeface="PT Astra Serif" panose="020A0603040505020204" pitchFamily="18" charset="-52"/>
                          <a:ea typeface="+mn-ea"/>
                          <a:cs typeface="+mn-cs"/>
                        </a:rPr>
                        <a:t>5</a:t>
                      </a:r>
                      <a:endParaRPr lang="ru-RU" sz="1600" b="0" i="0" u="none" strike="noStrike" kern="1200" dirty="0">
                        <a:solidFill>
                          <a:srgbClr val="000000"/>
                        </a:solidFill>
                        <a:effectLst/>
                        <a:latin typeface="PT Astra Serif" panose="020A0603040505020204" pitchFamily="18" charset="-52"/>
                        <a:ea typeface="+mn-ea"/>
                        <a:cs typeface="+mn-cs"/>
                      </a:endParaRPr>
                    </a:p>
                  </a:txBody>
                  <a:tcPr anchor="ctr"/>
                </a:tc>
                <a:tc>
                  <a:txBody>
                    <a:bodyPr/>
                    <a:lstStyle/>
                    <a:p>
                      <a:pPr marL="0" algn="ctr" defTabSz="914400" rtl="0" eaLnBrk="1" fontAlgn="ctr" latinLnBrk="0" hangingPunct="1"/>
                      <a:r>
                        <a:rPr lang="ru-RU" sz="1600" b="0" i="0" u="none" strike="noStrike" kern="1200" dirty="0" smtClean="0">
                          <a:solidFill>
                            <a:srgbClr val="000000"/>
                          </a:solidFill>
                          <a:effectLst/>
                          <a:latin typeface="PT Astra Serif" panose="020A0603040505020204" pitchFamily="18" charset="-52"/>
                          <a:ea typeface="+mn-ea"/>
                          <a:cs typeface="+mn-cs"/>
                        </a:rPr>
                        <a:t>1 419,3</a:t>
                      </a:r>
                      <a:endParaRPr lang="ru-RU" sz="1600" b="0" i="0" u="none" strike="noStrike" kern="1200" dirty="0">
                        <a:solidFill>
                          <a:srgbClr val="000000"/>
                        </a:solidFill>
                        <a:effectLst/>
                        <a:latin typeface="PT Astra Serif" panose="020A0603040505020204" pitchFamily="18" charset="-52"/>
                        <a:ea typeface="+mn-ea"/>
                        <a:cs typeface="+mn-cs"/>
                      </a:endParaRPr>
                    </a:p>
                  </a:txBody>
                  <a:tcPr anchor="ctr"/>
                </a:tc>
                <a:tc>
                  <a:txBody>
                    <a:bodyPr/>
                    <a:lstStyle/>
                    <a:p>
                      <a:pPr marL="0" algn="ctr" defTabSz="914400" rtl="0" eaLnBrk="1" fontAlgn="ctr" latinLnBrk="0" hangingPunct="1"/>
                      <a:r>
                        <a:rPr lang="ru-RU" sz="1600" b="0" i="0" u="none" strike="noStrike" kern="1200" dirty="0" smtClean="0">
                          <a:solidFill>
                            <a:srgbClr val="000000"/>
                          </a:solidFill>
                          <a:effectLst/>
                          <a:latin typeface="PT Astra Serif" panose="020A0603040505020204" pitchFamily="18" charset="-52"/>
                          <a:ea typeface="+mn-ea"/>
                          <a:cs typeface="+mn-cs"/>
                        </a:rPr>
                        <a:t>11,8</a:t>
                      </a:r>
                      <a:endParaRPr lang="ru-RU" sz="1600" b="0" i="0" u="none" strike="noStrike" kern="1200" dirty="0">
                        <a:solidFill>
                          <a:srgbClr val="000000"/>
                        </a:solidFill>
                        <a:effectLst/>
                        <a:latin typeface="PT Astra Serif" panose="020A0603040505020204" pitchFamily="18" charset="-52"/>
                        <a:ea typeface="+mn-ea"/>
                        <a:cs typeface="+mn-cs"/>
                      </a:endParaRPr>
                    </a:p>
                  </a:txBody>
                  <a:tcPr anchor="ctr"/>
                </a:tc>
                <a:tc>
                  <a:txBody>
                    <a:bodyPr/>
                    <a:lstStyle/>
                    <a:p>
                      <a:pPr algn="ctr" rtl="0" fontAlgn="ctr"/>
                      <a:r>
                        <a:rPr lang="ru-RU" sz="1600" b="1" i="0" u="none" strike="noStrike" dirty="0" smtClean="0">
                          <a:solidFill>
                            <a:srgbClr val="000000"/>
                          </a:solidFill>
                          <a:effectLst/>
                          <a:latin typeface="PT Astra Serif" panose="020A0603040505020204" pitchFamily="18" charset="-52"/>
                        </a:rPr>
                        <a:t>1699,4</a:t>
                      </a:r>
                      <a:endParaRPr lang="ru-RU" sz="1600" b="1" i="0" u="none" strike="noStrike" dirty="0">
                        <a:solidFill>
                          <a:srgbClr val="000000"/>
                        </a:solidFill>
                        <a:effectLst/>
                        <a:latin typeface="PT Astra Serif" panose="020A0603040505020204" pitchFamily="18" charset="-52"/>
                      </a:endParaRPr>
                    </a:p>
                  </a:txBody>
                  <a:tcPr marL="9525" marR="9525" marT="9525" marB="0" anchor="ctr"/>
                </a:tc>
                <a:tc>
                  <a:txBody>
                    <a:bodyPr/>
                    <a:lstStyle/>
                    <a:p>
                      <a:pPr algn="ctr" rtl="0" fontAlgn="ctr"/>
                      <a:r>
                        <a:rPr lang="ru-RU" sz="1600" b="1" i="0" u="none" strike="noStrike" dirty="0" smtClean="0">
                          <a:solidFill>
                            <a:srgbClr val="000000"/>
                          </a:solidFill>
                          <a:effectLst/>
                          <a:latin typeface="PT Astra Serif" panose="020A0603040505020204" pitchFamily="18" charset="-52"/>
                        </a:rPr>
                        <a:t>10,0</a:t>
                      </a:r>
                      <a:endParaRPr lang="ru-RU" sz="1600" b="1" i="0" u="none" strike="noStrike" dirty="0">
                        <a:solidFill>
                          <a:srgbClr val="000000"/>
                        </a:solidFill>
                        <a:effectLst/>
                        <a:latin typeface="PT Astra Serif" panose="020A0603040505020204" pitchFamily="18" charset="-52"/>
                      </a:endParaRPr>
                    </a:p>
                  </a:txBody>
                  <a:tcPr marL="9525" marR="9525" marT="9525" marB="0" anchor="ctr"/>
                </a:tc>
                <a:extLst>
                  <a:ext uri="{0D108BD9-81ED-4DB2-BD59-A6C34878D82A}">
                    <a16:rowId xmlns="" xmlns:a16="http://schemas.microsoft.com/office/drawing/2014/main" val="10005"/>
                  </a:ext>
                </a:extLst>
              </a:tr>
              <a:tr h="336821">
                <a:tc>
                  <a:txBody>
                    <a:bodyPr/>
                    <a:lstStyle/>
                    <a:p>
                      <a:r>
                        <a:rPr lang="ru-RU" sz="1400" b="0" dirty="0" smtClean="0">
                          <a:solidFill>
                            <a:schemeClr val="tx1"/>
                          </a:solidFill>
                          <a:latin typeface="PT Astra Serif" panose="020A0603040505020204" pitchFamily="18" charset="-52"/>
                          <a:cs typeface="Times New Roman" panose="02020603050405020304" pitchFamily="18" charset="0"/>
                        </a:rPr>
                        <a:t>Государственная пошлина</a:t>
                      </a:r>
                      <a:endParaRPr lang="ru-RU" sz="1400" b="0" dirty="0">
                        <a:solidFill>
                          <a:schemeClr val="tx1"/>
                        </a:solidFill>
                        <a:latin typeface="PT Astra Serif" panose="020A0603040505020204" pitchFamily="18" charset="-52"/>
                        <a:cs typeface="Times New Roman" panose="02020603050405020304" pitchFamily="18" charset="0"/>
                      </a:endParaRPr>
                    </a:p>
                  </a:txBody>
                  <a:tcPr/>
                </a:tc>
                <a:tc>
                  <a:txBody>
                    <a:bodyPr/>
                    <a:lstStyle/>
                    <a:p>
                      <a:pPr marL="0" algn="ctr" defTabSz="914400" rtl="0" eaLnBrk="1" fontAlgn="ctr" latinLnBrk="0" hangingPunct="1"/>
                      <a:r>
                        <a:rPr lang="ru-RU" sz="1600" b="0" i="0" u="none" strike="noStrike" kern="1200" dirty="0" smtClean="0">
                          <a:solidFill>
                            <a:srgbClr val="000000"/>
                          </a:solidFill>
                          <a:effectLst/>
                          <a:latin typeface="PT Astra Serif" panose="020A0603040505020204" pitchFamily="18" charset="-52"/>
                          <a:ea typeface="+mn-ea"/>
                          <a:cs typeface="+mn-cs"/>
                        </a:rPr>
                        <a:t>97,8</a:t>
                      </a:r>
                      <a:endParaRPr lang="ru-RU" sz="1600" b="0" i="0" u="none" strike="noStrike" kern="1200" dirty="0">
                        <a:solidFill>
                          <a:srgbClr val="000000"/>
                        </a:solidFill>
                        <a:effectLst/>
                        <a:latin typeface="PT Astra Serif" panose="020A0603040505020204" pitchFamily="18" charset="-52"/>
                        <a:ea typeface="+mn-ea"/>
                        <a:cs typeface="+mn-cs"/>
                      </a:endParaRPr>
                    </a:p>
                  </a:txBody>
                  <a:tcPr anchor="ctr"/>
                </a:tc>
                <a:tc>
                  <a:txBody>
                    <a:bodyPr/>
                    <a:lstStyle/>
                    <a:p>
                      <a:pPr marL="0" algn="ctr" defTabSz="914400" rtl="0" eaLnBrk="1" fontAlgn="ctr" latinLnBrk="0" hangingPunct="1"/>
                      <a:r>
                        <a:rPr lang="ru-RU" sz="1600" b="0" i="0" u="none" strike="noStrike" kern="1200" dirty="0" smtClean="0">
                          <a:solidFill>
                            <a:srgbClr val="000000"/>
                          </a:solidFill>
                          <a:effectLst/>
                          <a:latin typeface="PT Astra Serif" panose="020A0603040505020204" pitchFamily="18" charset="-52"/>
                          <a:ea typeface="+mn-ea"/>
                          <a:cs typeface="+mn-cs"/>
                        </a:rPr>
                        <a:t>1,</a:t>
                      </a:r>
                      <a:r>
                        <a:rPr lang="en-US" sz="1600" b="0" i="0" u="none" strike="noStrike" kern="1200" dirty="0" smtClean="0">
                          <a:solidFill>
                            <a:srgbClr val="000000"/>
                          </a:solidFill>
                          <a:effectLst/>
                          <a:latin typeface="PT Astra Serif" panose="020A0603040505020204" pitchFamily="18" charset="-52"/>
                          <a:ea typeface="+mn-ea"/>
                          <a:cs typeface="+mn-cs"/>
                        </a:rPr>
                        <a:t>1</a:t>
                      </a:r>
                      <a:endParaRPr lang="ru-RU" sz="1600" b="0" i="0" u="none" strike="noStrike" kern="1200" dirty="0">
                        <a:solidFill>
                          <a:srgbClr val="000000"/>
                        </a:solidFill>
                        <a:effectLst/>
                        <a:latin typeface="PT Astra Serif" panose="020A0603040505020204" pitchFamily="18" charset="-52"/>
                        <a:ea typeface="+mn-ea"/>
                        <a:cs typeface="+mn-cs"/>
                      </a:endParaRPr>
                    </a:p>
                  </a:txBody>
                  <a:tcPr anchor="ctr"/>
                </a:tc>
                <a:tc>
                  <a:txBody>
                    <a:bodyPr/>
                    <a:lstStyle/>
                    <a:p>
                      <a:pPr marL="0" algn="ctr" defTabSz="914400" rtl="0" eaLnBrk="1" fontAlgn="ctr" latinLnBrk="0" hangingPunct="1"/>
                      <a:r>
                        <a:rPr lang="ru-RU" sz="1600" b="0" i="0" u="none" strike="noStrike" kern="1200" dirty="0" smtClean="0">
                          <a:solidFill>
                            <a:srgbClr val="000000"/>
                          </a:solidFill>
                          <a:effectLst/>
                          <a:latin typeface="PT Astra Serif" panose="020A0603040505020204" pitchFamily="18" charset="-52"/>
                          <a:ea typeface="+mn-ea"/>
                          <a:cs typeface="+mn-cs"/>
                        </a:rPr>
                        <a:t>105,2</a:t>
                      </a:r>
                      <a:endParaRPr lang="ru-RU" sz="1600" b="0" i="0" u="none" strike="noStrike" kern="1200" dirty="0">
                        <a:solidFill>
                          <a:srgbClr val="000000"/>
                        </a:solidFill>
                        <a:effectLst/>
                        <a:latin typeface="PT Astra Serif" panose="020A0603040505020204" pitchFamily="18" charset="-52"/>
                        <a:ea typeface="+mn-ea"/>
                        <a:cs typeface="+mn-cs"/>
                      </a:endParaRPr>
                    </a:p>
                  </a:txBody>
                  <a:tcPr anchor="ctr"/>
                </a:tc>
                <a:tc>
                  <a:txBody>
                    <a:bodyPr/>
                    <a:lstStyle/>
                    <a:p>
                      <a:pPr marL="0" algn="ctr" defTabSz="914400" rtl="0" eaLnBrk="1" fontAlgn="ctr" latinLnBrk="0" hangingPunct="1"/>
                      <a:r>
                        <a:rPr lang="ru-RU" sz="1600" b="0" i="0" u="none" strike="noStrike" kern="1200" dirty="0" smtClean="0">
                          <a:solidFill>
                            <a:srgbClr val="000000"/>
                          </a:solidFill>
                          <a:effectLst/>
                          <a:latin typeface="PT Astra Serif" panose="020A0603040505020204" pitchFamily="18" charset="-52"/>
                          <a:ea typeface="+mn-ea"/>
                          <a:cs typeface="+mn-cs"/>
                        </a:rPr>
                        <a:t>1,</a:t>
                      </a:r>
                      <a:r>
                        <a:rPr lang="en-US" sz="1600" b="0" i="0" u="none" strike="noStrike" kern="1200" dirty="0" smtClean="0">
                          <a:solidFill>
                            <a:srgbClr val="000000"/>
                          </a:solidFill>
                          <a:effectLst/>
                          <a:latin typeface="PT Astra Serif" panose="020A0603040505020204" pitchFamily="18" charset="-52"/>
                          <a:ea typeface="+mn-ea"/>
                          <a:cs typeface="+mn-cs"/>
                        </a:rPr>
                        <a:t>1</a:t>
                      </a:r>
                      <a:endParaRPr lang="ru-RU" sz="1600" b="0" i="0" u="none" strike="noStrike" kern="1200" dirty="0">
                        <a:solidFill>
                          <a:srgbClr val="000000"/>
                        </a:solidFill>
                        <a:effectLst/>
                        <a:latin typeface="PT Astra Serif" panose="020A0603040505020204" pitchFamily="18" charset="-52"/>
                        <a:ea typeface="+mn-ea"/>
                        <a:cs typeface="+mn-cs"/>
                      </a:endParaRPr>
                    </a:p>
                  </a:txBody>
                  <a:tcPr anchor="ctr"/>
                </a:tc>
                <a:tc>
                  <a:txBody>
                    <a:bodyPr/>
                    <a:lstStyle/>
                    <a:p>
                      <a:pPr marL="0" algn="ctr" defTabSz="914400" rtl="0" eaLnBrk="1" fontAlgn="ctr" latinLnBrk="0" hangingPunct="1"/>
                      <a:r>
                        <a:rPr lang="ru-RU" sz="1600" b="0" i="0" u="none" strike="noStrike" kern="1200" dirty="0" smtClean="0">
                          <a:solidFill>
                            <a:srgbClr val="000000"/>
                          </a:solidFill>
                          <a:effectLst/>
                          <a:latin typeface="PT Astra Serif" panose="020A0603040505020204" pitchFamily="18" charset="-52"/>
                          <a:ea typeface="+mn-ea"/>
                          <a:cs typeface="+mn-cs"/>
                        </a:rPr>
                        <a:t>102,2</a:t>
                      </a:r>
                      <a:endParaRPr lang="ru-RU" sz="1600" b="0" i="0" u="none" strike="noStrike" kern="1200" dirty="0">
                        <a:solidFill>
                          <a:srgbClr val="000000"/>
                        </a:solidFill>
                        <a:effectLst/>
                        <a:latin typeface="PT Astra Serif" panose="020A0603040505020204" pitchFamily="18" charset="-52"/>
                        <a:ea typeface="+mn-ea"/>
                        <a:cs typeface="+mn-cs"/>
                      </a:endParaRPr>
                    </a:p>
                  </a:txBody>
                  <a:tcPr anchor="ctr"/>
                </a:tc>
                <a:tc>
                  <a:txBody>
                    <a:bodyPr/>
                    <a:lstStyle/>
                    <a:p>
                      <a:pPr marL="0" algn="ctr" defTabSz="914400" rtl="0" eaLnBrk="1" fontAlgn="ctr" latinLnBrk="0" hangingPunct="1"/>
                      <a:r>
                        <a:rPr lang="ru-RU" sz="1600" b="0" i="0" u="none" strike="noStrike" kern="1200" dirty="0" smtClean="0">
                          <a:solidFill>
                            <a:srgbClr val="000000"/>
                          </a:solidFill>
                          <a:effectLst/>
                          <a:latin typeface="PT Astra Serif" panose="020A0603040505020204" pitchFamily="18" charset="-52"/>
                          <a:ea typeface="+mn-ea"/>
                          <a:cs typeface="+mn-cs"/>
                        </a:rPr>
                        <a:t>0,9</a:t>
                      </a:r>
                      <a:endParaRPr lang="ru-RU" sz="1600" b="0" i="0" u="none" strike="noStrike" kern="1200" dirty="0">
                        <a:solidFill>
                          <a:srgbClr val="000000"/>
                        </a:solidFill>
                        <a:effectLst/>
                        <a:latin typeface="PT Astra Serif" panose="020A0603040505020204" pitchFamily="18" charset="-52"/>
                        <a:ea typeface="+mn-ea"/>
                        <a:cs typeface="+mn-cs"/>
                      </a:endParaRPr>
                    </a:p>
                  </a:txBody>
                  <a:tcPr anchor="ctr"/>
                </a:tc>
                <a:tc>
                  <a:txBody>
                    <a:bodyPr/>
                    <a:lstStyle/>
                    <a:p>
                      <a:pPr algn="ctr" rtl="0" fontAlgn="ctr"/>
                      <a:r>
                        <a:rPr lang="ru-RU" sz="1600" b="1" i="0" u="none" strike="noStrike" dirty="0" smtClean="0">
                          <a:solidFill>
                            <a:srgbClr val="000000"/>
                          </a:solidFill>
                          <a:effectLst/>
                          <a:latin typeface="PT Astra Serif" panose="020A0603040505020204" pitchFamily="18" charset="-52"/>
                        </a:rPr>
                        <a:t>186,7</a:t>
                      </a:r>
                      <a:endParaRPr lang="ru-RU" sz="1600" b="1" i="0" u="none" strike="noStrike" dirty="0">
                        <a:solidFill>
                          <a:srgbClr val="000000"/>
                        </a:solidFill>
                        <a:effectLst/>
                        <a:latin typeface="PT Astra Serif" panose="020A0603040505020204" pitchFamily="18" charset="-52"/>
                      </a:endParaRPr>
                    </a:p>
                  </a:txBody>
                  <a:tcPr marL="9525" marR="9525" marT="9525" marB="0" anchor="ctr"/>
                </a:tc>
                <a:tc>
                  <a:txBody>
                    <a:bodyPr/>
                    <a:lstStyle/>
                    <a:p>
                      <a:pPr algn="ctr" rtl="0" fontAlgn="ctr"/>
                      <a:r>
                        <a:rPr lang="ru-RU" sz="1600" b="1" i="0" u="none" strike="noStrike" dirty="0" smtClean="0">
                          <a:solidFill>
                            <a:srgbClr val="000000"/>
                          </a:solidFill>
                          <a:effectLst/>
                          <a:latin typeface="PT Astra Serif" panose="020A0603040505020204" pitchFamily="18" charset="-52"/>
                        </a:rPr>
                        <a:t>1,1</a:t>
                      </a:r>
                      <a:endParaRPr lang="ru-RU" sz="1600" b="1" i="0" u="none" strike="noStrike" dirty="0">
                        <a:solidFill>
                          <a:srgbClr val="000000"/>
                        </a:solidFill>
                        <a:effectLst/>
                        <a:latin typeface="PT Astra Serif" panose="020A0603040505020204" pitchFamily="18" charset="-52"/>
                      </a:endParaRPr>
                    </a:p>
                  </a:txBody>
                  <a:tcPr marL="9525" marR="9525" marT="9525" marB="0" anchor="ctr"/>
                </a:tc>
                <a:extLst>
                  <a:ext uri="{0D108BD9-81ED-4DB2-BD59-A6C34878D82A}">
                    <a16:rowId xmlns="" xmlns:a16="http://schemas.microsoft.com/office/drawing/2014/main" val="10006"/>
                  </a:ext>
                </a:extLst>
              </a:tr>
            </a:tbl>
          </a:graphicData>
        </a:graphic>
      </p:graphicFrame>
      <p:pic>
        <p:nvPicPr>
          <p:cNvPr id="44" name="Рисунок 43"/>
          <p:cNvPicPr>
            <a:picLocks noChangeAspect="1"/>
          </p:cNvPicPr>
          <p:nvPr/>
        </p:nvPicPr>
        <p:blipFill>
          <a:blip r:embed="rId2"/>
          <a:stretch>
            <a:fillRect/>
          </a:stretch>
        </p:blipFill>
        <p:spPr>
          <a:xfrm>
            <a:off x="0" y="-331459"/>
            <a:ext cx="12192000" cy="1007099"/>
          </a:xfrm>
          <a:prstGeom prst="rect">
            <a:avLst/>
          </a:prstGeom>
          <a:ln>
            <a:solidFill>
              <a:srgbClr val="00B050"/>
            </a:solidFill>
          </a:ln>
          <a:effectLst>
            <a:glow rad="12700">
              <a:schemeClr val="accent1">
                <a:alpha val="40000"/>
              </a:schemeClr>
            </a:glow>
          </a:effectLst>
        </p:spPr>
      </p:pic>
      <p:sp>
        <p:nvSpPr>
          <p:cNvPr id="45" name="Прямоугольник 44"/>
          <p:cNvSpPr/>
          <p:nvPr/>
        </p:nvSpPr>
        <p:spPr>
          <a:xfrm>
            <a:off x="2130183" y="-134429"/>
            <a:ext cx="9724066" cy="646331"/>
          </a:xfrm>
          <a:prstGeom prst="rect">
            <a:avLst/>
          </a:prstGeom>
        </p:spPr>
        <p:txBody>
          <a:bodyPr wrap="square">
            <a:spAutoFit/>
          </a:bodyPr>
          <a:lstStyle/>
          <a:p>
            <a:pPr algn="ctr"/>
            <a:r>
              <a:rPr lang="ru-RU" b="1" dirty="0" smtClean="0">
                <a:latin typeface="PT Astra Serif" panose="020A0603040505020204" pitchFamily="18" charset="-52"/>
                <a:cs typeface="Times New Roman" panose="02020603050405020304" pitchFamily="18" charset="0"/>
              </a:rPr>
              <a:t>Исполнение </a:t>
            </a:r>
            <a:r>
              <a:rPr lang="ru-RU" b="1" dirty="0">
                <a:latin typeface="PT Astra Serif" panose="020A0603040505020204" pitchFamily="18" charset="-52"/>
                <a:cs typeface="Times New Roman" panose="02020603050405020304" pitchFamily="18" charset="0"/>
              </a:rPr>
              <a:t>налоговых доходов бюджета муниципального образования город Тула </a:t>
            </a:r>
          </a:p>
          <a:p>
            <a:pPr algn="ctr"/>
            <a:r>
              <a:rPr lang="ru-RU" b="1" dirty="0">
                <a:latin typeface="PT Astra Serif" panose="020A0603040505020204" pitchFamily="18" charset="-52"/>
                <a:cs typeface="Times New Roman" panose="02020603050405020304" pitchFamily="18" charset="0"/>
              </a:rPr>
              <a:t>в разрезе доходных источников </a:t>
            </a:r>
            <a:r>
              <a:rPr lang="ru-RU" b="1" dirty="0" smtClean="0">
                <a:latin typeface="PT Astra Serif" panose="020A0603040505020204" pitchFamily="18" charset="-52"/>
                <a:cs typeface="Times New Roman" panose="02020603050405020304" pitchFamily="18" charset="0"/>
              </a:rPr>
              <a:t>за 2021-20</a:t>
            </a:r>
            <a:r>
              <a:rPr lang="en-US" b="1" dirty="0" smtClean="0">
                <a:latin typeface="PT Astra Serif" panose="020A0603040505020204" pitchFamily="18" charset="-52"/>
                <a:cs typeface="Times New Roman" panose="02020603050405020304" pitchFamily="18" charset="0"/>
              </a:rPr>
              <a:t>2</a:t>
            </a:r>
            <a:r>
              <a:rPr lang="ru-RU" b="1" dirty="0" smtClean="0">
                <a:latin typeface="PT Astra Serif" panose="020A0603040505020204" pitchFamily="18" charset="-52"/>
                <a:cs typeface="Times New Roman" panose="02020603050405020304" pitchFamily="18" charset="0"/>
              </a:rPr>
              <a:t>4</a:t>
            </a:r>
            <a:r>
              <a:rPr lang="en-US" b="1" dirty="0" smtClean="0">
                <a:latin typeface="PT Astra Serif" panose="020A0603040505020204" pitchFamily="18" charset="-52"/>
                <a:cs typeface="Times New Roman" panose="02020603050405020304" pitchFamily="18" charset="0"/>
              </a:rPr>
              <a:t> </a:t>
            </a:r>
            <a:r>
              <a:rPr lang="ru-RU" b="1" dirty="0" smtClean="0">
                <a:latin typeface="PT Astra Serif" panose="020A0603040505020204" pitchFamily="18" charset="-52"/>
                <a:cs typeface="Times New Roman" panose="02020603050405020304" pitchFamily="18" charset="0"/>
              </a:rPr>
              <a:t>годы</a:t>
            </a:r>
            <a:endParaRPr lang="ru-RU" b="1" dirty="0">
              <a:latin typeface="PT Astra Serif" panose="020A0603040505020204" pitchFamily="18" charset="-52"/>
              <a:cs typeface="Times New Roman" panose="02020603050405020304" pitchFamily="18" charset="0"/>
            </a:endParaRPr>
          </a:p>
        </p:txBody>
      </p:sp>
      <p:graphicFrame>
        <p:nvGraphicFramePr>
          <p:cNvPr id="46" name="Диаграмма 45"/>
          <p:cNvGraphicFramePr/>
          <p:nvPr>
            <p:extLst>
              <p:ext uri="{D42A27DB-BD31-4B8C-83A1-F6EECF244321}">
                <p14:modId xmlns:p14="http://schemas.microsoft.com/office/powerpoint/2010/main" val="2803496042"/>
              </p:ext>
            </p:extLst>
          </p:nvPr>
        </p:nvGraphicFramePr>
        <p:xfrm>
          <a:off x="354227" y="4629666"/>
          <a:ext cx="11178746" cy="22283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33618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1189738" y="1035178"/>
            <a:ext cx="1002262" cy="307777"/>
          </a:xfrm>
          <a:prstGeom prst="rect">
            <a:avLst/>
          </a:prstGeom>
        </p:spPr>
        <p:txBody>
          <a:bodyPr wrap="none">
            <a:spAutoFit/>
          </a:bodyPr>
          <a:lstStyle/>
          <a:p>
            <a:r>
              <a:rPr lang="ru-RU" sz="1400" dirty="0">
                <a:solidFill>
                  <a:srgbClr val="000000"/>
                </a:solidFill>
                <a:latin typeface="PT Astra Serif" panose="020A0603040505020204" pitchFamily="18" charset="-52"/>
              </a:rPr>
              <a:t>(млн. руб</a:t>
            </a:r>
            <a:r>
              <a:rPr lang="ru-RU" sz="1400" dirty="0">
                <a:solidFill>
                  <a:srgbClr val="000000"/>
                </a:solidFill>
                <a:latin typeface="Corbel" panose="020B0503020204020204" pitchFamily="34" charset="0"/>
              </a:rPr>
              <a:t>.)</a:t>
            </a:r>
            <a:endParaRPr lang="ru-RU" sz="1400" dirty="0">
              <a:latin typeface="PT Astra Serif" panose="020A0603040505020204" pitchFamily="18" charset="-52"/>
              <a:ea typeface="PT Astra Serif" panose="020A0603040505020204" pitchFamily="18" charset="-52"/>
            </a:endParaRPr>
          </a:p>
        </p:txBody>
      </p:sp>
      <p:graphicFrame>
        <p:nvGraphicFramePr>
          <p:cNvPr id="6" name="Таблица 5"/>
          <p:cNvGraphicFramePr>
            <a:graphicFrameLocks noGrp="1"/>
          </p:cNvGraphicFramePr>
          <p:nvPr>
            <p:extLst>
              <p:ext uri="{D42A27DB-BD31-4B8C-83A1-F6EECF244321}">
                <p14:modId xmlns:p14="http://schemas.microsoft.com/office/powerpoint/2010/main" val="970751674"/>
              </p:ext>
            </p:extLst>
          </p:nvPr>
        </p:nvGraphicFramePr>
        <p:xfrm>
          <a:off x="204280" y="1345358"/>
          <a:ext cx="11850802" cy="3779520"/>
        </p:xfrm>
        <a:graphic>
          <a:graphicData uri="http://schemas.openxmlformats.org/drawingml/2006/table">
            <a:tbl>
              <a:tblPr firstRow="1" bandRow="1">
                <a:tableStyleId>{69CF1AB2-1976-4502-BF36-3FF5EA218861}</a:tableStyleId>
              </a:tblPr>
              <a:tblGrid>
                <a:gridCol w="3017668">
                  <a:extLst>
                    <a:ext uri="{9D8B030D-6E8A-4147-A177-3AD203B41FA5}">
                      <a16:colId xmlns="" xmlns:a16="http://schemas.microsoft.com/office/drawing/2014/main" val="20000"/>
                    </a:ext>
                  </a:extLst>
                </a:gridCol>
                <a:gridCol w="888763">
                  <a:extLst>
                    <a:ext uri="{9D8B030D-6E8A-4147-A177-3AD203B41FA5}">
                      <a16:colId xmlns="" xmlns:a16="http://schemas.microsoft.com/office/drawing/2014/main" val="20001"/>
                    </a:ext>
                  </a:extLst>
                </a:gridCol>
                <a:gridCol w="1324598">
                  <a:extLst>
                    <a:ext uri="{9D8B030D-6E8A-4147-A177-3AD203B41FA5}">
                      <a16:colId xmlns="" xmlns:a16="http://schemas.microsoft.com/office/drawing/2014/main" val="20002"/>
                    </a:ext>
                  </a:extLst>
                </a:gridCol>
                <a:gridCol w="827650">
                  <a:extLst>
                    <a:ext uri="{9D8B030D-6E8A-4147-A177-3AD203B41FA5}">
                      <a16:colId xmlns="" xmlns:a16="http://schemas.microsoft.com/office/drawing/2014/main" val="20003"/>
                    </a:ext>
                  </a:extLst>
                </a:gridCol>
                <a:gridCol w="1342981">
                  <a:extLst>
                    <a:ext uri="{9D8B030D-6E8A-4147-A177-3AD203B41FA5}">
                      <a16:colId xmlns="" xmlns:a16="http://schemas.microsoft.com/office/drawing/2014/main" val="20004"/>
                    </a:ext>
                  </a:extLst>
                </a:gridCol>
                <a:gridCol w="905855">
                  <a:extLst>
                    <a:ext uri="{9D8B030D-6E8A-4147-A177-3AD203B41FA5}">
                      <a16:colId xmlns="" xmlns:a16="http://schemas.microsoft.com/office/drawing/2014/main" val="20005"/>
                    </a:ext>
                  </a:extLst>
                </a:gridCol>
                <a:gridCol w="1307506">
                  <a:extLst>
                    <a:ext uri="{9D8B030D-6E8A-4147-A177-3AD203B41FA5}">
                      <a16:colId xmlns="" xmlns:a16="http://schemas.microsoft.com/office/drawing/2014/main" val="20006"/>
                    </a:ext>
                  </a:extLst>
                </a:gridCol>
                <a:gridCol w="863125">
                  <a:extLst>
                    <a:ext uri="{9D8B030D-6E8A-4147-A177-3AD203B41FA5}">
                      <a16:colId xmlns="" xmlns:a16="http://schemas.microsoft.com/office/drawing/2014/main" val="20007"/>
                    </a:ext>
                  </a:extLst>
                </a:gridCol>
                <a:gridCol w="1372656">
                  <a:extLst>
                    <a:ext uri="{9D8B030D-6E8A-4147-A177-3AD203B41FA5}">
                      <a16:colId xmlns="" xmlns:a16="http://schemas.microsoft.com/office/drawing/2014/main" val="20008"/>
                    </a:ext>
                  </a:extLst>
                </a:gridCol>
              </a:tblGrid>
              <a:tr h="297869">
                <a:tc rowSpan="2">
                  <a:txBody>
                    <a:bodyPr/>
                    <a:lstStyle/>
                    <a:p>
                      <a:pPr algn="ctr"/>
                      <a:r>
                        <a:rPr lang="ru-RU" sz="1400" b="1" dirty="0" smtClean="0">
                          <a:solidFill>
                            <a:schemeClr val="tx1"/>
                          </a:solidFill>
                          <a:latin typeface="PT Astra Serif" panose="020A0603040505020204" pitchFamily="18" charset="-52"/>
                          <a:cs typeface="Times New Roman" panose="02020603050405020304" pitchFamily="18" charset="0"/>
                        </a:rPr>
                        <a:t>Наименование</a:t>
                      </a:r>
                      <a:endParaRPr lang="ru-RU" sz="1400" b="1" dirty="0">
                        <a:solidFill>
                          <a:schemeClr val="tx1"/>
                        </a:solidFill>
                        <a:latin typeface="PT Astra Serif" panose="020A0603040505020204" pitchFamily="18" charset="-52"/>
                        <a:cs typeface="Times New Roman" panose="02020603050405020304" pitchFamily="18" charset="0"/>
                      </a:endParaRPr>
                    </a:p>
                  </a:txBody>
                  <a:tcPr/>
                </a:tc>
                <a:tc gridSpan="2">
                  <a:txBody>
                    <a:bodyPr/>
                    <a:lstStyle/>
                    <a:p>
                      <a:pPr algn="ctr"/>
                      <a:r>
                        <a:rPr lang="ru-RU" sz="1400" b="1" dirty="0" smtClean="0">
                          <a:solidFill>
                            <a:schemeClr val="tx1"/>
                          </a:solidFill>
                          <a:latin typeface="PT Astra Serif" panose="020A0603040505020204" pitchFamily="18" charset="-52"/>
                          <a:cs typeface="Times New Roman" panose="02020603050405020304" pitchFamily="18" charset="0"/>
                        </a:rPr>
                        <a:t>2021</a:t>
                      </a:r>
                      <a:r>
                        <a:rPr lang="ru-RU" sz="1400" b="1" baseline="0" dirty="0" smtClean="0">
                          <a:solidFill>
                            <a:schemeClr val="tx1"/>
                          </a:solidFill>
                          <a:latin typeface="PT Astra Serif" panose="020A0603040505020204" pitchFamily="18" charset="-52"/>
                          <a:cs typeface="Times New Roman" panose="02020603050405020304" pitchFamily="18" charset="0"/>
                        </a:rPr>
                        <a:t> год</a:t>
                      </a:r>
                      <a:endParaRPr lang="ru-RU" sz="1400" b="1" dirty="0">
                        <a:solidFill>
                          <a:schemeClr val="tx1"/>
                        </a:solidFill>
                        <a:latin typeface="PT Astra Serif" panose="020A0603040505020204" pitchFamily="18" charset="-52"/>
                        <a:cs typeface="Times New Roman" panose="02020603050405020304" pitchFamily="18" charset="0"/>
                      </a:endParaRPr>
                    </a:p>
                  </a:txBody>
                  <a:tcPr/>
                </a:tc>
                <a:tc hMerge="1">
                  <a:txBody>
                    <a:bodyPr/>
                    <a:lstStyle/>
                    <a:p>
                      <a:pPr algn="r"/>
                      <a:endParaRPr lang="ru-RU" sz="1400" b="0" dirty="0">
                        <a:solidFill>
                          <a:schemeClr val="tx1"/>
                        </a:solidFill>
                        <a:latin typeface="Times New Roman" panose="02020603050405020304" pitchFamily="18" charset="0"/>
                        <a:cs typeface="Times New Roman" panose="02020603050405020304" pitchFamily="18" charset="0"/>
                      </a:endParaRPr>
                    </a:p>
                  </a:txBody>
                  <a:tcPr/>
                </a:tc>
                <a:tc gridSpan="2">
                  <a:txBody>
                    <a:bodyPr/>
                    <a:lstStyle/>
                    <a:p>
                      <a:pPr algn="ctr"/>
                      <a:r>
                        <a:rPr lang="ru-RU" sz="1400" b="1" dirty="0" smtClean="0">
                          <a:solidFill>
                            <a:schemeClr val="tx1"/>
                          </a:solidFill>
                          <a:latin typeface="PT Astra Serif" panose="020A0603040505020204" pitchFamily="18" charset="-52"/>
                          <a:cs typeface="Times New Roman" panose="02020603050405020304" pitchFamily="18" charset="0"/>
                        </a:rPr>
                        <a:t>20</a:t>
                      </a:r>
                      <a:r>
                        <a:rPr lang="en-US" sz="1400" b="1" dirty="0" smtClean="0">
                          <a:solidFill>
                            <a:schemeClr val="tx1"/>
                          </a:solidFill>
                          <a:latin typeface="PT Astra Serif" panose="020A0603040505020204" pitchFamily="18" charset="-52"/>
                          <a:cs typeface="Times New Roman" panose="02020603050405020304" pitchFamily="18" charset="0"/>
                        </a:rPr>
                        <a:t>2</a:t>
                      </a:r>
                      <a:r>
                        <a:rPr lang="ru-RU" sz="1400" b="1" dirty="0" smtClean="0">
                          <a:solidFill>
                            <a:schemeClr val="tx1"/>
                          </a:solidFill>
                          <a:latin typeface="PT Astra Serif" panose="020A0603040505020204" pitchFamily="18" charset="-52"/>
                          <a:cs typeface="Times New Roman" panose="02020603050405020304" pitchFamily="18" charset="0"/>
                        </a:rPr>
                        <a:t>2 год</a:t>
                      </a:r>
                      <a:endParaRPr lang="ru-RU" sz="1400" b="1" dirty="0">
                        <a:solidFill>
                          <a:schemeClr val="tx1"/>
                        </a:solidFill>
                        <a:latin typeface="PT Astra Serif" panose="020A0603040505020204" pitchFamily="18" charset="-52"/>
                        <a:cs typeface="Times New Roman" panose="02020603050405020304" pitchFamily="18" charset="0"/>
                      </a:endParaRPr>
                    </a:p>
                  </a:txBody>
                  <a:tcPr/>
                </a:tc>
                <a:tc hMerge="1">
                  <a:txBody>
                    <a:bodyPr/>
                    <a:lstStyle/>
                    <a:p>
                      <a:pPr algn="r"/>
                      <a:endParaRPr lang="ru-RU" sz="1400" b="0" dirty="0">
                        <a:solidFill>
                          <a:schemeClr val="tx1"/>
                        </a:solidFill>
                        <a:latin typeface="Times New Roman" panose="02020603050405020304" pitchFamily="18" charset="0"/>
                        <a:cs typeface="Times New Roman" panose="02020603050405020304" pitchFamily="18" charset="0"/>
                      </a:endParaRPr>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chemeClr val="tx1"/>
                          </a:solidFill>
                          <a:latin typeface="PT Astra Serif" panose="020A0603040505020204" pitchFamily="18" charset="-52"/>
                          <a:cs typeface="Times New Roman" panose="02020603050405020304" pitchFamily="18" charset="0"/>
                        </a:rPr>
                        <a:t>20</a:t>
                      </a:r>
                      <a:r>
                        <a:rPr lang="en-US" sz="1400" b="1" dirty="0" smtClean="0">
                          <a:solidFill>
                            <a:schemeClr val="tx1"/>
                          </a:solidFill>
                          <a:latin typeface="PT Astra Serif" panose="020A0603040505020204" pitchFamily="18" charset="-52"/>
                          <a:cs typeface="Times New Roman" panose="02020603050405020304" pitchFamily="18" charset="0"/>
                        </a:rPr>
                        <a:t>2</a:t>
                      </a:r>
                      <a:r>
                        <a:rPr lang="ru-RU" sz="1400" b="1" dirty="0" smtClean="0">
                          <a:solidFill>
                            <a:schemeClr val="tx1"/>
                          </a:solidFill>
                          <a:latin typeface="PT Astra Serif" panose="020A0603040505020204" pitchFamily="18" charset="-52"/>
                          <a:cs typeface="Times New Roman" panose="02020603050405020304" pitchFamily="18" charset="0"/>
                        </a:rPr>
                        <a:t>3 год</a:t>
                      </a:r>
                    </a:p>
                  </a:txBody>
                  <a:tcPr/>
                </a:tc>
                <a:tc hMerge="1">
                  <a:txBody>
                    <a:bodyPr/>
                    <a:lstStyle/>
                    <a:p>
                      <a:pPr algn="ctr"/>
                      <a:endParaRPr lang="ru-RU" sz="1400" b="1" dirty="0">
                        <a:solidFill>
                          <a:schemeClr val="tx1"/>
                        </a:solidFill>
                        <a:latin typeface="Times New Roman" panose="02020603050405020304" pitchFamily="18" charset="0"/>
                        <a:cs typeface="Times New Roman" panose="02020603050405020304" pitchFamily="18" charset="0"/>
                      </a:endParaRPr>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chemeClr val="tx1"/>
                          </a:solidFill>
                          <a:latin typeface="PT Astra Serif" panose="020A0603040505020204" pitchFamily="18" charset="-52"/>
                          <a:cs typeface="Times New Roman" panose="02020603050405020304" pitchFamily="18" charset="0"/>
                        </a:rPr>
                        <a:t>20</a:t>
                      </a:r>
                      <a:r>
                        <a:rPr lang="en-US" sz="1400" b="1" dirty="0" smtClean="0">
                          <a:solidFill>
                            <a:schemeClr val="tx1"/>
                          </a:solidFill>
                          <a:latin typeface="PT Astra Serif" panose="020A0603040505020204" pitchFamily="18" charset="-52"/>
                          <a:cs typeface="Times New Roman" panose="02020603050405020304" pitchFamily="18" charset="0"/>
                        </a:rPr>
                        <a:t>2</a:t>
                      </a:r>
                      <a:r>
                        <a:rPr lang="ru-RU" sz="1400" b="1" dirty="0" smtClean="0">
                          <a:solidFill>
                            <a:schemeClr val="tx1"/>
                          </a:solidFill>
                          <a:latin typeface="PT Astra Serif" panose="020A0603040505020204" pitchFamily="18" charset="-52"/>
                          <a:cs typeface="Times New Roman" panose="02020603050405020304" pitchFamily="18" charset="0"/>
                        </a:rPr>
                        <a:t>4 год</a:t>
                      </a:r>
                    </a:p>
                  </a:txBody>
                  <a:tcPr/>
                </a:tc>
                <a:tc hMerge="1">
                  <a:txBody>
                    <a:bodyPr/>
                    <a:lstStyle/>
                    <a:p>
                      <a:pPr algn="ctr"/>
                      <a:endParaRPr lang="ru-RU" sz="1400" b="1"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0000"/>
                  </a:ext>
                </a:extLst>
              </a:tr>
              <a:tr h="1131900">
                <a:tc vMerge="1">
                  <a:txBody>
                    <a:bodyPr/>
                    <a:lstStyle/>
                    <a:p>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1" dirty="0" smtClean="0">
                          <a:solidFill>
                            <a:schemeClr val="tx1"/>
                          </a:solidFill>
                          <a:latin typeface="PT Astra Serif" panose="020A0603040505020204" pitchFamily="18" charset="-52"/>
                          <a:cs typeface="Times New Roman" panose="02020603050405020304" pitchFamily="18" charset="0"/>
                        </a:rPr>
                        <a:t>Сумма млн. руб.</a:t>
                      </a:r>
                      <a:endParaRPr lang="ru-RU" sz="1400" b="1" dirty="0">
                        <a:solidFill>
                          <a:schemeClr val="tx1"/>
                        </a:solidFill>
                        <a:latin typeface="PT Astra Serif" panose="020A0603040505020204" pitchFamily="18" charset="-52"/>
                        <a:cs typeface="Times New Roman" panose="02020603050405020304" pitchFamily="18" charset="0"/>
                      </a:endParaRPr>
                    </a:p>
                  </a:txBody>
                  <a:tcPr/>
                </a:tc>
                <a:tc>
                  <a:txBody>
                    <a:bodyPr/>
                    <a:lstStyle/>
                    <a:p>
                      <a:pPr algn="ctr"/>
                      <a:r>
                        <a:rPr lang="ru-RU" sz="1400" b="1" dirty="0" smtClean="0">
                          <a:solidFill>
                            <a:schemeClr val="tx1"/>
                          </a:solidFill>
                          <a:latin typeface="PT Astra Serif" panose="020A0603040505020204" pitchFamily="18" charset="-52"/>
                          <a:cs typeface="Times New Roman" panose="02020603050405020304" pitchFamily="18" charset="0"/>
                        </a:rPr>
                        <a:t>Доля в общем объеме налоговых и неналоговых доходов %</a:t>
                      </a:r>
                      <a:endParaRPr lang="ru-RU" sz="1400" b="1" dirty="0">
                        <a:solidFill>
                          <a:schemeClr val="tx1"/>
                        </a:solidFill>
                        <a:latin typeface="PT Astra Serif" panose="020A0603040505020204" pitchFamily="18" charset="-52"/>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chemeClr val="tx1"/>
                          </a:solidFill>
                          <a:latin typeface="PT Astra Serif" panose="020A0603040505020204" pitchFamily="18" charset="-52"/>
                          <a:cs typeface="Times New Roman" panose="02020603050405020304" pitchFamily="18" charset="0"/>
                        </a:rPr>
                        <a:t>Сумма млн. руб.</a:t>
                      </a:r>
                    </a:p>
                  </a:txBody>
                  <a:tcPr/>
                </a:tc>
                <a:tc>
                  <a:txBody>
                    <a:bodyPr/>
                    <a:lstStyle/>
                    <a:p>
                      <a:pPr algn="ctr"/>
                      <a:r>
                        <a:rPr lang="ru-RU" sz="1400" b="1" dirty="0" smtClean="0">
                          <a:solidFill>
                            <a:schemeClr val="tx1"/>
                          </a:solidFill>
                          <a:latin typeface="PT Astra Serif" panose="020A0603040505020204" pitchFamily="18" charset="-52"/>
                          <a:cs typeface="Times New Roman" panose="02020603050405020304" pitchFamily="18" charset="0"/>
                        </a:rPr>
                        <a:t>Доля в общем объеме налоговых и неналоговых доходов %</a:t>
                      </a:r>
                      <a:endParaRPr lang="ru-RU" sz="1400" b="1" dirty="0">
                        <a:solidFill>
                          <a:schemeClr val="tx1"/>
                        </a:solidFill>
                        <a:latin typeface="PT Astra Serif" panose="020A0603040505020204" pitchFamily="18" charset="-52"/>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chemeClr val="tx1"/>
                          </a:solidFill>
                          <a:latin typeface="PT Astra Serif" panose="020A0603040505020204" pitchFamily="18" charset="-52"/>
                          <a:cs typeface="Times New Roman" panose="02020603050405020304" pitchFamily="18" charset="0"/>
                        </a:rPr>
                        <a:t>Сумма млн. руб.</a:t>
                      </a:r>
                    </a:p>
                  </a:txBody>
                  <a:tcPr/>
                </a:tc>
                <a:tc>
                  <a:txBody>
                    <a:bodyPr/>
                    <a:lstStyle/>
                    <a:p>
                      <a:pPr algn="ctr"/>
                      <a:r>
                        <a:rPr lang="ru-RU" sz="1400" b="1" dirty="0" smtClean="0">
                          <a:solidFill>
                            <a:schemeClr val="tx1"/>
                          </a:solidFill>
                          <a:latin typeface="PT Astra Serif" panose="020A0603040505020204" pitchFamily="18" charset="-52"/>
                          <a:cs typeface="Times New Roman" panose="02020603050405020304" pitchFamily="18" charset="0"/>
                        </a:rPr>
                        <a:t>Доля в общем объеме налоговых и неналоговых доходов %</a:t>
                      </a:r>
                      <a:endParaRPr lang="ru-RU" sz="1400" b="1" dirty="0">
                        <a:solidFill>
                          <a:schemeClr val="tx1"/>
                        </a:solidFill>
                        <a:latin typeface="PT Astra Serif" panose="020A0603040505020204" pitchFamily="18" charset="-52"/>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chemeClr val="tx1"/>
                          </a:solidFill>
                          <a:latin typeface="PT Astra Serif" panose="020A0603040505020204" pitchFamily="18" charset="-52"/>
                          <a:cs typeface="Times New Roman" panose="02020603050405020304" pitchFamily="18" charset="0"/>
                        </a:rPr>
                        <a:t>Сумма млн. руб.</a:t>
                      </a:r>
                    </a:p>
                  </a:txBody>
                  <a:tcPr/>
                </a:tc>
                <a:tc>
                  <a:txBody>
                    <a:bodyPr/>
                    <a:lstStyle/>
                    <a:p>
                      <a:pPr algn="ctr"/>
                      <a:r>
                        <a:rPr lang="ru-RU" sz="1400" b="1" dirty="0" smtClean="0">
                          <a:solidFill>
                            <a:schemeClr val="tx1"/>
                          </a:solidFill>
                          <a:latin typeface="PT Astra Serif" panose="020A0603040505020204" pitchFamily="18" charset="-52"/>
                          <a:cs typeface="Times New Roman" panose="02020603050405020304" pitchFamily="18" charset="0"/>
                        </a:rPr>
                        <a:t>Доля в общем объеме налоговых и неналоговых доходов %</a:t>
                      </a:r>
                      <a:endParaRPr lang="ru-RU" sz="1400" b="1" dirty="0">
                        <a:solidFill>
                          <a:schemeClr val="tx1"/>
                        </a:solidFill>
                        <a:latin typeface="PT Astra Serif" panose="020A0603040505020204" pitchFamily="18" charset="-52"/>
                        <a:cs typeface="Times New Roman" panose="02020603050405020304" pitchFamily="18" charset="0"/>
                      </a:endParaRPr>
                    </a:p>
                  </a:txBody>
                  <a:tcPr/>
                </a:tc>
                <a:extLst>
                  <a:ext uri="{0D108BD9-81ED-4DB2-BD59-A6C34878D82A}">
                    <a16:rowId xmlns="" xmlns:a16="http://schemas.microsoft.com/office/drawing/2014/main" val="10001"/>
                  </a:ext>
                </a:extLst>
              </a:tr>
              <a:tr h="923393">
                <a:tc>
                  <a:txBody>
                    <a:bodyPr/>
                    <a:lstStyle/>
                    <a:p>
                      <a:r>
                        <a:rPr lang="ru-RU" sz="1400" b="0" dirty="0" smtClean="0">
                          <a:latin typeface="PT Astra Serif" panose="020A0603040505020204" pitchFamily="18" charset="-52"/>
                          <a:cs typeface="Times New Roman" panose="02020603050405020304" pitchFamily="18" charset="0"/>
                        </a:rPr>
                        <a:t>Доходы</a:t>
                      </a:r>
                      <a:r>
                        <a:rPr lang="ru-RU" sz="1400" b="0" baseline="0" dirty="0" smtClean="0">
                          <a:latin typeface="PT Astra Serif" panose="020A0603040505020204" pitchFamily="18" charset="-52"/>
                          <a:cs typeface="Times New Roman" panose="02020603050405020304" pitchFamily="18" charset="0"/>
                        </a:rPr>
                        <a:t> от использования имущества, находящегося в государственной  и муниципальной собственности</a:t>
                      </a:r>
                      <a:endParaRPr lang="ru-RU" sz="1400" b="0" dirty="0">
                        <a:solidFill>
                          <a:schemeClr val="tx1"/>
                        </a:solidFill>
                        <a:latin typeface="PT Astra Serif" panose="020A0603040505020204" pitchFamily="18" charset="-52"/>
                        <a:cs typeface="Times New Roman" panose="02020603050405020304" pitchFamily="18" charset="0"/>
                      </a:endParaRPr>
                    </a:p>
                  </a:txBody>
                  <a:tcPr/>
                </a:tc>
                <a:tc>
                  <a:txBody>
                    <a:bodyPr/>
                    <a:lstStyle/>
                    <a:p>
                      <a:pPr algn="ctr"/>
                      <a:r>
                        <a:rPr lang="ru-RU" sz="1600" b="0" dirty="0" smtClean="0">
                          <a:solidFill>
                            <a:schemeClr val="tx1"/>
                          </a:solidFill>
                          <a:latin typeface="PT Astra Serif" panose="020A0603040505020204" pitchFamily="18" charset="-52"/>
                          <a:cs typeface="Times New Roman" panose="02020603050405020304" pitchFamily="18" charset="0"/>
                        </a:rPr>
                        <a:t>643,2</a:t>
                      </a:r>
                      <a:endParaRPr lang="ru-RU" sz="1600" b="0" dirty="0">
                        <a:solidFill>
                          <a:schemeClr val="tx1"/>
                        </a:solidFill>
                        <a:latin typeface="PT Astra Serif" panose="020A0603040505020204" pitchFamily="18" charset="-52"/>
                        <a:cs typeface="Times New Roman" panose="02020603050405020304" pitchFamily="18" charset="0"/>
                      </a:endParaRPr>
                    </a:p>
                  </a:txBody>
                  <a:tcPr anchor="ctr"/>
                </a:tc>
                <a:tc>
                  <a:txBody>
                    <a:bodyPr/>
                    <a:lstStyle/>
                    <a:p>
                      <a:pPr algn="ctr"/>
                      <a:r>
                        <a:rPr lang="ru-RU" sz="1600" b="0" dirty="0" smtClean="0">
                          <a:solidFill>
                            <a:schemeClr val="tx1"/>
                          </a:solidFill>
                          <a:latin typeface="PT Astra Serif" panose="020A0603040505020204" pitchFamily="18" charset="-52"/>
                          <a:cs typeface="Times New Roman" panose="02020603050405020304" pitchFamily="18" charset="0"/>
                        </a:rPr>
                        <a:t>6,4</a:t>
                      </a:r>
                      <a:endParaRPr lang="ru-RU" sz="1600" b="0" dirty="0">
                        <a:solidFill>
                          <a:schemeClr val="tx1"/>
                        </a:solidFill>
                        <a:latin typeface="PT Astra Serif" panose="020A0603040505020204" pitchFamily="18" charset="-52"/>
                        <a:cs typeface="Times New Roman" panose="02020603050405020304" pitchFamily="18" charset="0"/>
                      </a:endParaRPr>
                    </a:p>
                  </a:txBody>
                  <a:tcPr anchor="ctr"/>
                </a:tc>
                <a:tc>
                  <a:txBody>
                    <a:bodyPr/>
                    <a:lstStyle/>
                    <a:p>
                      <a:pPr algn="ctr"/>
                      <a:r>
                        <a:rPr lang="ru-RU" sz="1600" b="0" dirty="0" smtClean="0">
                          <a:solidFill>
                            <a:schemeClr val="tx1"/>
                          </a:solidFill>
                          <a:latin typeface="PT Astra Serif" panose="020A0603040505020204" pitchFamily="18" charset="-52"/>
                          <a:cs typeface="Times New Roman" panose="02020603050405020304" pitchFamily="18" charset="0"/>
                        </a:rPr>
                        <a:t>698,2</a:t>
                      </a:r>
                      <a:endParaRPr lang="ru-RU" sz="1600" b="0" dirty="0">
                        <a:solidFill>
                          <a:schemeClr val="tx1"/>
                        </a:solidFill>
                        <a:latin typeface="PT Astra Serif" panose="020A0603040505020204" pitchFamily="18" charset="-52"/>
                        <a:cs typeface="Times New Roman" panose="02020603050405020304" pitchFamily="18" charset="0"/>
                      </a:endParaRPr>
                    </a:p>
                  </a:txBody>
                  <a:tcPr anchor="ctr"/>
                </a:tc>
                <a:tc>
                  <a:txBody>
                    <a:bodyPr/>
                    <a:lstStyle/>
                    <a:p>
                      <a:pPr algn="ctr"/>
                      <a:r>
                        <a:rPr lang="ru-RU" sz="1600" b="0" dirty="0" smtClean="0">
                          <a:solidFill>
                            <a:schemeClr val="tx1"/>
                          </a:solidFill>
                          <a:latin typeface="PT Astra Serif" panose="020A0603040505020204" pitchFamily="18" charset="-52"/>
                          <a:cs typeface="Times New Roman" panose="02020603050405020304" pitchFamily="18" charset="0"/>
                        </a:rPr>
                        <a:t>5,8</a:t>
                      </a:r>
                      <a:endParaRPr lang="ru-RU" sz="1600" b="0" dirty="0">
                        <a:solidFill>
                          <a:schemeClr val="tx1"/>
                        </a:solidFill>
                        <a:latin typeface="PT Astra Serif" panose="020A0603040505020204" pitchFamily="18" charset="-52"/>
                        <a:cs typeface="Times New Roman" panose="02020603050405020304" pitchFamily="18" charset="0"/>
                      </a:endParaRPr>
                    </a:p>
                  </a:txBody>
                  <a:tcPr anchor="ctr"/>
                </a:tc>
                <a:tc>
                  <a:txBody>
                    <a:bodyPr/>
                    <a:lstStyle/>
                    <a:p>
                      <a:pPr algn="ctr"/>
                      <a:r>
                        <a:rPr lang="ru-RU" sz="1600" b="0" dirty="0" smtClean="0">
                          <a:solidFill>
                            <a:schemeClr val="tx1"/>
                          </a:solidFill>
                          <a:latin typeface="PT Astra Serif" panose="020A0603040505020204" pitchFamily="18" charset="-52"/>
                          <a:cs typeface="Times New Roman" panose="02020603050405020304" pitchFamily="18" charset="0"/>
                        </a:rPr>
                        <a:t>796,3</a:t>
                      </a:r>
                      <a:endParaRPr lang="ru-RU" sz="1600" b="0" dirty="0">
                        <a:solidFill>
                          <a:schemeClr val="tx1"/>
                        </a:solidFill>
                        <a:latin typeface="PT Astra Serif" panose="020A0603040505020204" pitchFamily="18" charset="-52"/>
                        <a:cs typeface="Times New Roman" panose="02020603050405020304" pitchFamily="18" charset="0"/>
                      </a:endParaRPr>
                    </a:p>
                  </a:txBody>
                  <a:tcPr anchor="ctr"/>
                </a:tc>
                <a:tc>
                  <a:txBody>
                    <a:bodyPr/>
                    <a:lstStyle/>
                    <a:p>
                      <a:pPr algn="ctr"/>
                      <a:r>
                        <a:rPr lang="ru-RU" sz="1600" b="0" dirty="0" smtClean="0">
                          <a:solidFill>
                            <a:schemeClr val="tx1"/>
                          </a:solidFill>
                          <a:latin typeface="PT Astra Serif" panose="020A0603040505020204" pitchFamily="18" charset="-52"/>
                          <a:cs typeface="Times New Roman" panose="02020603050405020304" pitchFamily="18" charset="0"/>
                        </a:rPr>
                        <a:t>5,9</a:t>
                      </a:r>
                      <a:endParaRPr lang="ru-RU" sz="1600" b="0" dirty="0">
                        <a:solidFill>
                          <a:schemeClr val="tx1"/>
                        </a:solidFill>
                        <a:latin typeface="PT Astra Serif" panose="020A0603040505020204" pitchFamily="18" charset="-52"/>
                        <a:cs typeface="Times New Roman" panose="02020603050405020304" pitchFamily="18" charset="0"/>
                      </a:endParaRPr>
                    </a:p>
                  </a:txBody>
                  <a:tcPr anchor="ctr"/>
                </a:tc>
                <a:tc>
                  <a:txBody>
                    <a:bodyPr/>
                    <a:lstStyle/>
                    <a:p>
                      <a:pPr algn="ctr" rtl="0" fontAlgn="ctr"/>
                      <a:r>
                        <a:rPr lang="ru-RU" sz="1600" b="1" i="0" u="none" strike="noStrike" dirty="0" smtClean="0">
                          <a:solidFill>
                            <a:srgbClr val="000000"/>
                          </a:solidFill>
                          <a:effectLst/>
                          <a:latin typeface="PT Astra Serif" panose="020A0603040505020204" pitchFamily="18" charset="-52"/>
                        </a:rPr>
                        <a:t>766,2</a:t>
                      </a:r>
                      <a:endParaRPr lang="ru-RU" sz="1600" b="1" i="0" u="none" strike="noStrike" dirty="0">
                        <a:solidFill>
                          <a:srgbClr val="000000"/>
                        </a:solidFill>
                        <a:effectLst/>
                        <a:latin typeface="PT Astra Serif" panose="020A0603040505020204" pitchFamily="18" charset="-52"/>
                      </a:endParaRPr>
                    </a:p>
                  </a:txBody>
                  <a:tcPr marL="9525" marR="9525" marT="9525" marB="0" anchor="ctr"/>
                </a:tc>
                <a:tc>
                  <a:txBody>
                    <a:bodyPr/>
                    <a:lstStyle/>
                    <a:p>
                      <a:pPr algn="ctr" rtl="0" fontAlgn="ctr"/>
                      <a:r>
                        <a:rPr lang="ru-RU" sz="1600" b="1" i="0" u="none" strike="noStrike" dirty="0" smtClean="0">
                          <a:solidFill>
                            <a:srgbClr val="000000"/>
                          </a:solidFill>
                          <a:effectLst/>
                          <a:latin typeface="PT Astra Serif" panose="020A0603040505020204" pitchFamily="18" charset="-52"/>
                        </a:rPr>
                        <a:t>4,5</a:t>
                      </a:r>
                      <a:endParaRPr lang="ru-RU" sz="1600" b="1" i="0" u="none" strike="noStrike" dirty="0">
                        <a:solidFill>
                          <a:srgbClr val="000000"/>
                        </a:solidFill>
                        <a:effectLst/>
                        <a:latin typeface="PT Astra Serif" panose="020A0603040505020204" pitchFamily="18" charset="-52"/>
                      </a:endParaRPr>
                    </a:p>
                  </a:txBody>
                  <a:tcPr marL="9525" marR="9525" marT="9525" marB="0" anchor="ctr"/>
                </a:tc>
                <a:extLst>
                  <a:ext uri="{0D108BD9-81ED-4DB2-BD59-A6C34878D82A}">
                    <a16:rowId xmlns="" xmlns:a16="http://schemas.microsoft.com/office/drawing/2014/main" val="10002"/>
                  </a:ext>
                </a:extLst>
              </a:tr>
              <a:tr h="506377">
                <a:tc>
                  <a:txBody>
                    <a:bodyPr/>
                    <a:lstStyle/>
                    <a:p>
                      <a:r>
                        <a:rPr lang="ru-RU" sz="1400" dirty="0" smtClean="0">
                          <a:latin typeface="PT Astra Serif" panose="020A0603040505020204" pitchFamily="18" charset="-52"/>
                          <a:cs typeface="Times New Roman" panose="02020603050405020304" pitchFamily="18" charset="0"/>
                        </a:rPr>
                        <a:t>Доходы от продажи материальных и нематериальных активов</a:t>
                      </a:r>
                      <a:endParaRPr lang="ru-RU" sz="1400" b="0" dirty="0">
                        <a:solidFill>
                          <a:schemeClr val="tx1"/>
                        </a:solidFill>
                        <a:latin typeface="PT Astra Serif" panose="020A0603040505020204" pitchFamily="18" charset="-52"/>
                        <a:cs typeface="Times New Roman" panose="02020603050405020304" pitchFamily="18" charset="0"/>
                      </a:endParaRPr>
                    </a:p>
                  </a:txBody>
                  <a:tcPr/>
                </a:tc>
                <a:tc>
                  <a:txBody>
                    <a:bodyPr/>
                    <a:lstStyle/>
                    <a:p>
                      <a:pPr algn="ctr"/>
                      <a:r>
                        <a:rPr lang="ru-RU" sz="1600" b="0" dirty="0" smtClean="0">
                          <a:solidFill>
                            <a:schemeClr val="tx1"/>
                          </a:solidFill>
                          <a:latin typeface="PT Astra Serif" panose="020A0603040505020204" pitchFamily="18" charset="-52"/>
                          <a:cs typeface="Times New Roman" panose="02020603050405020304" pitchFamily="18" charset="0"/>
                        </a:rPr>
                        <a:t>169,0</a:t>
                      </a:r>
                      <a:endParaRPr lang="ru-RU" sz="1600" b="0" dirty="0">
                        <a:solidFill>
                          <a:schemeClr val="tx1"/>
                        </a:solidFill>
                        <a:latin typeface="PT Astra Serif" panose="020A0603040505020204" pitchFamily="18" charset="-52"/>
                        <a:cs typeface="Times New Roman" panose="02020603050405020304" pitchFamily="18" charset="0"/>
                      </a:endParaRPr>
                    </a:p>
                  </a:txBody>
                  <a:tcPr anchor="ctr"/>
                </a:tc>
                <a:tc>
                  <a:txBody>
                    <a:bodyPr/>
                    <a:lstStyle/>
                    <a:p>
                      <a:pPr algn="ctr"/>
                      <a:r>
                        <a:rPr lang="ru-RU" sz="1600" b="0" dirty="0" smtClean="0">
                          <a:solidFill>
                            <a:schemeClr val="tx1"/>
                          </a:solidFill>
                          <a:latin typeface="PT Astra Serif" panose="020A0603040505020204" pitchFamily="18" charset="-52"/>
                          <a:cs typeface="Times New Roman" panose="02020603050405020304" pitchFamily="18" charset="0"/>
                        </a:rPr>
                        <a:t>1,7</a:t>
                      </a:r>
                      <a:endParaRPr lang="ru-RU" sz="1600" b="0" dirty="0">
                        <a:solidFill>
                          <a:schemeClr val="tx1"/>
                        </a:solidFill>
                        <a:latin typeface="PT Astra Serif" panose="020A0603040505020204" pitchFamily="18" charset="-52"/>
                        <a:cs typeface="Times New Roman" panose="02020603050405020304" pitchFamily="18" charset="0"/>
                      </a:endParaRPr>
                    </a:p>
                  </a:txBody>
                  <a:tcPr anchor="ctr"/>
                </a:tc>
                <a:tc>
                  <a:txBody>
                    <a:bodyPr/>
                    <a:lstStyle/>
                    <a:p>
                      <a:pPr algn="ctr"/>
                      <a:r>
                        <a:rPr lang="ru-RU" sz="1600" b="0" dirty="0" smtClean="0">
                          <a:solidFill>
                            <a:schemeClr val="tx1"/>
                          </a:solidFill>
                          <a:latin typeface="PT Astra Serif" panose="020A0603040505020204" pitchFamily="18" charset="-52"/>
                          <a:cs typeface="Times New Roman" panose="02020603050405020304" pitchFamily="18" charset="0"/>
                        </a:rPr>
                        <a:t>193,9</a:t>
                      </a:r>
                      <a:endParaRPr lang="ru-RU" sz="1600" b="0" dirty="0">
                        <a:solidFill>
                          <a:schemeClr val="tx1"/>
                        </a:solidFill>
                        <a:latin typeface="PT Astra Serif" panose="020A0603040505020204" pitchFamily="18" charset="-52"/>
                        <a:cs typeface="Times New Roman" panose="02020603050405020304" pitchFamily="18" charset="0"/>
                      </a:endParaRPr>
                    </a:p>
                  </a:txBody>
                  <a:tcPr anchor="ctr"/>
                </a:tc>
                <a:tc>
                  <a:txBody>
                    <a:bodyPr/>
                    <a:lstStyle/>
                    <a:p>
                      <a:pPr algn="ctr"/>
                      <a:r>
                        <a:rPr lang="ru-RU" sz="1600" b="0" dirty="0" smtClean="0">
                          <a:solidFill>
                            <a:schemeClr val="tx1"/>
                          </a:solidFill>
                          <a:latin typeface="PT Astra Serif" panose="020A0603040505020204" pitchFamily="18" charset="-52"/>
                          <a:cs typeface="Times New Roman" panose="02020603050405020304" pitchFamily="18" charset="0"/>
                        </a:rPr>
                        <a:t>1,6</a:t>
                      </a:r>
                      <a:endParaRPr lang="ru-RU" sz="1600" b="0" dirty="0">
                        <a:solidFill>
                          <a:schemeClr val="tx1"/>
                        </a:solidFill>
                        <a:latin typeface="PT Astra Serif" panose="020A0603040505020204" pitchFamily="18" charset="-52"/>
                        <a:cs typeface="Times New Roman" panose="02020603050405020304" pitchFamily="18" charset="0"/>
                      </a:endParaRPr>
                    </a:p>
                  </a:txBody>
                  <a:tcPr anchor="ctr"/>
                </a:tc>
                <a:tc>
                  <a:txBody>
                    <a:bodyPr/>
                    <a:lstStyle/>
                    <a:p>
                      <a:pPr algn="ctr"/>
                      <a:r>
                        <a:rPr lang="ru-RU" sz="1600" b="0" dirty="0" smtClean="0">
                          <a:solidFill>
                            <a:schemeClr val="tx1"/>
                          </a:solidFill>
                          <a:latin typeface="PT Astra Serif" panose="020A0603040505020204" pitchFamily="18" charset="-52"/>
                          <a:cs typeface="Times New Roman" panose="02020603050405020304" pitchFamily="18" charset="0"/>
                        </a:rPr>
                        <a:t>249,0</a:t>
                      </a:r>
                      <a:endParaRPr lang="ru-RU" sz="1600" b="0" dirty="0">
                        <a:solidFill>
                          <a:schemeClr val="tx1"/>
                        </a:solidFill>
                        <a:latin typeface="PT Astra Serif" panose="020A0603040505020204" pitchFamily="18" charset="-52"/>
                        <a:cs typeface="Times New Roman" panose="02020603050405020304" pitchFamily="18" charset="0"/>
                      </a:endParaRPr>
                    </a:p>
                  </a:txBody>
                  <a:tcPr anchor="ctr"/>
                </a:tc>
                <a:tc>
                  <a:txBody>
                    <a:bodyPr/>
                    <a:lstStyle/>
                    <a:p>
                      <a:pPr algn="ctr"/>
                      <a:r>
                        <a:rPr lang="ru-RU" sz="1600" b="0" dirty="0" smtClean="0">
                          <a:solidFill>
                            <a:schemeClr val="tx1"/>
                          </a:solidFill>
                          <a:latin typeface="PT Astra Serif" panose="020A0603040505020204" pitchFamily="18" charset="-52"/>
                          <a:cs typeface="Times New Roman" panose="02020603050405020304" pitchFamily="18" charset="0"/>
                        </a:rPr>
                        <a:t>1,8</a:t>
                      </a:r>
                      <a:endParaRPr lang="ru-RU" sz="1600" b="0" dirty="0">
                        <a:solidFill>
                          <a:schemeClr val="tx1"/>
                        </a:solidFill>
                        <a:latin typeface="PT Astra Serif" panose="020A0603040505020204" pitchFamily="18" charset="-52"/>
                        <a:cs typeface="Times New Roman" panose="02020603050405020304" pitchFamily="18" charset="0"/>
                      </a:endParaRPr>
                    </a:p>
                  </a:txBody>
                  <a:tcPr anchor="ctr"/>
                </a:tc>
                <a:tc>
                  <a:txBody>
                    <a:bodyPr/>
                    <a:lstStyle/>
                    <a:p>
                      <a:pPr algn="ctr" rtl="0" fontAlgn="ctr"/>
                      <a:r>
                        <a:rPr lang="ru-RU" sz="1600" b="1" i="0" u="none" strike="noStrike" dirty="0" smtClean="0">
                          <a:solidFill>
                            <a:srgbClr val="000000"/>
                          </a:solidFill>
                          <a:effectLst/>
                          <a:latin typeface="PT Astra Serif" panose="020A0603040505020204" pitchFamily="18" charset="-52"/>
                        </a:rPr>
                        <a:t>210,6</a:t>
                      </a:r>
                      <a:endParaRPr lang="ru-RU" sz="1600" b="1" i="0" u="none" strike="noStrike" dirty="0">
                        <a:solidFill>
                          <a:srgbClr val="000000"/>
                        </a:solidFill>
                        <a:effectLst/>
                        <a:latin typeface="PT Astra Serif" panose="020A0603040505020204" pitchFamily="18" charset="-52"/>
                      </a:endParaRPr>
                    </a:p>
                  </a:txBody>
                  <a:tcPr marL="9525" marR="9525" marT="9525" marB="0" anchor="ctr"/>
                </a:tc>
                <a:tc>
                  <a:txBody>
                    <a:bodyPr/>
                    <a:lstStyle/>
                    <a:p>
                      <a:pPr algn="ctr" rtl="0" fontAlgn="ctr"/>
                      <a:r>
                        <a:rPr lang="ru-RU" sz="1600" b="1" i="0" u="none" strike="noStrike" dirty="0" smtClean="0">
                          <a:solidFill>
                            <a:srgbClr val="000000"/>
                          </a:solidFill>
                          <a:effectLst/>
                          <a:latin typeface="PT Astra Serif" panose="020A0603040505020204" pitchFamily="18" charset="-52"/>
                        </a:rPr>
                        <a:t>1,2</a:t>
                      </a:r>
                      <a:endParaRPr lang="ru-RU" sz="1600" b="1" i="0" u="none" strike="noStrike" dirty="0">
                        <a:solidFill>
                          <a:srgbClr val="000000"/>
                        </a:solidFill>
                        <a:effectLst/>
                        <a:latin typeface="PT Astra Serif" panose="020A0603040505020204" pitchFamily="18" charset="-52"/>
                      </a:endParaRPr>
                    </a:p>
                  </a:txBody>
                  <a:tcPr marL="9525" marR="9525" marT="9525" marB="0" anchor="ctr"/>
                </a:tc>
                <a:extLst>
                  <a:ext uri="{0D108BD9-81ED-4DB2-BD59-A6C34878D82A}">
                    <a16:rowId xmlns="" xmlns:a16="http://schemas.microsoft.com/office/drawing/2014/main" val="10003"/>
                  </a:ext>
                </a:extLst>
              </a:tr>
              <a:tr h="506377">
                <a:tc>
                  <a:txBody>
                    <a:bodyPr/>
                    <a:lstStyle/>
                    <a:p>
                      <a:r>
                        <a:rPr lang="ru-RU" sz="1400" dirty="0" smtClean="0">
                          <a:latin typeface="PT Astra Serif" panose="020A0603040505020204" pitchFamily="18" charset="-52"/>
                          <a:cs typeface="Times New Roman" panose="02020603050405020304" pitchFamily="18" charset="0"/>
                        </a:rPr>
                        <a:t>Платежи</a:t>
                      </a:r>
                      <a:r>
                        <a:rPr lang="ru-RU" sz="1400" baseline="0" dirty="0" smtClean="0">
                          <a:latin typeface="PT Astra Serif" panose="020A0603040505020204" pitchFamily="18" charset="-52"/>
                          <a:cs typeface="Times New Roman" panose="02020603050405020304" pitchFamily="18" charset="0"/>
                        </a:rPr>
                        <a:t> при пользовании природными ресурсами</a:t>
                      </a:r>
                      <a:endParaRPr lang="ru-RU" sz="1400" b="0" dirty="0">
                        <a:solidFill>
                          <a:schemeClr val="tx1"/>
                        </a:solidFill>
                        <a:latin typeface="PT Astra Serif" panose="020A0603040505020204" pitchFamily="18" charset="-52"/>
                        <a:cs typeface="Times New Roman" panose="02020603050405020304" pitchFamily="18" charset="0"/>
                      </a:endParaRPr>
                    </a:p>
                  </a:txBody>
                  <a:tcPr/>
                </a:tc>
                <a:tc>
                  <a:txBody>
                    <a:bodyPr/>
                    <a:lstStyle/>
                    <a:p>
                      <a:pPr algn="ctr"/>
                      <a:r>
                        <a:rPr lang="ru-RU" sz="1600" b="0" dirty="0" smtClean="0">
                          <a:solidFill>
                            <a:schemeClr val="tx1"/>
                          </a:solidFill>
                          <a:latin typeface="PT Astra Serif" panose="020A0603040505020204" pitchFamily="18" charset="-52"/>
                          <a:cs typeface="Times New Roman" panose="02020603050405020304" pitchFamily="18" charset="0"/>
                        </a:rPr>
                        <a:t>35,0</a:t>
                      </a:r>
                      <a:endParaRPr lang="ru-RU" sz="1600" b="0" dirty="0">
                        <a:solidFill>
                          <a:schemeClr val="tx1"/>
                        </a:solidFill>
                        <a:latin typeface="PT Astra Serif" panose="020A0603040505020204" pitchFamily="18" charset="-52"/>
                        <a:cs typeface="Times New Roman" panose="02020603050405020304" pitchFamily="18" charset="0"/>
                      </a:endParaRPr>
                    </a:p>
                  </a:txBody>
                  <a:tcPr anchor="ctr"/>
                </a:tc>
                <a:tc>
                  <a:txBody>
                    <a:bodyPr/>
                    <a:lstStyle/>
                    <a:p>
                      <a:pPr algn="ctr"/>
                      <a:r>
                        <a:rPr lang="ru-RU" sz="1600" b="0" dirty="0" smtClean="0">
                          <a:solidFill>
                            <a:schemeClr val="tx1"/>
                          </a:solidFill>
                          <a:latin typeface="PT Astra Serif" panose="020A0603040505020204" pitchFamily="18" charset="-52"/>
                          <a:cs typeface="Times New Roman" panose="02020603050405020304" pitchFamily="18" charset="0"/>
                        </a:rPr>
                        <a:t>0,3</a:t>
                      </a:r>
                      <a:endParaRPr lang="ru-RU" sz="1600" b="0" dirty="0">
                        <a:solidFill>
                          <a:schemeClr val="tx1"/>
                        </a:solidFill>
                        <a:latin typeface="PT Astra Serif" panose="020A0603040505020204" pitchFamily="18" charset="-52"/>
                        <a:cs typeface="Times New Roman" panose="02020603050405020304" pitchFamily="18" charset="0"/>
                      </a:endParaRPr>
                    </a:p>
                  </a:txBody>
                  <a:tcPr anchor="ctr"/>
                </a:tc>
                <a:tc>
                  <a:txBody>
                    <a:bodyPr/>
                    <a:lstStyle/>
                    <a:p>
                      <a:pPr algn="ctr"/>
                      <a:r>
                        <a:rPr lang="ru-RU" sz="1600" b="0" dirty="0" smtClean="0">
                          <a:solidFill>
                            <a:schemeClr val="tx1"/>
                          </a:solidFill>
                          <a:latin typeface="PT Astra Serif" panose="020A0603040505020204" pitchFamily="18" charset="-52"/>
                          <a:cs typeface="Times New Roman" panose="02020603050405020304" pitchFamily="18" charset="0"/>
                        </a:rPr>
                        <a:t>16,2</a:t>
                      </a:r>
                      <a:endParaRPr lang="ru-RU" sz="1600" b="0" dirty="0">
                        <a:solidFill>
                          <a:schemeClr val="tx1"/>
                        </a:solidFill>
                        <a:latin typeface="PT Astra Serif" panose="020A0603040505020204" pitchFamily="18" charset="-52"/>
                        <a:cs typeface="Times New Roman" panose="02020603050405020304" pitchFamily="18" charset="0"/>
                      </a:endParaRPr>
                    </a:p>
                  </a:txBody>
                  <a:tcPr anchor="ctr"/>
                </a:tc>
                <a:tc>
                  <a:txBody>
                    <a:bodyPr/>
                    <a:lstStyle/>
                    <a:p>
                      <a:pPr algn="ctr"/>
                      <a:r>
                        <a:rPr lang="ru-RU" sz="1600" b="0" dirty="0" smtClean="0">
                          <a:solidFill>
                            <a:schemeClr val="tx1"/>
                          </a:solidFill>
                          <a:latin typeface="PT Astra Serif" panose="020A0603040505020204" pitchFamily="18" charset="-52"/>
                          <a:cs typeface="Times New Roman" panose="02020603050405020304" pitchFamily="18" charset="0"/>
                        </a:rPr>
                        <a:t>0,1</a:t>
                      </a:r>
                      <a:endParaRPr lang="ru-RU" sz="1600" b="0" dirty="0">
                        <a:solidFill>
                          <a:schemeClr val="tx1"/>
                        </a:solidFill>
                        <a:latin typeface="PT Astra Serif" panose="020A0603040505020204" pitchFamily="18" charset="-52"/>
                        <a:cs typeface="Times New Roman" panose="02020603050405020304" pitchFamily="18" charset="0"/>
                      </a:endParaRPr>
                    </a:p>
                  </a:txBody>
                  <a:tcPr anchor="ctr"/>
                </a:tc>
                <a:tc>
                  <a:txBody>
                    <a:bodyPr/>
                    <a:lstStyle/>
                    <a:p>
                      <a:pPr algn="ctr"/>
                      <a:r>
                        <a:rPr lang="ru-RU" sz="1600" b="0" dirty="0" smtClean="0">
                          <a:solidFill>
                            <a:schemeClr val="tx1"/>
                          </a:solidFill>
                          <a:latin typeface="PT Astra Serif" panose="020A0603040505020204" pitchFamily="18" charset="-52"/>
                          <a:cs typeface="Times New Roman" panose="02020603050405020304" pitchFamily="18" charset="0"/>
                        </a:rPr>
                        <a:t>41,5</a:t>
                      </a:r>
                      <a:endParaRPr lang="ru-RU" sz="1600" b="0" dirty="0">
                        <a:solidFill>
                          <a:schemeClr val="tx1"/>
                        </a:solidFill>
                        <a:latin typeface="PT Astra Serif" panose="020A0603040505020204" pitchFamily="18" charset="-52"/>
                        <a:cs typeface="Times New Roman" panose="02020603050405020304" pitchFamily="18" charset="0"/>
                      </a:endParaRPr>
                    </a:p>
                  </a:txBody>
                  <a:tcPr anchor="ctr"/>
                </a:tc>
                <a:tc>
                  <a:txBody>
                    <a:bodyPr/>
                    <a:lstStyle/>
                    <a:p>
                      <a:pPr algn="ctr"/>
                      <a:r>
                        <a:rPr lang="ru-RU" sz="1600" b="0" dirty="0" smtClean="0">
                          <a:solidFill>
                            <a:schemeClr val="tx1"/>
                          </a:solidFill>
                          <a:latin typeface="PT Astra Serif" panose="020A0603040505020204" pitchFamily="18" charset="-52"/>
                          <a:cs typeface="Times New Roman" panose="02020603050405020304" pitchFamily="18" charset="0"/>
                        </a:rPr>
                        <a:t>0,3</a:t>
                      </a:r>
                      <a:endParaRPr lang="ru-RU" sz="1600" b="0" dirty="0">
                        <a:solidFill>
                          <a:schemeClr val="tx1"/>
                        </a:solidFill>
                        <a:latin typeface="PT Astra Serif" panose="020A0603040505020204" pitchFamily="18" charset="-52"/>
                        <a:cs typeface="Times New Roman" panose="02020603050405020304" pitchFamily="18" charset="0"/>
                      </a:endParaRPr>
                    </a:p>
                  </a:txBody>
                  <a:tcPr anchor="ctr"/>
                </a:tc>
                <a:tc>
                  <a:txBody>
                    <a:bodyPr/>
                    <a:lstStyle/>
                    <a:p>
                      <a:pPr algn="ctr" rtl="0" fontAlgn="ctr"/>
                      <a:r>
                        <a:rPr lang="ru-RU" sz="1600" b="1" i="0" u="none" strike="noStrike" dirty="0" smtClean="0">
                          <a:solidFill>
                            <a:srgbClr val="000000"/>
                          </a:solidFill>
                          <a:effectLst/>
                          <a:latin typeface="PT Astra Serif" panose="020A0603040505020204" pitchFamily="18" charset="-52"/>
                        </a:rPr>
                        <a:t>34,4</a:t>
                      </a:r>
                      <a:endParaRPr lang="ru-RU" sz="1600" b="1" i="0" u="none" strike="noStrike" dirty="0">
                        <a:solidFill>
                          <a:srgbClr val="000000"/>
                        </a:solidFill>
                        <a:effectLst/>
                        <a:latin typeface="PT Astra Serif" panose="020A0603040505020204" pitchFamily="18" charset="-52"/>
                      </a:endParaRPr>
                    </a:p>
                  </a:txBody>
                  <a:tcPr marL="9525" marR="9525" marT="9525" marB="0" anchor="ctr"/>
                </a:tc>
                <a:tc>
                  <a:txBody>
                    <a:bodyPr/>
                    <a:lstStyle/>
                    <a:p>
                      <a:pPr algn="ctr" rtl="0" fontAlgn="ctr"/>
                      <a:r>
                        <a:rPr lang="ru-RU" sz="1600" b="1" i="0" u="none" strike="noStrike" dirty="0" smtClean="0">
                          <a:solidFill>
                            <a:srgbClr val="000000"/>
                          </a:solidFill>
                          <a:effectLst/>
                          <a:latin typeface="PT Astra Serif" panose="020A0603040505020204" pitchFamily="18" charset="-52"/>
                        </a:rPr>
                        <a:t>0,2</a:t>
                      </a:r>
                      <a:endParaRPr lang="ru-RU" sz="1600" b="1" i="0" u="none" strike="noStrike" dirty="0">
                        <a:solidFill>
                          <a:srgbClr val="000000"/>
                        </a:solidFill>
                        <a:effectLst/>
                        <a:latin typeface="PT Astra Serif" panose="020A0603040505020204" pitchFamily="18" charset="-52"/>
                      </a:endParaRPr>
                    </a:p>
                  </a:txBody>
                  <a:tcPr marL="9525" marR="9525" marT="9525" marB="0" anchor="ctr"/>
                </a:tc>
                <a:extLst>
                  <a:ext uri="{0D108BD9-81ED-4DB2-BD59-A6C34878D82A}">
                    <a16:rowId xmlns="" xmlns:a16="http://schemas.microsoft.com/office/drawing/2014/main" val="10004"/>
                  </a:ext>
                </a:extLst>
              </a:tr>
              <a:tr h="327655">
                <a:tc>
                  <a:txBody>
                    <a:bodyPr/>
                    <a:lstStyle/>
                    <a:p>
                      <a:r>
                        <a:rPr lang="ru-RU" sz="1400" dirty="0" smtClean="0">
                          <a:latin typeface="PT Astra Serif" panose="020A0603040505020204" pitchFamily="18" charset="-52"/>
                          <a:cs typeface="Times New Roman" panose="02020603050405020304" pitchFamily="18" charset="0"/>
                        </a:rPr>
                        <a:t>Прочие неналоговые доходы</a:t>
                      </a:r>
                      <a:endParaRPr lang="ru-RU" sz="1400" b="0" dirty="0">
                        <a:solidFill>
                          <a:schemeClr val="tx1"/>
                        </a:solidFill>
                        <a:latin typeface="PT Astra Serif" panose="020A0603040505020204" pitchFamily="18" charset="-52"/>
                        <a:cs typeface="Times New Roman" panose="02020603050405020304" pitchFamily="18" charset="0"/>
                      </a:endParaRPr>
                    </a:p>
                  </a:txBody>
                  <a:tcPr/>
                </a:tc>
                <a:tc>
                  <a:txBody>
                    <a:bodyPr/>
                    <a:lstStyle/>
                    <a:p>
                      <a:pPr algn="ctr"/>
                      <a:r>
                        <a:rPr lang="ru-RU" sz="1600" b="0" dirty="0" smtClean="0">
                          <a:solidFill>
                            <a:schemeClr val="tx1"/>
                          </a:solidFill>
                          <a:latin typeface="PT Astra Serif" panose="020A0603040505020204" pitchFamily="18" charset="-52"/>
                          <a:cs typeface="Times New Roman" panose="02020603050405020304" pitchFamily="18" charset="0"/>
                        </a:rPr>
                        <a:t>177,3</a:t>
                      </a:r>
                      <a:endParaRPr lang="ru-RU" sz="1600" b="0" dirty="0">
                        <a:solidFill>
                          <a:schemeClr val="tx1"/>
                        </a:solidFill>
                        <a:latin typeface="PT Astra Serif" panose="020A0603040505020204" pitchFamily="18" charset="-52"/>
                        <a:cs typeface="Times New Roman" panose="02020603050405020304" pitchFamily="18" charset="0"/>
                      </a:endParaRPr>
                    </a:p>
                  </a:txBody>
                  <a:tcPr anchor="ctr"/>
                </a:tc>
                <a:tc>
                  <a:txBody>
                    <a:bodyPr/>
                    <a:lstStyle/>
                    <a:p>
                      <a:pPr algn="ctr"/>
                      <a:r>
                        <a:rPr lang="ru-RU" sz="1600" b="0" dirty="0" smtClean="0">
                          <a:solidFill>
                            <a:schemeClr val="tx1"/>
                          </a:solidFill>
                          <a:latin typeface="PT Astra Serif" panose="020A0603040505020204" pitchFamily="18" charset="-52"/>
                          <a:cs typeface="Times New Roman" panose="02020603050405020304" pitchFamily="18" charset="0"/>
                        </a:rPr>
                        <a:t>1,8</a:t>
                      </a:r>
                      <a:endParaRPr lang="ru-RU" sz="1600" b="0" dirty="0">
                        <a:solidFill>
                          <a:schemeClr val="tx1"/>
                        </a:solidFill>
                        <a:latin typeface="PT Astra Serif" panose="020A0603040505020204" pitchFamily="18" charset="-52"/>
                        <a:cs typeface="Times New Roman" panose="02020603050405020304" pitchFamily="18" charset="0"/>
                      </a:endParaRPr>
                    </a:p>
                  </a:txBody>
                  <a:tcPr anchor="ctr"/>
                </a:tc>
                <a:tc>
                  <a:txBody>
                    <a:bodyPr/>
                    <a:lstStyle/>
                    <a:p>
                      <a:pPr algn="ctr"/>
                      <a:r>
                        <a:rPr lang="ru-RU" sz="1600" b="0" dirty="0" smtClean="0">
                          <a:solidFill>
                            <a:schemeClr val="tx1"/>
                          </a:solidFill>
                          <a:latin typeface="PT Astra Serif" panose="020A0603040505020204" pitchFamily="18" charset="-52"/>
                          <a:cs typeface="Times New Roman" panose="02020603050405020304" pitchFamily="18" charset="0"/>
                        </a:rPr>
                        <a:t>284,3</a:t>
                      </a:r>
                      <a:endParaRPr lang="ru-RU" sz="1600" b="0" dirty="0">
                        <a:solidFill>
                          <a:schemeClr val="tx1"/>
                        </a:solidFill>
                        <a:latin typeface="PT Astra Serif" panose="020A0603040505020204" pitchFamily="18" charset="-52"/>
                        <a:cs typeface="Times New Roman" panose="02020603050405020304" pitchFamily="18" charset="0"/>
                      </a:endParaRPr>
                    </a:p>
                  </a:txBody>
                  <a:tcPr anchor="ctr"/>
                </a:tc>
                <a:tc>
                  <a:txBody>
                    <a:bodyPr/>
                    <a:lstStyle/>
                    <a:p>
                      <a:pPr algn="ctr"/>
                      <a:r>
                        <a:rPr lang="ru-RU" sz="1600" b="0" dirty="0" smtClean="0">
                          <a:solidFill>
                            <a:schemeClr val="tx1"/>
                          </a:solidFill>
                          <a:latin typeface="PT Astra Serif" panose="020A0603040505020204" pitchFamily="18" charset="-52"/>
                          <a:cs typeface="Times New Roman" panose="02020603050405020304" pitchFamily="18" charset="0"/>
                        </a:rPr>
                        <a:t>2,5</a:t>
                      </a:r>
                      <a:endParaRPr lang="ru-RU" sz="1600" b="0" dirty="0">
                        <a:solidFill>
                          <a:schemeClr val="tx1"/>
                        </a:solidFill>
                        <a:latin typeface="PT Astra Serif" panose="020A0603040505020204" pitchFamily="18" charset="-52"/>
                        <a:cs typeface="Times New Roman" panose="02020603050405020304" pitchFamily="18" charset="0"/>
                      </a:endParaRPr>
                    </a:p>
                  </a:txBody>
                  <a:tcPr anchor="ctr"/>
                </a:tc>
                <a:tc>
                  <a:txBody>
                    <a:bodyPr/>
                    <a:lstStyle/>
                    <a:p>
                      <a:pPr algn="ctr"/>
                      <a:r>
                        <a:rPr lang="ru-RU" sz="1600" b="0" dirty="0" smtClean="0">
                          <a:solidFill>
                            <a:schemeClr val="tx1"/>
                          </a:solidFill>
                          <a:latin typeface="PT Astra Serif" panose="020A0603040505020204" pitchFamily="18" charset="-52"/>
                          <a:cs typeface="Times New Roman" panose="02020603050405020304" pitchFamily="18" charset="0"/>
                        </a:rPr>
                        <a:t>68,1</a:t>
                      </a:r>
                      <a:endParaRPr lang="ru-RU" sz="1600" b="0" dirty="0">
                        <a:solidFill>
                          <a:schemeClr val="tx1"/>
                        </a:solidFill>
                        <a:latin typeface="PT Astra Serif" panose="020A0603040505020204" pitchFamily="18" charset="-52"/>
                        <a:cs typeface="Times New Roman" panose="02020603050405020304" pitchFamily="18" charset="0"/>
                      </a:endParaRPr>
                    </a:p>
                  </a:txBody>
                  <a:tcPr anchor="ctr"/>
                </a:tc>
                <a:tc>
                  <a:txBody>
                    <a:bodyPr/>
                    <a:lstStyle/>
                    <a:p>
                      <a:pPr algn="ctr"/>
                      <a:r>
                        <a:rPr lang="ru-RU" sz="1600" b="0" dirty="0" smtClean="0">
                          <a:solidFill>
                            <a:schemeClr val="tx1"/>
                          </a:solidFill>
                          <a:latin typeface="PT Astra Serif" panose="020A0603040505020204" pitchFamily="18" charset="-52"/>
                          <a:cs typeface="Times New Roman" panose="02020603050405020304" pitchFamily="18" charset="0"/>
                        </a:rPr>
                        <a:t>0,5</a:t>
                      </a:r>
                      <a:endParaRPr lang="ru-RU" sz="1600" b="0" dirty="0">
                        <a:solidFill>
                          <a:schemeClr val="tx1"/>
                        </a:solidFill>
                        <a:latin typeface="PT Astra Serif" panose="020A0603040505020204" pitchFamily="18" charset="-52"/>
                        <a:cs typeface="Times New Roman" panose="02020603050405020304" pitchFamily="18" charset="0"/>
                      </a:endParaRPr>
                    </a:p>
                  </a:txBody>
                  <a:tcPr anchor="ctr"/>
                </a:tc>
                <a:tc>
                  <a:txBody>
                    <a:bodyPr/>
                    <a:lstStyle/>
                    <a:p>
                      <a:pPr algn="ctr" rtl="0" fontAlgn="ctr"/>
                      <a:r>
                        <a:rPr lang="ru-RU" sz="1600" b="1" i="0" u="none" strike="noStrike" dirty="0" smtClean="0">
                          <a:solidFill>
                            <a:srgbClr val="000000"/>
                          </a:solidFill>
                          <a:effectLst/>
                          <a:latin typeface="PT Astra Serif" panose="020A0603040505020204" pitchFamily="18" charset="-52"/>
                        </a:rPr>
                        <a:t>296,1</a:t>
                      </a:r>
                      <a:endParaRPr lang="ru-RU" sz="1600" b="1" i="0" u="none" strike="noStrike" dirty="0">
                        <a:solidFill>
                          <a:srgbClr val="000000"/>
                        </a:solidFill>
                        <a:effectLst/>
                        <a:latin typeface="PT Astra Serif" panose="020A0603040505020204" pitchFamily="18" charset="-52"/>
                      </a:endParaRPr>
                    </a:p>
                  </a:txBody>
                  <a:tcPr marL="9525" marR="9525" marT="9525" marB="0" anchor="ctr"/>
                </a:tc>
                <a:tc>
                  <a:txBody>
                    <a:bodyPr/>
                    <a:lstStyle/>
                    <a:p>
                      <a:pPr algn="ctr" rtl="0" fontAlgn="ctr"/>
                      <a:r>
                        <a:rPr lang="ru-RU" sz="1600" b="1" i="0" u="none" strike="noStrike" dirty="0" smtClean="0">
                          <a:solidFill>
                            <a:srgbClr val="000000"/>
                          </a:solidFill>
                          <a:effectLst/>
                          <a:latin typeface="PT Astra Serif" panose="020A0603040505020204" pitchFamily="18" charset="-52"/>
                        </a:rPr>
                        <a:t>1,8</a:t>
                      </a:r>
                      <a:endParaRPr lang="ru-RU" sz="1600" b="1" i="0" u="none" strike="noStrike" dirty="0">
                        <a:solidFill>
                          <a:srgbClr val="000000"/>
                        </a:solidFill>
                        <a:effectLst/>
                        <a:latin typeface="PT Astra Serif" panose="020A0603040505020204" pitchFamily="18" charset="-52"/>
                      </a:endParaRPr>
                    </a:p>
                  </a:txBody>
                  <a:tcPr marL="9525" marR="9525" marT="9525" marB="0" anchor="ctr"/>
                </a:tc>
                <a:extLst>
                  <a:ext uri="{0D108BD9-81ED-4DB2-BD59-A6C34878D82A}">
                    <a16:rowId xmlns="" xmlns:a16="http://schemas.microsoft.com/office/drawing/2014/main" val="10005"/>
                  </a:ext>
                </a:extLst>
              </a:tr>
            </a:tbl>
          </a:graphicData>
        </a:graphic>
      </p:graphicFrame>
      <p:pic>
        <p:nvPicPr>
          <p:cNvPr id="25" name="Рисунок 24"/>
          <p:cNvPicPr>
            <a:picLocks noChangeAspect="1"/>
          </p:cNvPicPr>
          <p:nvPr/>
        </p:nvPicPr>
        <p:blipFill>
          <a:blip r:embed="rId2"/>
          <a:stretch>
            <a:fillRect/>
          </a:stretch>
        </p:blipFill>
        <p:spPr>
          <a:xfrm>
            <a:off x="33681" y="14874"/>
            <a:ext cx="12192000" cy="942254"/>
          </a:xfrm>
          <a:prstGeom prst="rect">
            <a:avLst/>
          </a:prstGeom>
          <a:ln>
            <a:solidFill>
              <a:srgbClr val="00B050"/>
            </a:solidFill>
          </a:ln>
          <a:effectLst>
            <a:glow rad="12700">
              <a:schemeClr val="accent1">
                <a:alpha val="40000"/>
              </a:schemeClr>
            </a:glow>
          </a:effectLst>
        </p:spPr>
      </p:pic>
      <p:sp>
        <p:nvSpPr>
          <p:cNvPr id="33" name="Прямоугольник 32"/>
          <p:cNvSpPr/>
          <p:nvPr/>
        </p:nvSpPr>
        <p:spPr>
          <a:xfrm>
            <a:off x="1899535" y="162836"/>
            <a:ext cx="10292465" cy="646331"/>
          </a:xfrm>
          <a:prstGeom prst="rect">
            <a:avLst/>
          </a:prstGeom>
        </p:spPr>
        <p:txBody>
          <a:bodyPr wrap="square">
            <a:spAutoFit/>
          </a:bodyPr>
          <a:lstStyle/>
          <a:p>
            <a:pPr algn="ctr"/>
            <a:r>
              <a:rPr lang="ru-RU" b="1" dirty="0">
                <a:latin typeface="PT Astra Serif" panose="020A0603040505020204" pitchFamily="18" charset="-52"/>
                <a:cs typeface="Times New Roman" panose="02020603050405020304" pitchFamily="18" charset="0"/>
              </a:rPr>
              <a:t>Исполнение неналоговых доходов </a:t>
            </a:r>
            <a:r>
              <a:rPr lang="ru-RU" sz="1690" b="1" dirty="0">
                <a:latin typeface="PT Astra Serif" panose="020A0603040505020204" pitchFamily="18" charset="-52"/>
                <a:cs typeface="Times New Roman" panose="02020603050405020304" pitchFamily="18" charset="0"/>
              </a:rPr>
              <a:t>бюджета</a:t>
            </a:r>
            <a:r>
              <a:rPr lang="ru-RU" b="1" dirty="0">
                <a:latin typeface="PT Astra Serif" panose="020A0603040505020204" pitchFamily="18" charset="-52"/>
                <a:cs typeface="Times New Roman" panose="02020603050405020304" pitchFamily="18" charset="0"/>
              </a:rPr>
              <a:t> муниципального образования город Тула </a:t>
            </a:r>
          </a:p>
          <a:p>
            <a:pPr algn="ctr"/>
            <a:r>
              <a:rPr lang="ru-RU" b="1" dirty="0">
                <a:latin typeface="PT Astra Serif" panose="020A0603040505020204" pitchFamily="18" charset="-52"/>
                <a:cs typeface="Times New Roman" panose="02020603050405020304" pitchFamily="18" charset="0"/>
              </a:rPr>
              <a:t>в разрезе доходных </a:t>
            </a:r>
            <a:r>
              <a:rPr lang="ru-RU" sz="1680" b="1" dirty="0">
                <a:latin typeface="PT Astra Serif" panose="020A0603040505020204" pitchFamily="18" charset="-52"/>
                <a:cs typeface="Times New Roman" panose="02020603050405020304" pitchFamily="18" charset="0"/>
              </a:rPr>
              <a:t>источников</a:t>
            </a:r>
            <a:r>
              <a:rPr lang="ru-RU" b="1" dirty="0">
                <a:latin typeface="PT Astra Serif" panose="020A0603040505020204" pitchFamily="18" charset="-52"/>
                <a:cs typeface="Times New Roman" panose="02020603050405020304" pitchFamily="18" charset="0"/>
              </a:rPr>
              <a:t> </a:t>
            </a:r>
            <a:r>
              <a:rPr lang="ru-RU" b="1" dirty="0" smtClean="0">
                <a:latin typeface="PT Astra Serif" panose="020A0603040505020204" pitchFamily="18" charset="-52"/>
                <a:cs typeface="Times New Roman" panose="02020603050405020304" pitchFamily="18" charset="0"/>
              </a:rPr>
              <a:t>за 2021-20</a:t>
            </a:r>
            <a:r>
              <a:rPr lang="en-US" b="1" dirty="0" smtClean="0">
                <a:latin typeface="PT Astra Serif" panose="020A0603040505020204" pitchFamily="18" charset="-52"/>
                <a:cs typeface="Times New Roman" panose="02020603050405020304" pitchFamily="18" charset="0"/>
              </a:rPr>
              <a:t>2</a:t>
            </a:r>
            <a:r>
              <a:rPr lang="ru-RU" b="1" dirty="0" smtClean="0">
                <a:latin typeface="PT Astra Serif" panose="020A0603040505020204" pitchFamily="18" charset="-52"/>
                <a:cs typeface="Times New Roman" panose="02020603050405020304" pitchFamily="18" charset="0"/>
              </a:rPr>
              <a:t>4 годы </a:t>
            </a:r>
            <a:endParaRPr lang="ru-RU" b="1" dirty="0">
              <a:latin typeface="PT Astra Serif" panose="020A0603040505020204" pitchFamily="18" charset="-52"/>
              <a:cs typeface="Times New Roman" panose="02020603050405020304" pitchFamily="18" charset="0"/>
            </a:endParaRPr>
          </a:p>
        </p:txBody>
      </p:sp>
      <p:graphicFrame>
        <p:nvGraphicFramePr>
          <p:cNvPr id="29" name="Диаграмма 28"/>
          <p:cNvGraphicFramePr/>
          <p:nvPr>
            <p:extLst>
              <p:ext uri="{D42A27DB-BD31-4B8C-83A1-F6EECF244321}">
                <p14:modId xmlns:p14="http://schemas.microsoft.com/office/powerpoint/2010/main" val="991724012"/>
              </p:ext>
            </p:extLst>
          </p:nvPr>
        </p:nvGraphicFramePr>
        <p:xfrm>
          <a:off x="576650" y="5214026"/>
          <a:ext cx="10981036" cy="16439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53096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Прямоугольник 23"/>
          <p:cNvSpPr/>
          <p:nvPr/>
        </p:nvSpPr>
        <p:spPr>
          <a:xfrm>
            <a:off x="10123494" y="0"/>
            <a:ext cx="539552" cy="1612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dirty="0">
                <a:solidFill>
                  <a:schemeClr val="tx1"/>
                </a:solidFill>
                <a:latin typeface="PT Astra Serif" panose="020A0603040505020204" pitchFamily="18" charset="-52"/>
                <a:cs typeface="Times New Roman" panose="02020603050405020304" pitchFamily="18" charset="0"/>
              </a:rPr>
              <a:t>Слайд </a:t>
            </a:r>
            <a:r>
              <a:rPr lang="en-US" sz="800" dirty="0">
                <a:solidFill>
                  <a:schemeClr val="tx1"/>
                </a:solidFill>
                <a:latin typeface="PT Astra Serif" panose="020A0603040505020204" pitchFamily="18" charset="-52"/>
                <a:cs typeface="Times New Roman" panose="02020603050405020304" pitchFamily="18" charset="0"/>
              </a:rPr>
              <a:t>5</a:t>
            </a:r>
            <a:endParaRPr lang="ru-RU" sz="800" dirty="0">
              <a:solidFill>
                <a:schemeClr val="tx1"/>
              </a:solidFill>
              <a:latin typeface="PT Astra Serif" panose="020A0603040505020204" pitchFamily="18" charset="-52"/>
              <a:cs typeface="Times New Roman" panose="02020603050405020304" pitchFamily="18" charset="0"/>
            </a:endParaRPr>
          </a:p>
        </p:txBody>
      </p:sp>
      <p:pic>
        <p:nvPicPr>
          <p:cNvPr id="23" name="Рисунок 22"/>
          <p:cNvPicPr>
            <a:picLocks noChangeAspect="1"/>
          </p:cNvPicPr>
          <p:nvPr/>
        </p:nvPicPr>
        <p:blipFill>
          <a:blip r:embed="rId2"/>
          <a:stretch>
            <a:fillRect/>
          </a:stretch>
        </p:blipFill>
        <p:spPr>
          <a:xfrm>
            <a:off x="0" y="-16244"/>
            <a:ext cx="12192000" cy="905008"/>
          </a:xfrm>
          <a:prstGeom prst="rect">
            <a:avLst/>
          </a:prstGeom>
          <a:ln>
            <a:solidFill>
              <a:srgbClr val="00B050"/>
            </a:solidFill>
          </a:ln>
          <a:effectLst>
            <a:glow rad="12700">
              <a:schemeClr val="accent1">
                <a:alpha val="40000"/>
              </a:schemeClr>
            </a:glow>
          </a:effectLst>
        </p:spPr>
      </p:pic>
      <p:sp>
        <p:nvSpPr>
          <p:cNvPr id="2" name="Прямоугольник 1"/>
          <p:cNvSpPr/>
          <p:nvPr/>
        </p:nvSpPr>
        <p:spPr>
          <a:xfrm>
            <a:off x="2191265" y="40898"/>
            <a:ext cx="9852453" cy="646331"/>
          </a:xfrm>
          <a:prstGeom prst="rect">
            <a:avLst/>
          </a:prstGeom>
        </p:spPr>
        <p:txBody>
          <a:bodyPr wrap="square">
            <a:spAutoFit/>
          </a:bodyPr>
          <a:lstStyle/>
          <a:p>
            <a:pPr algn="ctr">
              <a:defRPr/>
            </a:pPr>
            <a:r>
              <a:rPr lang="ru-RU" b="1" dirty="0">
                <a:latin typeface="PT Astra Serif" panose="020A0603040505020204" pitchFamily="18" charset="-52"/>
                <a:cs typeface="Times New Roman" panose="02020603050405020304" pitchFamily="18" charset="0"/>
              </a:rPr>
              <a:t>Исполнение по безвозмездным поступлениям в бюджет муниципального </a:t>
            </a:r>
            <a:r>
              <a:rPr lang="ru-RU" b="1" dirty="0" smtClean="0">
                <a:latin typeface="PT Astra Serif" panose="020A0603040505020204" pitchFamily="18" charset="-52"/>
                <a:cs typeface="Times New Roman" panose="02020603050405020304" pitchFamily="18" charset="0"/>
              </a:rPr>
              <a:t>образования</a:t>
            </a:r>
          </a:p>
          <a:p>
            <a:pPr algn="ctr">
              <a:defRPr/>
            </a:pPr>
            <a:r>
              <a:rPr lang="ru-RU" b="1" dirty="0" smtClean="0">
                <a:latin typeface="PT Astra Serif" panose="020A0603040505020204" pitchFamily="18" charset="-52"/>
                <a:cs typeface="Times New Roman" panose="02020603050405020304" pitchFamily="18" charset="0"/>
              </a:rPr>
              <a:t> </a:t>
            </a:r>
            <a:r>
              <a:rPr lang="ru-RU" b="1" dirty="0">
                <a:latin typeface="PT Astra Serif" panose="020A0603040505020204" pitchFamily="18" charset="-52"/>
                <a:cs typeface="Times New Roman" panose="02020603050405020304" pitchFamily="18" charset="0"/>
              </a:rPr>
              <a:t>город Тула за </a:t>
            </a:r>
            <a:r>
              <a:rPr lang="ru-RU" b="1" dirty="0" smtClean="0">
                <a:latin typeface="PT Astra Serif" panose="020A0603040505020204" pitchFamily="18" charset="-52"/>
                <a:cs typeface="Times New Roman" panose="02020603050405020304" pitchFamily="18" charset="0"/>
              </a:rPr>
              <a:t>20</a:t>
            </a:r>
            <a:r>
              <a:rPr lang="en-US" b="1" dirty="0" smtClean="0">
                <a:latin typeface="PT Astra Serif" panose="020A0603040505020204" pitchFamily="18" charset="-52"/>
                <a:cs typeface="Times New Roman" panose="02020603050405020304" pitchFamily="18" charset="0"/>
              </a:rPr>
              <a:t>2</a:t>
            </a:r>
            <a:r>
              <a:rPr lang="ru-RU" b="1" dirty="0" smtClean="0">
                <a:latin typeface="PT Astra Serif" panose="020A0603040505020204" pitchFamily="18" charset="-52"/>
                <a:cs typeface="Times New Roman" panose="02020603050405020304" pitchFamily="18" charset="0"/>
              </a:rPr>
              <a:t>4 </a:t>
            </a:r>
            <a:r>
              <a:rPr lang="ru-RU" b="1" dirty="0">
                <a:latin typeface="PT Astra Serif" panose="020A0603040505020204" pitchFamily="18" charset="-52"/>
                <a:cs typeface="Times New Roman" panose="02020603050405020304" pitchFamily="18" charset="0"/>
              </a:rPr>
              <a:t>год</a:t>
            </a:r>
          </a:p>
        </p:txBody>
      </p:sp>
      <p:graphicFrame>
        <p:nvGraphicFramePr>
          <p:cNvPr id="8" name="Схема 7"/>
          <p:cNvGraphicFramePr/>
          <p:nvPr>
            <p:extLst>
              <p:ext uri="{D42A27DB-BD31-4B8C-83A1-F6EECF244321}">
                <p14:modId xmlns:p14="http://schemas.microsoft.com/office/powerpoint/2010/main" val="3900777163"/>
              </p:ext>
            </p:extLst>
          </p:nvPr>
        </p:nvGraphicFramePr>
        <p:xfrm>
          <a:off x="-8546" y="888764"/>
          <a:ext cx="12200546" cy="59692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 name="Прямоугольник 24"/>
          <p:cNvSpPr/>
          <p:nvPr/>
        </p:nvSpPr>
        <p:spPr>
          <a:xfrm>
            <a:off x="11189738" y="964755"/>
            <a:ext cx="1002262" cy="307777"/>
          </a:xfrm>
          <a:prstGeom prst="rect">
            <a:avLst/>
          </a:prstGeom>
        </p:spPr>
        <p:txBody>
          <a:bodyPr wrap="none">
            <a:spAutoFit/>
          </a:bodyPr>
          <a:lstStyle/>
          <a:p>
            <a:r>
              <a:rPr lang="ru-RU" sz="1400" dirty="0">
                <a:solidFill>
                  <a:srgbClr val="000000"/>
                </a:solidFill>
                <a:latin typeface="PT Astra Serif" panose="020A0603040505020204" pitchFamily="18" charset="-52"/>
              </a:rPr>
              <a:t>(млн. руб</a:t>
            </a:r>
            <a:r>
              <a:rPr lang="ru-RU" sz="1400" dirty="0">
                <a:solidFill>
                  <a:srgbClr val="000000"/>
                </a:solidFill>
                <a:latin typeface="Corbel" panose="020B0503020204020204" pitchFamily="34" charset="0"/>
              </a:rPr>
              <a:t>.)</a:t>
            </a:r>
            <a:endParaRPr lang="ru-RU" sz="1400" dirty="0">
              <a:latin typeface="PT Astra Serif" panose="020A0603040505020204" pitchFamily="18" charset="-52"/>
              <a:ea typeface="PT Astra Serif" panose="020A0603040505020204" pitchFamily="18" charset="-52"/>
            </a:endParaRPr>
          </a:p>
        </p:txBody>
      </p:sp>
    </p:spTree>
    <p:extLst>
      <p:ext uri="{BB962C8B-B14F-4D97-AF65-F5344CB8AC3E}">
        <p14:creationId xmlns:p14="http://schemas.microsoft.com/office/powerpoint/2010/main" val="3685359721"/>
      </p:ext>
    </p:extLst>
  </p:cSld>
  <p:clrMapOvr>
    <a:masterClrMapping/>
  </p:clrMapOvr>
  <p:transition spd="slow" advTm="350">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5"/>
          <p:cNvGraphicFramePr>
            <a:graphicFrameLocks noChangeAspect="1"/>
          </p:cNvGraphicFramePr>
          <p:nvPr>
            <p:extLst>
              <p:ext uri="{D42A27DB-BD31-4B8C-83A1-F6EECF244321}">
                <p14:modId xmlns:p14="http://schemas.microsoft.com/office/powerpoint/2010/main" val="2204676192"/>
              </p:ext>
            </p:extLst>
          </p:nvPr>
        </p:nvGraphicFramePr>
        <p:xfrm>
          <a:off x="145312" y="956004"/>
          <a:ext cx="11946283" cy="5886265"/>
        </p:xfrm>
        <a:graphic>
          <a:graphicData uri="http://schemas.openxmlformats.org/drawingml/2006/chart">
            <c:chart xmlns:c="http://schemas.openxmlformats.org/drawingml/2006/chart" xmlns:r="http://schemas.openxmlformats.org/officeDocument/2006/relationships" r:id="rId4"/>
          </a:graphicData>
        </a:graphic>
      </p:graphicFrame>
      <p:sp>
        <p:nvSpPr>
          <p:cNvPr id="16387" name="Text Box 6"/>
          <p:cNvSpPr txBox="1">
            <a:spLocks noChangeArrowheads="1"/>
          </p:cNvSpPr>
          <p:nvPr/>
        </p:nvSpPr>
        <p:spPr bwMode="auto">
          <a:xfrm>
            <a:off x="9534525" y="361508"/>
            <a:ext cx="12255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ru-RU" altLang="ru-RU" sz="1400" dirty="0">
                <a:latin typeface="PT Astra Serif" panose="020A0603040505020204" pitchFamily="18" charset="-52"/>
                <a:cs typeface="Times New Roman" panose="02020603050405020304" pitchFamily="18" charset="0"/>
              </a:rPr>
              <a:t>млн. руб</a:t>
            </a:r>
            <a:r>
              <a:rPr lang="ru-RU" altLang="ru-RU" sz="1400" dirty="0">
                <a:latin typeface="PT Astra Serif" panose="020A0603040505020204" pitchFamily="18" charset="-52"/>
              </a:rPr>
              <a:t>.</a:t>
            </a:r>
          </a:p>
        </p:txBody>
      </p:sp>
      <p:sp>
        <p:nvSpPr>
          <p:cNvPr id="7" name="Прямоугольник 6"/>
          <p:cNvSpPr/>
          <p:nvPr/>
        </p:nvSpPr>
        <p:spPr>
          <a:xfrm>
            <a:off x="10123494" y="0"/>
            <a:ext cx="539552" cy="1612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dirty="0">
                <a:solidFill>
                  <a:schemeClr val="tx1"/>
                </a:solidFill>
                <a:latin typeface="PT Astra Serif" panose="020A0603040505020204" pitchFamily="18" charset="-52"/>
                <a:cs typeface="Times New Roman" panose="02020603050405020304" pitchFamily="18" charset="0"/>
              </a:rPr>
              <a:t>Слайд </a:t>
            </a:r>
            <a:r>
              <a:rPr lang="en-US" sz="800" dirty="0">
                <a:solidFill>
                  <a:schemeClr val="tx1"/>
                </a:solidFill>
                <a:latin typeface="PT Astra Serif" panose="020A0603040505020204" pitchFamily="18" charset="-52"/>
                <a:cs typeface="Times New Roman" panose="02020603050405020304" pitchFamily="18" charset="0"/>
              </a:rPr>
              <a:t>6</a:t>
            </a:r>
          </a:p>
        </p:txBody>
      </p:sp>
      <p:pic>
        <p:nvPicPr>
          <p:cNvPr id="6" name="Рисунок 5"/>
          <p:cNvPicPr>
            <a:picLocks noChangeAspect="1"/>
          </p:cNvPicPr>
          <p:nvPr/>
        </p:nvPicPr>
        <p:blipFill>
          <a:blip r:embed="rId5"/>
          <a:stretch>
            <a:fillRect/>
          </a:stretch>
        </p:blipFill>
        <p:spPr>
          <a:xfrm>
            <a:off x="0" y="-3285"/>
            <a:ext cx="12192000" cy="759037"/>
          </a:xfrm>
          <a:prstGeom prst="rect">
            <a:avLst/>
          </a:prstGeom>
          <a:ln>
            <a:solidFill>
              <a:srgbClr val="00B050"/>
            </a:solidFill>
          </a:ln>
          <a:effectLst>
            <a:glow rad="12700">
              <a:schemeClr val="accent1">
                <a:alpha val="40000"/>
              </a:schemeClr>
            </a:glow>
          </a:effectLst>
        </p:spPr>
      </p:pic>
      <p:sp>
        <p:nvSpPr>
          <p:cNvPr id="3" name="Прямоугольник 2"/>
          <p:cNvSpPr/>
          <p:nvPr/>
        </p:nvSpPr>
        <p:spPr>
          <a:xfrm>
            <a:off x="1828800" y="90375"/>
            <a:ext cx="10101431" cy="923330"/>
          </a:xfrm>
          <a:prstGeom prst="rect">
            <a:avLst/>
          </a:prstGeom>
        </p:spPr>
        <p:txBody>
          <a:bodyPr wrap="square">
            <a:spAutoFit/>
          </a:bodyPr>
          <a:lstStyle/>
          <a:p>
            <a:pPr algn="ctr">
              <a:defRPr/>
            </a:pPr>
            <a:r>
              <a:rPr lang="ru-RU" b="1" dirty="0">
                <a:latin typeface="PT Astra Serif" panose="020A0603040505020204" pitchFamily="18" charset="-52"/>
                <a:cs typeface="Times New Roman" panose="02020603050405020304" pitchFamily="18" charset="0"/>
              </a:rPr>
              <a:t>Расходы бюджета муниципального образования город Тула за </a:t>
            </a:r>
            <a:r>
              <a:rPr lang="ru-RU" b="1" dirty="0" smtClean="0">
                <a:latin typeface="PT Astra Serif" panose="020A0603040505020204" pitchFamily="18" charset="-52"/>
                <a:cs typeface="Times New Roman" panose="02020603050405020304" pitchFamily="18" charset="0"/>
              </a:rPr>
              <a:t>2024 год </a:t>
            </a:r>
          </a:p>
          <a:p>
            <a:pPr algn="ctr">
              <a:defRPr/>
            </a:pPr>
            <a:r>
              <a:rPr lang="ru-RU" dirty="0" smtClean="0">
                <a:ln w="0"/>
                <a:latin typeface="PT Astra Serif" panose="020A0603040505020204" pitchFamily="18" charset="-52"/>
                <a:cs typeface="Times New Roman" panose="02020603050405020304" pitchFamily="18" charset="0"/>
              </a:rPr>
              <a:t>(проект решения </a:t>
            </a:r>
            <a:r>
              <a:rPr lang="ru-RU" dirty="0">
                <a:ln w="0"/>
                <a:latin typeface="PT Astra Serif" panose="020A0603040505020204" pitchFamily="18" charset="-52"/>
                <a:cs typeface="Times New Roman" panose="02020603050405020304" pitchFamily="18" charset="0"/>
              </a:rPr>
              <a:t>Тульской городской </a:t>
            </a:r>
            <a:r>
              <a:rPr lang="ru-RU" dirty="0" smtClean="0">
                <a:ln w="0"/>
                <a:latin typeface="PT Astra Serif" panose="020A0603040505020204" pitchFamily="18" charset="-52"/>
                <a:cs typeface="Times New Roman" panose="02020603050405020304" pitchFamily="18" charset="0"/>
              </a:rPr>
              <a:t>Думы)</a:t>
            </a:r>
            <a:endParaRPr lang="ru-RU" dirty="0">
              <a:ln w="0"/>
              <a:solidFill>
                <a:srgbClr val="FF0000"/>
              </a:solidFill>
              <a:latin typeface="PT Astra Serif" panose="020A0603040505020204" pitchFamily="18" charset="-52"/>
              <a:cs typeface="Times New Roman" panose="02020603050405020304" pitchFamily="18" charset="0"/>
            </a:endParaRPr>
          </a:p>
          <a:p>
            <a:pPr algn="ctr">
              <a:defRPr/>
            </a:pPr>
            <a:r>
              <a:rPr lang="ru-RU" b="1" dirty="0" smtClean="0">
                <a:latin typeface="PT Astra Serif" panose="020A0603040505020204" pitchFamily="18" charset="-52"/>
                <a:cs typeface="Times New Roman" panose="02020603050405020304" pitchFamily="18" charset="0"/>
              </a:rPr>
              <a:t> </a:t>
            </a:r>
            <a:endParaRPr lang="ru-RU" b="1" dirty="0">
              <a:latin typeface="PT Astra Serif" panose="020A0603040505020204" pitchFamily="18" charset="-52"/>
              <a:cs typeface="Times New Roman" panose="02020603050405020304" pitchFamily="18" charset="0"/>
            </a:endParaRPr>
          </a:p>
        </p:txBody>
      </p:sp>
      <p:sp>
        <p:nvSpPr>
          <p:cNvPr id="8" name="Прямоугольник 7"/>
          <p:cNvSpPr/>
          <p:nvPr/>
        </p:nvSpPr>
        <p:spPr>
          <a:xfrm>
            <a:off x="181232" y="869537"/>
            <a:ext cx="1002262" cy="307777"/>
          </a:xfrm>
          <a:prstGeom prst="rect">
            <a:avLst/>
          </a:prstGeom>
        </p:spPr>
        <p:txBody>
          <a:bodyPr wrap="none">
            <a:spAutoFit/>
          </a:bodyPr>
          <a:lstStyle/>
          <a:p>
            <a:r>
              <a:rPr lang="ru-RU" sz="1400" dirty="0">
                <a:solidFill>
                  <a:srgbClr val="000000"/>
                </a:solidFill>
                <a:latin typeface="PT Astra Serif" panose="020A0603040505020204" pitchFamily="18" charset="-52"/>
              </a:rPr>
              <a:t>(млн. руб</a:t>
            </a:r>
            <a:r>
              <a:rPr lang="ru-RU" sz="1400" dirty="0">
                <a:solidFill>
                  <a:srgbClr val="000000"/>
                </a:solidFill>
                <a:latin typeface="Corbel" panose="020B0503020204020204" pitchFamily="34" charset="0"/>
              </a:rPr>
              <a:t>.)</a:t>
            </a:r>
            <a:endParaRPr lang="ru-RU" sz="1400" dirty="0">
              <a:latin typeface="PT Astra Serif" panose="020A0603040505020204" pitchFamily="18" charset="-52"/>
              <a:ea typeface="PT Astra Serif" panose="020A0603040505020204" pitchFamily="18" charset="-52"/>
            </a:endParaRPr>
          </a:p>
        </p:txBody>
      </p:sp>
    </p:spTree>
    <p:custDataLst>
      <p:tags r:id="rId1"/>
    </p:custDataLst>
    <p:extLst>
      <p:ext uri="{BB962C8B-B14F-4D97-AF65-F5344CB8AC3E}">
        <p14:creationId xmlns:p14="http://schemas.microsoft.com/office/powerpoint/2010/main" val="3653557048"/>
      </p:ext>
    </p:extLst>
  </p:cSld>
  <p:clrMapOvr>
    <a:masterClrMapping/>
  </p:clrMapOvr>
  <p:transition advTm="1603"/>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2069329869"/>
              </p:ext>
            </p:extLst>
          </p:nvPr>
        </p:nvGraphicFramePr>
        <p:xfrm>
          <a:off x="54123" y="1309587"/>
          <a:ext cx="12013657" cy="5025121"/>
        </p:xfrm>
        <a:graphic>
          <a:graphicData uri="http://schemas.openxmlformats.org/drawingml/2006/table">
            <a:tbl>
              <a:tblPr firstRow="1" bandRow="1">
                <a:tableStyleId>{3B4B98B0-60AC-42C2-AFA5-B58CD77FA1E5}</a:tableStyleId>
              </a:tblPr>
              <a:tblGrid>
                <a:gridCol w="7380718">
                  <a:extLst>
                    <a:ext uri="{9D8B030D-6E8A-4147-A177-3AD203B41FA5}">
                      <a16:colId xmlns="" xmlns:a16="http://schemas.microsoft.com/office/drawing/2014/main" val="20000"/>
                    </a:ext>
                  </a:extLst>
                </a:gridCol>
                <a:gridCol w="1230595">
                  <a:extLst>
                    <a:ext uri="{9D8B030D-6E8A-4147-A177-3AD203B41FA5}">
                      <a16:colId xmlns="" xmlns:a16="http://schemas.microsoft.com/office/drawing/2014/main" val="20001"/>
                    </a:ext>
                  </a:extLst>
                </a:gridCol>
                <a:gridCol w="1204957">
                  <a:extLst>
                    <a:ext uri="{9D8B030D-6E8A-4147-A177-3AD203B41FA5}">
                      <a16:colId xmlns="" xmlns:a16="http://schemas.microsoft.com/office/drawing/2014/main" val="20002"/>
                    </a:ext>
                  </a:extLst>
                </a:gridCol>
                <a:gridCol w="1162228">
                  <a:extLst>
                    <a:ext uri="{9D8B030D-6E8A-4147-A177-3AD203B41FA5}">
                      <a16:colId xmlns="" xmlns:a16="http://schemas.microsoft.com/office/drawing/2014/main" val="20003"/>
                    </a:ext>
                  </a:extLst>
                </a:gridCol>
                <a:gridCol w="1035159">
                  <a:extLst>
                    <a:ext uri="{9D8B030D-6E8A-4147-A177-3AD203B41FA5}">
                      <a16:colId xmlns="" xmlns:a16="http://schemas.microsoft.com/office/drawing/2014/main" val="20004"/>
                    </a:ext>
                  </a:extLst>
                </a:gridCol>
              </a:tblGrid>
              <a:tr h="557714">
                <a:tc>
                  <a:txBody>
                    <a:bodyPr/>
                    <a:lstStyle/>
                    <a:p>
                      <a:pPr algn="ctr"/>
                      <a:r>
                        <a:rPr lang="ru-RU" sz="1600" dirty="0" smtClean="0">
                          <a:latin typeface="PT Astra Serif" panose="020A0603040505020204" pitchFamily="18" charset="-52"/>
                          <a:cs typeface="Times New Roman" panose="02020603050405020304" pitchFamily="18" charset="0"/>
                        </a:rPr>
                        <a:t>Наименование</a:t>
                      </a:r>
                      <a:endParaRPr lang="ru-RU" sz="1600" b="1" dirty="0">
                        <a:solidFill>
                          <a:schemeClr val="tx1"/>
                        </a:solidFill>
                        <a:latin typeface="PT Astra Serif" panose="020A0603040505020204" pitchFamily="18" charset="-52"/>
                        <a:cs typeface="Times New Roman" panose="02020603050405020304" pitchFamily="18" charset="0"/>
                      </a:endParaRPr>
                    </a:p>
                  </a:txBody>
                  <a:tcPr anchor="b"/>
                </a:tc>
                <a:tc>
                  <a:txBody>
                    <a:bodyPr/>
                    <a:lstStyle/>
                    <a:p>
                      <a:pPr algn="ctr"/>
                      <a:r>
                        <a:rPr lang="ru-RU" sz="1600" dirty="0" smtClean="0">
                          <a:latin typeface="PT Astra Serif" panose="020A0603040505020204" pitchFamily="18" charset="-52"/>
                          <a:cs typeface="Times New Roman" panose="02020603050405020304" pitchFamily="18" charset="0"/>
                        </a:rPr>
                        <a:t>20</a:t>
                      </a:r>
                      <a:r>
                        <a:rPr lang="en-US" sz="1600" dirty="0" smtClean="0">
                          <a:latin typeface="PT Astra Serif" panose="020A0603040505020204" pitchFamily="18" charset="-52"/>
                          <a:cs typeface="Times New Roman" panose="02020603050405020304" pitchFamily="18" charset="0"/>
                        </a:rPr>
                        <a:t>2</a:t>
                      </a:r>
                      <a:r>
                        <a:rPr lang="ru-RU" sz="1600" dirty="0" smtClean="0">
                          <a:latin typeface="PT Astra Serif" panose="020A0603040505020204" pitchFamily="18" charset="-52"/>
                          <a:cs typeface="Times New Roman" panose="02020603050405020304" pitchFamily="18" charset="0"/>
                        </a:rPr>
                        <a:t>1 год </a:t>
                      </a:r>
                      <a:endParaRPr lang="ru-RU" sz="1600" b="1" dirty="0">
                        <a:solidFill>
                          <a:schemeClr val="tx1"/>
                        </a:solidFill>
                        <a:latin typeface="PT Astra Serif" panose="020A0603040505020204" pitchFamily="18" charset="-52"/>
                        <a:cs typeface="Times New Roman" panose="02020603050405020304" pitchFamily="18" charset="0"/>
                      </a:endParaRPr>
                    </a:p>
                  </a:txBody>
                  <a:tcPr anchor="b"/>
                </a:tc>
                <a:tc>
                  <a:txBody>
                    <a:bodyPr/>
                    <a:lstStyle/>
                    <a:p>
                      <a:pPr algn="ctr"/>
                      <a:r>
                        <a:rPr lang="ru-RU" sz="1600" b="1" dirty="0" smtClean="0">
                          <a:latin typeface="PT Astra Serif" panose="020A0603040505020204" pitchFamily="18" charset="-52"/>
                          <a:cs typeface="Times New Roman" panose="02020603050405020304" pitchFamily="18" charset="0"/>
                        </a:rPr>
                        <a:t>2022 год</a:t>
                      </a:r>
                      <a:endParaRPr lang="ru-RU" sz="1600" b="1" dirty="0">
                        <a:solidFill>
                          <a:schemeClr val="tx1"/>
                        </a:solidFill>
                        <a:latin typeface="PT Astra Serif" panose="020A0603040505020204" pitchFamily="18" charset="-52"/>
                        <a:cs typeface="Times New Roman" panose="02020603050405020304" pitchFamily="18" charset="0"/>
                      </a:endParaRPr>
                    </a:p>
                  </a:txBody>
                  <a:tcPr anchor="b"/>
                </a:tc>
                <a:tc>
                  <a:txBody>
                    <a:bodyPr/>
                    <a:lstStyle/>
                    <a:p>
                      <a:pPr algn="ctr"/>
                      <a:r>
                        <a:rPr lang="ru-RU" sz="1600" b="1" dirty="0" smtClean="0">
                          <a:latin typeface="PT Astra Serif" panose="020A0603040505020204" pitchFamily="18" charset="-52"/>
                          <a:cs typeface="Times New Roman" panose="02020603050405020304" pitchFamily="18" charset="0"/>
                        </a:rPr>
                        <a:t>2023 год</a:t>
                      </a:r>
                      <a:endParaRPr lang="ru-RU" sz="1600" b="1" dirty="0">
                        <a:solidFill>
                          <a:schemeClr val="tx1"/>
                        </a:solidFill>
                        <a:latin typeface="PT Astra Serif" panose="020A0603040505020204" pitchFamily="18" charset="-52"/>
                        <a:cs typeface="Times New Roman" panose="02020603050405020304" pitchFamily="18" charset="0"/>
                      </a:endParaRPr>
                    </a:p>
                  </a:txBody>
                  <a:tcPr anchor="b"/>
                </a:tc>
                <a:tc>
                  <a:txBody>
                    <a:bodyPr/>
                    <a:lstStyle/>
                    <a:p>
                      <a:pPr algn="ctr"/>
                      <a:r>
                        <a:rPr lang="ru-RU" sz="1600" dirty="0" smtClean="0">
                          <a:latin typeface="PT Astra Serif" panose="020A0603040505020204" pitchFamily="18" charset="-52"/>
                          <a:cs typeface="Times New Roman" panose="02020603050405020304" pitchFamily="18" charset="0"/>
                        </a:rPr>
                        <a:t>2024 год</a:t>
                      </a:r>
                      <a:endParaRPr lang="ru-RU" sz="1600" b="1" dirty="0">
                        <a:solidFill>
                          <a:schemeClr val="tx1"/>
                        </a:solidFill>
                        <a:latin typeface="PT Astra Serif" panose="020A0603040505020204" pitchFamily="18" charset="-52"/>
                        <a:cs typeface="Times New Roman" panose="02020603050405020304" pitchFamily="18" charset="0"/>
                      </a:endParaRPr>
                    </a:p>
                  </a:txBody>
                  <a:tcPr anchor="b"/>
                </a:tc>
                <a:extLst>
                  <a:ext uri="{0D108BD9-81ED-4DB2-BD59-A6C34878D82A}">
                    <a16:rowId xmlns="" xmlns:a16="http://schemas.microsoft.com/office/drawing/2014/main" val="10000"/>
                  </a:ext>
                </a:extLst>
              </a:tr>
              <a:tr h="382248">
                <a:tc>
                  <a:txBody>
                    <a:bodyPr/>
                    <a:lstStyle/>
                    <a:p>
                      <a:r>
                        <a:rPr lang="ru-RU" sz="1400" dirty="0" smtClean="0">
                          <a:latin typeface="PT Astra Serif" panose="020A0603040505020204" pitchFamily="18" charset="-52"/>
                          <a:cs typeface="Times New Roman" panose="02020603050405020304" pitchFamily="18" charset="0"/>
                        </a:rPr>
                        <a:t>РАСХОДЫ БЮДЖЕТА - ВСЕГО</a:t>
                      </a:r>
                      <a:endParaRPr lang="ru-RU" sz="1400" b="1" dirty="0">
                        <a:solidFill>
                          <a:schemeClr val="tx1"/>
                        </a:solidFill>
                        <a:latin typeface="PT Astra Serif" panose="020A0603040505020204" pitchFamily="18" charset="-52"/>
                        <a:cs typeface="Times New Roman" panose="02020603050405020304" pitchFamily="18" charset="0"/>
                      </a:endParaRPr>
                    </a:p>
                  </a:txBody>
                  <a:tcPr anchor="b"/>
                </a:tc>
                <a:tc>
                  <a:txBody>
                    <a:bodyPr/>
                    <a:lstStyle/>
                    <a:p>
                      <a:pPr algn="ctr"/>
                      <a:r>
                        <a:rPr lang="ru-RU" sz="1600" b="0" dirty="0" smtClean="0">
                          <a:latin typeface="PT Astra Serif" panose="020A0603040505020204" pitchFamily="18" charset="-52"/>
                          <a:cs typeface="Times New Roman" panose="02020603050405020304" pitchFamily="18" charset="0"/>
                        </a:rPr>
                        <a:t>1</a:t>
                      </a:r>
                      <a:r>
                        <a:rPr lang="en-US" sz="1600" b="0" dirty="0" smtClean="0">
                          <a:latin typeface="PT Astra Serif" panose="020A0603040505020204" pitchFamily="18" charset="-52"/>
                          <a:cs typeface="Times New Roman" panose="02020603050405020304" pitchFamily="18" charset="0"/>
                        </a:rPr>
                        <a:t>9</a:t>
                      </a:r>
                      <a:r>
                        <a:rPr lang="ru-RU" sz="1600" b="0" dirty="0" smtClean="0">
                          <a:latin typeface="PT Astra Serif" panose="020A0603040505020204" pitchFamily="18" charset="-52"/>
                          <a:cs typeface="Times New Roman" panose="02020603050405020304" pitchFamily="18" charset="0"/>
                        </a:rPr>
                        <a:t> </a:t>
                      </a:r>
                      <a:r>
                        <a:rPr lang="en-US" sz="1600" b="0" dirty="0" smtClean="0">
                          <a:latin typeface="PT Astra Serif" panose="020A0603040505020204" pitchFamily="18" charset="-52"/>
                          <a:cs typeface="Times New Roman" panose="02020603050405020304" pitchFamily="18" charset="0"/>
                        </a:rPr>
                        <a:t>891,1</a:t>
                      </a:r>
                      <a:endParaRPr lang="ru-RU" sz="1600" b="0" dirty="0">
                        <a:solidFill>
                          <a:schemeClr val="tx1"/>
                        </a:solidFill>
                        <a:latin typeface="PT Astra Serif" panose="020A0603040505020204" pitchFamily="18" charset="-52"/>
                        <a:cs typeface="Times New Roman" panose="02020603050405020304" pitchFamily="18" charset="0"/>
                      </a:endParaRPr>
                    </a:p>
                  </a:txBody>
                  <a:tcPr anchor="ctr"/>
                </a:tc>
                <a:tc>
                  <a:txBody>
                    <a:bodyPr/>
                    <a:lstStyle/>
                    <a:p>
                      <a:pPr algn="ctr"/>
                      <a:r>
                        <a:rPr lang="ru-RU" sz="1600" b="0" dirty="0" smtClean="0">
                          <a:latin typeface="PT Astra Serif" panose="020A0603040505020204" pitchFamily="18" charset="-52"/>
                          <a:cs typeface="Times New Roman" panose="02020603050405020304" pitchFamily="18" charset="0"/>
                        </a:rPr>
                        <a:t>24 841,1</a:t>
                      </a:r>
                      <a:endParaRPr lang="ru-RU" sz="1600" b="0" dirty="0">
                        <a:solidFill>
                          <a:schemeClr val="tx1"/>
                        </a:solidFill>
                        <a:latin typeface="PT Astra Serif" panose="020A0603040505020204" pitchFamily="18" charset="-52"/>
                        <a:cs typeface="Times New Roman" panose="02020603050405020304" pitchFamily="18" charset="0"/>
                      </a:endParaRPr>
                    </a:p>
                  </a:txBody>
                  <a:tcPr anchor="ctr"/>
                </a:tc>
                <a:tc>
                  <a:txBody>
                    <a:bodyPr/>
                    <a:lstStyle/>
                    <a:p>
                      <a:pPr algn="ctr"/>
                      <a:r>
                        <a:rPr lang="ru-RU" sz="1600" b="1" dirty="0" smtClean="0">
                          <a:solidFill>
                            <a:schemeClr val="tx1"/>
                          </a:solidFill>
                          <a:latin typeface="PT Astra Serif" panose="020A0603040505020204" pitchFamily="18" charset="-52"/>
                          <a:cs typeface="Times New Roman" panose="02020603050405020304" pitchFamily="18" charset="0"/>
                        </a:rPr>
                        <a:t>27 495,1</a:t>
                      </a:r>
                      <a:endParaRPr lang="ru-RU" sz="1600" b="1" dirty="0">
                        <a:solidFill>
                          <a:schemeClr val="tx1"/>
                        </a:solidFill>
                        <a:latin typeface="PT Astra Serif" panose="020A0603040505020204" pitchFamily="18" charset="-52"/>
                        <a:cs typeface="Times New Roman" panose="02020603050405020304" pitchFamily="18" charset="0"/>
                      </a:endParaRPr>
                    </a:p>
                  </a:txBody>
                  <a:tcPr anchor="ctr"/>
                </a:tc>
                <a:tc>
                  <a:txBody>
                    <a:bodyPr/>
                    <a:lstStyle/>
                    <a:p>
                      <a:pPr algn="ctr"/>
                      <a:r>
                        <a:rPr lang="ru-RU" sz="1600" b="1" dirty="0" smtClean="0">
                          <a:solidFill>
                            <a:schemeClr val="tx1"/>
                          </a:solidFill>
                          <a:latin typeface="PT Astra Serif" panose="020A0603040505020204" pitchFamily="18" charset="-52"/>
                          <a:cs typeface="Times New Roman" panose="02020603050405020304" pitchFamily="18" charset="0"/>
                        </a:rPr>
                        <a:t>35 758,4</a:t>
                      </a:r>
                      <a:endParaRPr lang="ru-RU" sz="1600" b="1" dirty="0">
                        <a:solidFill>
                          <a:schemeClr val="tx1"/>
                        </a:solidFill>
                        <a:latin typeface="PT Astra Serif" panose="020A0603040505020204" pitchFamily="18" charset="-52"/>
                        <a:cs typeface="Times New Roman" panose="02020603050405020304" pitchFamily="18" charset="0"/>
                      </a:endParaRPr>
                    </a:p>
                  </a:txBody>
                  <a:tcPr anchor="ctr"/>
                </a:tc>
                <a:extLst>
                  <a:ext uri="{0D108BD9-81ED-4DB2-BD59-A6C34878D82A}">
                    <a16:rowId xmlns="" xmlns:a16="http://schemas.microsoft.com/office/drawing/2014/main" val="10001"/>
                  </a:ext>
                </a:extLst>
              </a:tr>
              <a:tr h="318553">
                <a:tc>
                  <a:txBody>
                    <a:bodyPr/>
                    <a:lstStyle/>
                    <a:p>
                      <a:r>
                        <a:rPr lang="ru-RU" sz="1400" dirty="0" smtClean="0">
                          <a:latin typeface="PT Astra Serif" panose="020A0603040505020204" pitchFamily="18" charset="-52"/>
                          <a:cs typeface="Times New Roman" panose="02020603050405020304" pitchFamily="18" charset="0"/>
                        </a:rPr>
                        <a:t>Общегосударственные вопросы</a:t>
                      </a:r>
                      <a:endParaRPr lang="ru-RU" sz="1400" b="0" dirty="0">
                        <a:solidFill>
                          <a:schemeClr val="tx1"/>
                        </a:solidFill>
                        <a:latin typeface="PT Astra Serif" panose="020A0603040505020204" pitchFamily="18" charset="-52"/>
                        <a:cs typeface="Times New Roman" panose="02020603050405020304" pitchFamily="18" charset="0"/>
                      </a:endParaRPr>
                    </a:p>
                  </a:txBody>
                  <a:tcPr anchor="b"/>
                </a:tc>
                <a:tc>
                  <a:txBody>
                    <a:bodyPr/>
                    <a:lstStyle/>
                    <a:p>
                      <a:pPr algn="ctr"/>
                      <a:r>
                        <a:rPr lang="ru-RU" sz="1400" b="0" dirty="0" smtClean="0">
                          <a:latin typeface="PT Astra Serif" panose="020A0603040505020204" pitchFamily="18" charset="-52"/>
                          <a:cs typeface="Times New Roman" panose="02020603050405020304" pitchFamily="18" charset="0"/>
                        </a:rPr>
                        <a:t>1 </a:t>
                      </a:r>
                      <a:r>
                        <a:rPr lang="en-US" sz="1400" b="0" dirty="0" smtClean="0">
                          <a:latin typeface="PT Astra Serif" panose="020A0603040505020204" pitchFamily="18" charset="-52"/>
                          <a:cs typeface="Times New Roman" panose="02020603050405020304" pitchFamily="18" charset="0"/>
                        </a:rPr>
                        <a:t>57</a:t>
                      </a:r>
                      <a:r>
                        <a:rPr lang="ru-RU" sz="1400" b="0" dirty="0" smtClean="0">
                          <a:latin typeface="PT Astra Serif" panose="020A0603040505020204" pitchFamily="18" charset="-52"/>
                          <a:cs typeface="Times New Roman" panose="02020603050405020304" pitchFamily="18" charset="0"/>
                        </a:rPr>
                        <a:t>9,</a:t>
                      </a:r>
                      <a:r>
                        <a:rPr lang="en-US" sz="1400" b="0" dirty="0" smtClean="0">
                          <a:latin typeface="PT Astra Serif" panose="020A0603040505020204" pitchFamily="18" charset="-52"/>
                          <a:cs typeface="Times New Roman" panose="02020603050405020304" pitchFamily="18" charset="0"/>
                        </a:rPr>
                        <a:t>1</a:t>
                      </a:r>
                      <a:endParaRPr lang="ru-RU" sz="1400" b="0" dirty="0">
                        <a:solidFill>
                          <a:schemeClr val="tx1"/>
                        </a:solidFill>
                        <a:latin typeface="PT Astra Serif" panose="020A0603040505020204" pitchFamily="18" charset="-52"/>
                        <a:cs typeface="Times New Roman" panose="02020603050405020304" pitchFamily="18" charset="0"/>
                      </a:endParaRPr>
                    </a:p>
                  </a:txBody>
                  <a:tcPr anchor="ctr"/>
                </a:tc>
                <a:tc>
                  <a:txBody>
                    <a:bodyPr/>
                    <a:lstStyle/>
                    <a:p>
                      <a:pPr algn="ctr"/>
                      <a:r>
                        <a:rPr lang="ru-RU" sz="1400" b="0" dirty="0" smtClean="0">
                          <a:latin typeface="PT Astra Serif" panose="020A0603040505020204" pitchFamily="18" charset="-52"/>
                          <a:cs typeface="Times New Roman" panose="02020603050405020304" pitchFamily="18" charset="0"/>
                        </a:rPr>
                        <a:t>1 485,2</a:t>
                      </a:r>
                      <a:endParaRPr lang="ru-RU" sz="1400" b="0" dirty="0">
                        <a:solidFill>
                          <a:schemeClr val="tx1"/>
                        </a:solidFill>
                        <a:latin typeface="PT Astra Serif" panose="020A0603040505020204" pitchFamily="18" charset="-52"/>
                        <a:cs typeface="Times New Roman" panose="02020603050405020304" pitchFamily="18" charset="0"/>
                      </a:endParaRPr>
                    </a:p>
                  </a:txBody>
                  <a:tcPr anchor="ctr"/>
                </a:tc>
                <a:tc>
                  <a:txBody>
                    <a:bodyPr/>
                    <a:lstStyle/>
                    <a:p>
                      <a:pPr algn="ctr" fontAlgn="b"/>
                      <a:r>
                        <a:rPr lang="ru-RU" sz="1400" b="1" i="0" u="none" strike="noStrike" dirty="0">
                          <a:effectLst/>
                          <a:latin typeface="PT Astra Serif" panose="020A0603040505020204" pitchFamily="18" charset="-52"/>
                        </a:rPr>
                        <a:t>1 </a:t>
                      </a:r>
                      <a:r>
                        <a:rPr lang="ru-RU" sz="1400" b="1" i="0" u="none" strike="noStrike" dirty="0" smtClean="0">
                          <a:effectLst/>
                          <a:latin typeface="PT Astra Serif" panose="020A0603040505020204" pitchFamily="18" charset="-52"/>
                        </a:rPr>
                        <a:t>493,2</a:t>
                      </a:r>
                      <a:endParaRPr lang="ru-RU" sz="1400" b="1" i="0" u="none" strike="noStrike" dirty="0">
                        <a:effectLst/>
                        <a:latin typeface="PT Astra Serif" panose="020A0603040505020204" pitchFamily="18" charset="-52"/>
                      </a:endParaRPr>
                    </a:p>
                  </a:txBody>
                  <a:tcPr marL="9525" marR="9525" marT="9525" marB="0" anchor="ctr"/>
                </a:tc>
                <a:tc>
                  <a:txBody>
                    <a:bodyPr/>
                    <a:lstStyle/>
                    <a:p>
                      <a:pPr algn="ctr" fontAlgn="b"/>
                      <a:r>
                        <a:rPr lang="ru-RU" sz="1400" b="1" i="0" u="none" strike="noStrike" dirty="0" smtClean="0">
                          <a:effectLst/>
                          <a:latin typeface="PT Astra Serif" panose="020A0603040505020204" pitchFamily="18" charset="-52"/>
                        </a:rPr>
                        <a:t>1 766,9</a:t>
                      </a:r>
                      <a:endParaRPr lang="ru-RU" sz="1400" b="1" i="0" u="none" strike="noStrike" dirty="0">
                        <a:effectLst/>
                        <a:latin typeface="PT Astra Serif" panose="020A0603040505020204" pitchFamily="18" charset="-52"/>
                      </a:endParaRPr>
                    </a:p>
                  </a:txBody>
                  <a:tcPr marL="9525" marR="9525" marT="9525" marB="0" anchor="ctr"/>
                </a:tc>
                <a:extLst>
                  <a:ext uri="{0D108BD9-81ED-4DB2-BD59-A6C34878D82A}">
                    <a16:rowId xmlns="" xmlns:a16="http://schemas.microsoft.com/office/drawing/2014/main" val="10002"/>
                  </a:ext>
                </a:extLst>
              </a:tr>
              <a:tr h="292368">
                <a:tc>
                  <a:txBody>
                    <a:bodyPr/>
                    <a:lstStyle/>
                    <a:p>
                      <a:r>
                        <a:rPr lang="ru-RU" sz="1400" dirty="0" smtClean="0">
                          <a:latin typeface="PT Astra Serif" panose="020A0603040505020204" pitchFamily="18" charset="-52"/>
                          <a:cs typeface="Times New Roman" panose="02020603050405020304" pitchFamily="18" charset="0"/>
                        </a:rPr>
                        <a:t>Национальная</a:t>
                      </a:r>
                      <a:r>
                        <a:rPr lang="ru-RU" sz="1400" baseline="0" dirty="0" smtClean="0">
                          <a:latin typeface="PT Astra Serif" panose="020A0603040505020204" pitchFamily="18" charset="-52"/>
                          <a:cs typeface="Times New Roman" panose="02020603050405020304" pitchFamily="18" charset="0"/>
                        </a:rPr>
                        <a:t> оборона</a:t>
                      </a:r>
                      <a:endParaRPr lang="ru-RU" sz="1400" b="0" dirty="0">
                        <a:solidFill>
                          <a:schemeClr val="tx1"/>
                        </a:solidFill>
                        <a:latin typeface="PT Astra Serif" panose="020A0603040505020204" pitchFamily="18" charset="-52"/>
                        <a:cs typeface="Times New Roman" panose="02020603050405020304" pitchFamily="18" charset="0"/>
                      </a:endParaRPr>
                    </a:p>
                  </a:txBody>
                  <a:tcPr anchor="b"/>
                </a:tc>
                <a:tc>
                  <a:txBody>
                    <a:bodyPr/>
                    <a:lstStyle/>
                    <a:p>
                      <a:pPr algn="ctr"/>
                      <a:r>
                        <a:rPr lang="ru-RU" sz="1400" b="0" dirty="0" smtClean="0">
                          <a:latin typeface="PT Astra Serif" panose="020A0603040505020204" pitchFamily="18" charset="-52"/>
                          <a:cs typeface="Times New Roman" panose="02020603050405020304" pitchFamily="18" charset="0"/>
                        </a:rPr>
                        <a:t>0,4</a:t>
                      </a:r>
                      <a:endParaRPr lang="ru-RU" sz="1400" b="0" dirty="0">
                        <a:solidFill>
                          <a:schemeClr val="tx1"/>
                        </a:solidFill>
                        <a:latin typeface="PT Astra Serif" panose="020A0603040505020204" pitchFamily="18" charset="-52"/>
                        <a:cs typeface="Times New Roman" panose="02020603050405020304" pitchFamily="18" charset="0"/>
                      </a:endParaRPr>
                    </a:p>
                  </a:txBody>
                  <a:tcPr anchor="ctr"/>
                </a:tc>
                <a:tc>
                  <a:txBody>
                    <a:bodyPr/>
                    <a:lstStyle/>
                    <a:p>
                      <a:pPr algn="ctr"/>
                      <a:r>
                        <a:rPr lang="ru-RU" sz="1400" b="0" dirty="0" smtClean="0">
                          <a:solidFill>
                            <a:schemeClr val="tx1"/>
                          </a:solidFill>
                          <a:latin typeface="PT Astra Serif" panose="020A0603040505020204" pitchFamily="18" charset="-52"/>
                          <a:cs typeface="Times New Roman" panose="02020603050405020304" pitchFamily="18" charset="0"/>
                        </a:rPr>
                        <a:t>1,2</a:t>
                      </a:r>
                      <a:endParaRPr lang="ru-RU" sz="1400" b="0" dirty="0">
                        <a:solidFill>
                          <a:schemeClr val="tx1"/>
                        </a:solidFill>
                        <a:latin typeface="PT Astra Serif" panose="020A0603040505020204" pitchFamily="18" charset="-52"/>
                        <a:cs typeface="Times New Roman" panose="02020603050405020304" pitchFamily="18" charset="0"/>
                      </a:endParaRPr>
                    </a:p>
                  </a:txBody>
                  <a:tcPr anchor="ctr"/>
                </a:tc>
                <a:tc>
                  <a:txBody>
                    <a:bodyPr/>
                    <a:lstStyle/>
                    <a:p>
                      <a:pPr algn="ctr" fontAlgn="b"/>
                      <a:r>
                        <a:rPr lang="ru-RU" sz="1400" b="1" i="0" u="none" strike="noStrike" dirty="0" smtClean="0">
                          <a:effectLst/>
                          <a:latin typeface="PT Astra Serif" panose="020A0603040505020204" pitchFamily="18" charset="-52"/>
                        </a:rPr>
                        <a:t>14,5</a:t>
                      </a:r>
                      <a:endParaRPr lang="ru-RU" sz="1400" b="1" i="0" u="none" strike="noStrike" dirty="0">
                        <a:effectLst/>
                        <a:latin typeface="PT Astra Serif" panose="020A0603040505020204" pitchFamily="18" charset="-52"/>
                      </a:endParaRPr>
                    </a:p>
                  </a:txBody>
                  <a:tcPr marL="9525" marR="9525" marT="9525" marB="0" anchor="ctr"/>
                </a:tc>
                <a:tc>
                  <a:txBody>
                    <a:bodyPr/>
                    <a:lstStyle/>
                    <a:p>
                      <a:pPr algn="ctr" fontAlgn="b"/>
                      <a:r>
                        <a:rPr lang="ru-RU" sz="1400" b="1" i="0" u="none" strike="noStrike" dirty="0" smtClean="0">
                          <a:effectLst/>
                          <a:latin typeface="PT Astra Serif" panose="020A0603040505020204" pitchFamily="18" charset="-52"/>
                        </a:rPr>
                        <a:t>18, 5</a:t>
                      </a:r>
                      <a:endParaRPr lang="ru-RU" sz="1400" b="1" i="0" u="none" strike="noStrike" dirty="0">
                        <a:effectLst/>
                        <a:latin typeface="PT Astra Serif" panose="020A0603040505020204" pitchFamily="18" charset="-52"/>
                      </a:endParaRPr>
                    </a:p>
                  </a:txBody>
                  <a:tcPr marL="9525" marR="9525" marT="9525" marB="0" anchor="ctr"/>
                </a:tc>
                <a:extLst>
                  <a:ext uri="{0D108BD9-81ED-4DB2-BD59-A6C34878D82A}">
                    <a16:rowId xmlns="" xmlns:a16="http://schemas.microsoft.com/office/drawing/2014/main" val="10003"/>
                  </a:ext>
                </a:extLst>
              </a:tr>
              <a:tr h="333027">
                <a:tc>
                  <a:txBody>
                    <a:bodyPr/>
                    <a:lstStyle/>
                    <a:p>
                      <a:r>
                        <a:rPr lang="ru-RU" sz="1400" dirty="0" smtClean="0">
                          <a:latin typeface="PT Astra Serif" panose="020A0603040505020204" pitchFamily="18" charset="-52"/>
                          <a:cs typeface="Times New Roman" panose="02020603050405020304" pitchFamily="18" charset="0"/>
                        </a:rPr>
                        <a:t>Национальная безопасность и правоохранительная деятельность</a:t>
                      </a:r>
                      <a:endParaRPr lang="ru-RU" sz="1400" b="0" dirty="0">
                        <a:solidFill>
                          <a:schemeClr val="tx1"/>
                        </a:solidFill>
                        <a:latin typeface="PT Astra Serif" panose="020A0603040505020204" pitchFamily="18" charset="-52"/>
                        <a:cs typeface="Times New Roman" panose="02020603050405020304" pitchFamily="18" charset="0"/>
                      </a:endParaRPr>
                    </a:p>
                  </a:txBody>
                  <a:tcPr anchor="b"/>
                </a:tc>
                <a:tc>
                  <a:txBody>
                    <a:bodyPr/>
                    <a:lstStyle/>
                    <a:p>
                      <a:pPr algn="ctr"/>
                      <a:r>
                        <a:rPr lang="ru-RU" sz="1400" b="0" dirty="0" smtClean="0">
                          <a:latin typeface="PT Astra Serif" panose="020A0603040505020204" pitchFamily="18" charset="-52"/>
                          <a:cs typeface="Times New Roman" panose="02020603050405020304" pitchFamily="18" charset="0"/>
                        </a:rPr>
                        <a:t>1</a:t>
                      </a:r>
                      <a:r>
                        <a:rPr lang="en-US" sz="1400" b="0" dirty="0" smtClean="0">
                          <a:latin typeface="PT Astra Serif" panose="020A0603040505020204" pitchFamily="18" charset="-52"/>
                          <a:cs typeface="Times New Roman" panose="02020603050405020304" pitchFamily="18" charset="0"/>
                        </a:rPr>
                        <a:t>50,6</a:t>
                      </a:r>
                      <a:endParaRPr lang="ru-RU" sz="1400" b="0" dirty="0">
                        <a:solidFill>
                          <a:schemeClr val="tx1"/>
                        </a:solidFill>
                        <a:latin typeface="PT Astra Serif" panose="020A0603040505020204" pitchFamily="18" charset="-52"/>
                        <a:cs typeface="Times New Roman" panose="02020603050405020304" pitchFamily="18" charset="0"/>
                      </a:endParaRPr>
                    </a:p>
                  </a:txBody>
                  <a:tcPr anchor="ctr"/>
                </a:tc>
                <a:tc>
                  <a:txBody>
                    <a:bodyPr/>
                    <a:lstStyle/>
                    <a:p>
                      <a:pPr algn="ctr"/>
                      <a:r>
                        <a:rPr lang="ru-RU" sz="1400" b="0" dirty="0" smtClean="0">
                          <a:latin typeface="PT Astra Serif" panose="020A0603040505020204" pitchFamily="18" charset="-52"/>
                          <a:cs typeface="Times New Roman" panose="02020603050405020304" pitchFamily="18" charset="0"/>
                        </a:rPr>
                        <a:t>168,3</a:t>
                      </a:r>
                      <a:endParaRPr lang="ru-RU" sz="1400" b="0" dirty="0">
                        <a:solidFill>
                          <a:schemeClr val="tx1"/>
                        </a:solidFill>
                        <a:latin typeface="PT Astra Serif" panose="020A0603040505020204" pitchFamily="18" charset="-52"/>
                        <a:cs typeface="Times New Roman" panose="02020603050405020304" pitchFamily="18" charset="0"/>
                      </a:endParaRPr>
                    </a:p>
                  </a:txBody>
                  <a:tcPr anchor="ctr"/>
                </a:tc>
                <a:tc>
                  <a:txBody>
                    <a:bodyPr/>
                    <a:lstStyle/>
                    <a:p>
                      <a:pPr algn="ctr" fontAlgn="b"/>
                      <a:r>
                        <a:rPr lang="ru-RU" sz="1400" b="1" i="0" u="none" strike="noStrike" dirty="0" smtClean="0">
                          <a:effectLst/>
                          <a:latin typeface="PT Astra Serif" panose="020A0603040505020204" pitchFamily="18" charset="-52"/>
                        </a:rPr>
                        <a:t>184,9</a:t>
                      </a:r>
                      <a:endParaRPr lang="ru-RU" sz="1400" b="1" i="0" u="none" strike="noStrike" dirty="0">
                        <a:effectLst/>
                        <a:latin typeface="PT Astra Serif" panose="020A0603040505020204" pitchFamily="18" charset="-52"/>
                      </a:endParaRPr>
                    </a:p>
                  </a:txBody>
                  <a:tcPr marL="9525" marR="9525" marT="9525" marB="0" anchor="ctr"/>
                </a:tc>
                <a:tc>
                  <a:txBody>
                    <a:bodyPr/>
                    <a:lstStyle/>
                    <a:p>
                      <a:pPr algn="ctr" fontAlgn="b"/>
                      <a:r>
                        <a:rPr lang="ru-RU" sz="1400" b="1" i="0" u="none" strike="noStrike" dirty="0" smtClean="0">
                          <a:effectLst/>
                          <a:latin typeface="PT Astra Serif" panose="020A0603040505020204" pitchFamily="18" charset="-52"/>
                        </a:rPr>
                        <a:t>253,2</a:t>
                      </a:r>
                      <a:endParaRPr lang="ru-RU" sz="1400" b="1" i="0" u="none" strike="noStrike" dirty="0">
                        <a:effectLst/>
                        <a:latin typeface="PT Astra Serif" panose="020A0603040505020204" pitchFamily="18" charset="-52"/>
                      </a:endParaRPr>
                    </a:p>
                  </a:txBody>
                  <a:tcPr marL="9525" marR="9525" marT="9525" marB="0" anchor="ctr"/>
                </a:tc>
                <a:extLst>
                  <a:ext uri="{0D108BD9-81ED-4DB2-BD59-A6C34878D82A}">
                    <a16:rowId xmlns="" xmlns:a16="http://schemas.microsoft.com/office/drawing/2014/main" val="10004"/>
                  </a:ext>
                </a:extLst>
              </a:tr>
              <a:tr h="333027">
                <a:tc>
                  <a:txBody>
                    <a:bodyPr/>
                    <a:lstStyle/>
                    <a:p>
                      <a:r>
                        <a:rPr lang="ru-RU" sz="1400" dirty="0" smtClean="0">
                          <a:latin typeface="PT Astra Serif" panose="020A0603040505020204" pitchFamily="18" charset="-52"/>
                          <a:cs typeface="Times New Roman" panose="02020603050405020304" pitchFamily="18" charset="0"/>
                        </a:rPr>
                        <a:t>Национальная экономика</a:t>
                      </a:r>
                      <a:endParaRPr lang="ru-RU" sz="1400" b="0" dirty="0">
                        <a:solidFill>
                          <a:schemeClr val="tx1"/>
                        </a:solidFill>
                        <a:latin typeface="PT Astra Serif" panose="020A0603040505020204" pitchFamily="18" charset="-52"/>
                        <a:cs typeface="Times New Roman" panose="02020603050405020304" pitchFamily="18" charset="0"/>
                      </a:endParaRPr>
                    </a:p>
                  </a:txBody>
                  <a:tcPr anchor="b"/>
                </a:tc>
                <a:tc>
                  <a:txBody>
                    <a:bodyPr/>
                    <a:lstStyle/>
                    <a:p>
                      <a:pPr algn="ctr"/>
                      <a:r>
                        <a:rPr lang="en-US" sz="1400" b="0" dirty="0" smtClean="0">
                          <a:solidFill>
                            <a:schemeClr val="tx1"/>
                          </a:solidFill>
                          <a:latin typeface="PT Astra Serif" panose="020A0603040505020204" pitchFamily="18" charset="-52"/>
                          <a:cs typeface="Times New Roman" panose="02020603050405020304" pitchFamily="18" charset="0"/>
                        </a:rPr>
                        <a:t>4</a:t>
                      </a:r>
                      <a:r>
                        <a:rPr lang="en-US" sz="1400" b="0" baseline="0" dirty="0" smtClean="0">
                          <a:solidFill>
                            <a:schemeClr val="tx1"/>
                          </a:solidFill>
                          <a:latin typeface="PT Astra Serif" panose="020A0603040505020204" pitchFamily="18" charset="-52"/>
                          <a:cs typeface="Times New Roman" panose="02020603050405020304" pitchFamily="18" charset="0"/>
                        </a:rPr>
                        <a:t> 639,6</a:t>
                      </a:r>
                      <a:endParaRPr lang="ru-RU" sz="1400" b="0" dirty="0">
                        <a:solidFill>
                          <a:schemeClr val="tx1"/>
                        </a:solidFill>
                        <a:latin typeface="PT Astra Serif" panose="020A0603040505020204" pitchFamily="18" charset="-52"/>
                        <a:cs typeface="Times New Roman" panose="02020603050405020304" pitchFamily="18" charset="0"/>
                      </a:endParaRPr>
                    </a:p>
                  </a:txBody>
                  <a:tcPr anchor="ctr"/>
                </a:tc>
                <a:tc>
                  <a:txBody>
                    <a:bodyPr/>
                    <a:lstStyle/>
                    <a:p>
                      <a:pPr algn="ctr"/>
                      <a:r>
                        <a:rPr lang="ru-RU" sz="1400" b="0" dirty="0" smtClean="0">
                          <a:solidFill>
                            <a:schemeClr val="tx1"/>
                          </a:solidFill>
                          <a:latin typeface="PT Astra Serif" panose="020A0603040505020204" pitchFamily="18" charset="-52"/>
                          <a:cs typeface="Times New Roman" panose="02020603050405020304" pitchFamily="18" charset="0"/>
                        </a:rPr>
                        <a:t>5</a:t>
                      </a:r>
                      <a:r>
                        <a:rPr lang="ru-RU" sz="1400" b="0" baseline="0" dirty="0" smtClean="0">
                          <a:solidFill>
                            <a:schemeClr val="tx1"/>
                          </a:solidFill>
                          <a:latin typeface="PT Astra Serif" panose="020A0603040505020204" pitchFamily="18" charset="-52"/>
                          <a:cs typeface="Times New Roman" panose="02020603050405020304" pitchFamily="18" charset="0"/>
                        </a:rPr>
                        <a:t> 233,1</a:t>
                      </a:r>
                      <a:endParaRPr lang="ru-RU" sz="1400" b="0" dirty="0">
                        <a:solidFill>
                          <a:schemeClr val="tx1"/>
                        </a:solidFill>
                        <a:latin typeface="PT Astra Serif" panose="020A0603040505020204" pitchFamily="18" charset="-52"/>
                        <a:cs typeface="Times New Roman" panose="02020603050405020304" pitchFamily="18" charset="0"/>
                      </a:endParaRPr>
                    </a:p>
                  </a:txBody>
                  <a:tcPr anchor="ctr"/>
                </a:tc>
                <a:tc>
                  <a:txBody>
                    <a:bodyPr/>
                    <a:lstStyle/>
                    <a:p>
                      <a:pPr algn="ctr" fontAlgn="b"/>
                      <a:r>
                        <a:rPr lang="ru-RU" sz="1400" b="1" i="0" u="none" strike="noStrike" dirty="0">
                          <a:effectLst/>
                          <a:latin typeface="PT Astra Serif" panose="020A0603040505020204" pitchFamily="18" charset="-52"/>
                        </a:rPr>
                        <a:t>5 </a:t>
                      </a:r>
                      <a:r>
                        <a:rPr lang="ru-RU" sz="1400" b="1" i="0" u="none" strike="noStrike" dirty="0" smtClean="0">
                          <a:effectLst/>
                          <a:latin typeface="PT Astra Serif" panose="020A0603040505020204" pitchFamily="18" charset="-52"/>
                        </a:rPr>
                        <a:t>893,3</a:t>
                      </a:r>
                      <a:endParaRPr lang="ru-RU" sz="1400" b="1" i="0" u="none" strike="noStrike" dirty="0">
                        <a:effectLst/>
                        <a:latin typeface="PT Astra Serif" panose="020A0603040505020204" pitchFamily="18" charset="-52"/>
                      </a:endParaRPr>
                    </a:p>
                  </a:txBody>
                  <a:tcPr marL="9525" marR="9525" marT="9525" marB="0" anchor="ctr"/>
                </a:tc>
                <a:tc>
                  <a:txBody>
                    <a:bodyPr/>
                    <a:lstStyle/>
                    <a:p>
                      <a:pPr algn="ctr" fontAlgn="b"/>
                      <a:r>
                        <a:rPr lang="ru-RU" sz="1400" b="1" i="0" u="none" strike="noStrike" dirty="0" smtClean="0">
                          <a:effectLst/>
                          <a:latin typeface="PT Astra Serif" panose="020A0603040505020204" pitchFamily="18" charset="-52"/>
                        </a:rPr>
                        <a:t>8</a:t>
                      </a:r>
                      <a:r>
                        <a:rPr lang="ru-RU" sz="1400" b="1" i="0" u="none" strike="noStrike" baseline="0" dirty="0" smtClean="0">
                          <a:effectLst/>
                          <a:latin typeface="PT Astra Serif" panose="020A0603040505020204" pitchFamily="18" charset="-52"/>
                        </a:rPr>
                        <a:t> 025,7</a:t>
                      </a:r>
                      <a:endParaRPr lang="ru-RU" sz="1400" b="1" i="0" u="none" strike="noStrike" dirty="0">
                        <a:effectLst/>
                        <a:latin typeface="PT Astra Serif" panose="020A0603040505020204" pitchFamily="18" charset="-52"/>
                      </a:endParaRPr>
                    </a:p>
                  </a:txBody>
                  <a:tcPr marL="9525" marR="9525" marT="9525" marB="0" anchor="ctr"/>
                </a:tc>
                <a:extLst>
                  <a:ext uri="{0D108BD9-81ED-4DB2-BD59-A6C34878D82A}">
                    <a16:rowId xmlns="" xmlns:a16="http://schemas.microsoft.com/office/drawing/2014/main" val="10005"/>
                  </a:ext>
                </a:extLst>
              </a:tr>
              <a:tr h="333027">
                <a:tc>
                  <a:txBody>
                    <a:bodyPr/>
                    <a:lstStyle/>
                    <a:p>
                      <a:r>
                        <a:rPr lang="ru-RU" sz="1400" dirty="0" smtClean="0">
                          <a:latin typeface="PT Astra Serif" panose="020A0603040505020204" pitchFamily="18" charset="-52"/>
                          <a:cs typeface="Times New Roman" panose="02020603050405020304" pitchFamily="18" charset="0"/>
                        </a:rPr>
                        <a:t>Жилищно-коммунальное хозяйство</a:t>
                      </a:r>
                      <a:endParaRPr lang="ru-RU" sz="1400" b="0" dirty="0">
                        <a:solidFill>
                          <a:schemeClr val="tx1"/>
                        </a:solidFill>
                        <a:latin typeface="PT Astra Serif" panose="020A0603040505020204" pitchFamily="18" charset="-52"/>
                        <a:cs typeface="Times New Roman" panose="02020603050405020304" pitchFamily="18" charset="0"/>
                      </a:endParaRPr>
                    </a:p>
                  </a:txBody>
                  <a:tcPr anchor="b"/>
                </a:tc>
                <a:tc>
                  <a:txBody>
                    <a:bodyPr/>
                    <a:lstStyle/>
                    <a:p>
                      <a:pPr algn="ctr"/>
                      <a:r>
                        <a:rPr lang="en-US" sz="1400" b="0" dirty="0" smtClean="0">
                          <a:solidFill>
                            <a:schemeClr val="tx1"/>
                          </a:solidFill>
                          <a:latin typeface="PT Astra Serif" panose="020A0603040505020204" pitchFamily="18" charset="-52"/>
                          <a:cs typeface="Times New Roman" panose="02020603050405020304" pitchFamily="18" charset="0"/>
                        </a:rPr>
                        <a:t>1</a:t>
                      </a:r>
                      <a:r>
                        <a:rPr lang="en-US" sz="1400" b="0" baseline="0" dirty="0" smtClean="0">
                          <a:solidFill>
                            <a:schemeClr val="tx1"/>
                          </a:solidFill>
                          <a:latin typeface="PT Astra Serif" panose="020A0603040505020204" pitchFamily="18" charset="-52"/>
                          <a:cs typeface="Times New Roman" panose="02020603050405020304" pitchFamily="18" charset="0"/>
                        </a:rPr>
                        <a:t> 706,4</a:t>
                      </a:r>
                      <a:endParaRPr lang="ru-RU" sz="1400" b="0" dirty="0">
                        <a:solidFill>
                          <a:schemeClr val="tx1"/>
                        </a:solidFill>
                        <a:latin typeface="PT Astra Serif" panose="020A0603040505020204" pitchFamily="18" charset="-52"/>
                        <a:cs typeface="Times New Roman" panose="02020603050405020304" pitchFamily="18" charset="0"/>
                      </a:endParaRPr>
                    </a:p>
                  </a:txBody>
                  <a:tcPr anchor="ctr"/>
                </a:tc>
                <a:tc>
                  <a:txBody>
                    <a:bodyPr/>
                    <a:lstStyle/>
                    <a:p>
                      <a:pPr algn="ctr"/>
                      <a:r>
                        <a:rPr lang="ru-RU" sz="1400" b="0" dirty="0" smtClean="0">
                          <a:solidFill>
                            <a:schemeClr val="tx1"/>
                          </a:solidFill>
                          <a:latin typeface="PT Astra Serif" panose="020A0603040505020204" pitchFamily="18" charset="-52"/>
                          <a:cs typeface="Times New Roman" panose="02020603050405020304" pitchFamily="18" charset="0"/>
                        </a:rPr>
                        <a:t>4</a:t>
                      </a:r>
                      <a:r>
                        <a:rPr lang="ru-RU" sz="1400" b="0" baseline="0" dirty="0" smtClean="0">
                          <a:solidFill>
                            <a:schemeClr val="tx1"/>
                          </a:solidFill>
                          <a:latin typeface="PT Astra Serif" panose="020A0603040505020204" pitchFamily="18" charset="-52"/>
                          <a:cs typeface="Times New Roman" panose="02020603050405020304" pitchFamily="18" charset="0"/>
                        </a:rPr>
                        <a:t> 240,4</a:t>
                      </a:r>
                      <a:endParaRPr lang="ru-RU" sz="1400" b="0" dirty="0">
                        <a:solidFill>
                          <a:schemeClr val="tx1"/>
                        </a:solidFill>
                        <a:latin typeface="PT Astra Serif" panose="020A0603040505020204" pitchFamily="18" charset="-52"/>
                        <a:cs typeface="Times New Roman" panose="02020603050405020304" pitchFamily="18" charset="0"/>
                      </a:endParaRPr>
                    </a:p>
                  </a:txBody>
                  <a:tcPr anchor="ctr"/>
                </a:tc>
                <a:tc>
                  <a:txBody>
                    <a:bodyPr/>
                    <a:lstStyle/>
                    <a:p>
                      <a:pPr algn="ctr" fontAlgn="b"/>
                      <a:r>
                        <a:rPr lang="ru-RU" sz="1400" b="1" i="0" u="none" strike="noStrike" dirty="0">
                          <a:effectLst/>
                          <a:latin typeface="PT Astra Serif" panose="020A0603040505020204" pitchFamily="18" charset="-52"/>
                        </a:rPr>
                        <a:t>5 </a:t>
                      </a:r>
                      <a:r>
                        <a:rPr lang="ru-RU" sz="1400" b="1" i="0" u="none" strike="noStrike" dirty="0" smtClean="0">
                          <a:effectLst/>
                          <a:latin typeface="PT Astra Serif" panose="020A0603040505020204" pitchFamily="18" charset="-52"/>
                        </a:rPr>
                        <a:t>272,2</a:t>
                      </a:r>
                      <a:endParaRPr lang="ru-RU" sz="1400" b="1" i="0" u="none" strike="noStrike" dirty="0">
                        <a:effectLst/>
                        <a:latin typeface="PT Astra Serif" panose="020A0603040505020204" pitchFamily="18" charset="-52"/>
                      </a:endParaRPr>
                    </a:p>
                  </a:txBody>
                  <a:tcPr marL="9525" marR="9525" marT="9525" marB="0" anchor="ctr"/>
                </a:tc>
                <a:tc>
                  <a:txBody>
                    <a:bodyPr/>
                    <a:lstStyle/>
                    <a:p>
                      <a:pPr algn="ctr" fontAlgn="b"/>
                      <a:r>
                        <a:rPr lang="ru-RU" sz="1400" b="1" i="0" u="none" strike="noStrike" dirty="0" smtClean="0">
                          <a:effectLst/>
                          <a:latin typeface="PT Astra Serif" panose="020A0603040505020204" pitchFamily="18" charset="-52"/>
                        </a:rPr>
                        <a:t>6 170,5</a:t>
                      </a:r>
                      <a:endParaRPr lang="ru-RU" sz="1400" b="1" i="0" u="none" strike="noStrike" dirty="0">
                        <a:effectLst/>
                        <a:latin typeface="PT Astra Serif" panose="020A0603040505020204" pitchFamily="18" charset="-52"/>
                      </a:endParaRPr>
                    </a:p>
                  </a:txBody>
                  <a:tcPr marL="9525" marR="9525" marT="9525" marB="0" anchor="ctr"/>
                </a:tc>
                <a:extLst>
                  <a:ext uri="{0D108BD9-81ED-4DB2-BD59-A6C34878D82A}">
                    <a16:rowId xmlns="" xmlns:a16="http://schemas.microsoft.com/office/drawing/2014/main" val="10006"/>
                  </a:ext>
                </a:extLst>
              </a:tr>
              <a:tr h="333027">
                <a:tc>
                  <a:txBody>
                    <a:bodyPr/>
                    <a:lstStyle/>
                    <a:p>
                      <a:r>
                        <a:rPr lang="ru-RU" sz="1400" dirty="0" smtClean="0">
                          <a:latin typeface="PT Astra Serif" panose="020A0603040505020204" pitchFamily="18" charset="-52"/>
                          <a:cs typeface="Times New Roman" panose="02020603050405020304" pitchFamily="18" charset="0"/>
                        </a:rPr>
                        <a:t>Охрана окружающей среды</a:t>
                      </a:r>
                      <a:endParaRPr lang="ru-RU" sz="1400" b="0" dirty="0">
                        <a:solidFill>
                          <a:schemeClr val="tx1"/>
                        </a:solidFill>
                        <a:latin typeface="PT Astra Serif" panose="020A0603040505020204" pitchFamily="18" charset="-52"/>
                        <a:cs typeface="Times New Roman" panose="02020603050405020304" pitchFamily="18" charset="0"/>
                      </a:endParaRPr>
                    </a:p>
                  </a:txBody>
                  <a:tcPr anchor="b"/>
                </a:tc>
                <a:tc>
                  <a:txBody>
                    <a:bodyPr/>
                    <a:lstStyle/>
                    <a:p>
                      <a:pPr algn="ctr"/>
                      <a:r>
                        <a:rPr lang="en-US" sz="1400" b="0" dirty="0" smtClean="0">
                          <a:solidFill>
                            <a:schemeClr val="tx1"/>
                          </a:solidFill>
                          <a:latin typeface="PT Astra Serif" panose="020A0603040505020204" pitchFamily="18" charset="-52"/>
                          <a:cs typeface="Times New Roman" panose="02020603050405020304" pitchFamily="18" charset="0"/>
                        </a:rPr>
                        <a:t>8,5</a:t>
                      </a:r>
                      <a:endParaRPr lang="ru-RU" sz="1400" b="0" dirty="0">
                        <a:solidFill>
                          <a:schemeClr val="tx1"/>
                        </a:solidFill>
                        <a:latin typeface="PT Astra Serif" panose="020A0603040505020204" pitchFamily="18" charset="-52"/>
                        <a:cs typeface="Times New Roman" panose="02020603050405020304" pitchFamily="18" charset="0"/>
                      </a:endParaRPr>
                    </a:p>
                  </a:txBody>
                  <a:tcPr anchor="ctr"/>
                </a:tc>
                <a:tc>
                  <a:txBody>
                    <a:bodyPr/>
                    <a:lstStyle/>
                    <a:p>
                      <a:pPr algn="ctr"/>
                      <a:r>
                        <a:rPr lang="ru-RU" sz="1400" b="0" dirty="0" smtClean="0">
                          <a:solidFill>
                            <a:schemeClr val="tx1"/>
                          </a:solidFill>
                          <a:latin typeface="PT Astra Serif" panose="020A0603040505020204" pitchFamily="18" charset="-52"/>
                          <a:cs typeface="Times New Roman" panose="02020603050405020304" pitchFamily="18" charset="0"/>
                        </a:rPr>
                        <a:t>7</a:t>
                      </a:r>
                      <a:r>
                        <a:rPr lang="en-US" sz="1400" b="0" dirty="0" smtClean="0">
                          <a:solidFill>
                            <a:schemeClr val="tx1"/>
                          </a:solidFill>
                          <a:latin typeface="PT Astra Serif" panose="020A0603040505020204" pitchFamily="18" charset="-52"/>
                          <a:cs typeface="Times New Roman" panose="02020603050405020304" pitchFamily="18" charset="0"/>
                        </a:rPr>
                        <a:t>,5</a:t>
                      </a:r>
                      <a:endParaRPr lang="ru-RU" sz="1400" b="0" dirty="0">
                        <a:solidFill>
                          <a:schemeClr val="tx1"/>
                        </a:solidFill>
                        <a:latin typeface="PT Astra Serif" panose="020A0603040505020204" pitchFamily="18" charset="-52"/>
                        <a:cs typeface="Times New Roman" panose="02020603050405020304" pitchFamily="18" charset="0"/>
                      </a:endParaRPr>
                    </a:p>
                  </a:txBody>
                  <a:tcPr anchor="ctr"/>
                </a:tc>
                <a:tc>
                  <a:txBody>
                    <a:bodyPr/>
                    <a:lstStyle/>
                    <a:p>
                      <a:pPr algn="ctr" fontAlgn="b"/>
                      <a:r>
                        <a:rPr lang="ru-RU" sz="1400" b="1" i="0" u="none" strike="noStrike" dirty="0" smtClean="0">
                          <a:effectLst/>
                          <a:latin typeface="PT Astra Serif" panose="020A0603040505020204" pitchFamily="18" charset="-52"/>
                        </a:rPr>
                        <a:t>2,8</a:t>
                      </a:r>
                      <a:endParaRPr lang="ru-RU" sz="1400" b="1" i="0" u="none" strike="noStrike" dirty="0">
                        <a:effectLst/>
                        <a:latin typeface="PT Astra Serif" panose="020A0603040505020204" pitchFamily="18" charset="-52"/>
                      </a:endParaRPr>
                    </a:p>
                  </a:txBody>
                  <a:tcPr marL="9525" marR="9525" marT="9525" marB="0" anchor="ctr"/>
                </a:tc>
                <a:tc>
                  <a:txBody>
                    <a:bodyPr/>
                    <a:lstStyle/>
                    <a:p>
                      <a:pPr algn="ctr" fontAlgn="b"/>
                      <a:r>
                        <a:rPr lang="ru-RU" sz="1400" b="1" i="0" u="none" strike="noStrike" dirty="0" smtClean="0">
                          <a:effectLst/>
                          <a:latin typeface="PT Astra Serif" panose="020A0603040505020204" pitchFamily="18" charset="-52"/>
                        </a:rPr>
                        <a:t>11,6</a:t>
                      </a:r>
                      <a:endParaRPr lang="ru-RU" sz="1400" b="1" i="0" u="none" strike="noStrike" dirty="0">
                        <a:effectLst/>
                        <a:latin typeface="PT Astra Serif" panose="020A0603040505020204" pitchFamily="18" charset="-52"/>
                      </a:endParaRPr>
                    </a:p>
                  </a:txBody>
                  <a:tcPr marL="9525" marR="9525" marT="9525" marB="0" anchor="ctr"/>
                </a:tc>
                <a:extLst>
                  <a:ext uri="{0D108BD9-81ED-4DB2-BD59-A6C34878D82A}">
                    <a16:rowId xmlns="" xmlns:a16="http://schemas.microsoft.com/office/drawing/2014/main" val="10007"/>
                  </a:ext>
                </a:extLst>
              </a:tr>
              <a:tr h="307657">
                <a:tc>
                  <a:txBody>
                    <a:bodyPr/>
                    <a:lstStyle/>
                    <a:p>
                      <a:r>
                        <a:rPr lang="ru-RU" sz="1400" dirty="0" smtClean="0">
                          <a:latin typeface="PT Astra Serif" panose="020A0603040505020204" pitchFamily="18" charset="-52"/>
                          <a:cs typeface="Times New Roman" panose="02020603050405020304" pitchFamily="18" charset="0"/>
                        </a:rPr>
                        <a:t>Образование</a:t>
                      </a:r>
                      <a:endParaRPr lang="ru-RU" sz="1400" b="0" dirty="0">
                        <a:solidFill>
                          <a:schemeClr val="tx1"/>
                        </a:solidFill>
                        <a:latin typeface="PT Astra Serif" panose="020A0603040505020204" pitchFamily="18" charset="-52"/>
                        <a:cs typeface="Times New Roman" panose="02020603050405020304" pitchFamily="18" charset="0"/>
                      </a:endParaRPr>
                    </a:p>
                  </a:txBody>
                  <a:tcPr anchor="b"/>
                </a:tc>
                <a:tc>
                  <a:txBody>
                    <a:bodyPr/>
                    <a:lstStyle/>
                    <a:p>
                      <a:pPr algn="ctr"/>
                      <a:r>
                        <a:rPr lang="en-US" sz="1400" b="0" dirty="0" smtClean="0">
                          <a:solidFill>
                            <a:schemeClr val="tx1"/>
                          </a:solidFill>
                          <a:latin typeface="PT Astra Serif" panose="020A0603040505020204" pitchFamily="18" charset="-52"/>
                          <a:cs typeface="Times New Roman" panose="02020603050405020304" pitchFamily="18" charset="0"/>
                        </a:rPr>
                        <a:t>9</a:t>
                      </a:r>
                      <a:r>
                        <a:rPr lang="en-US" sz="1400" b="0" baseline="0" dirty="0" smtClean="0">
                          <a:solidFill>
                            <a:schemeClr val="tx1"/>
                          </a:solidFill>
                          <a:latin typeface="PT Astra Serif" panose="020A0603040505020204" pitchFamily="18" charset="-52"/>
                          <a:cs typeface="Times New Roman" panose="02020603050405020304" pitchFamily="18" charset="0"/>
                        </a:rPr>
                        <a:t> 940,0</a:t>
                      </a:r>
                      <a:endParaRPr lang="ru-RU" sz="1400" b="0" dirty="0">
                        <a:solidFill>
                          <a:schemeClr val="tx1"/>
                        </a:solidFill>
                        <a:latin typeface="PT Astra Serif" panose="020A0603040505020204" pitchFamily="18" charset="-52"/>
                        <a:cs typeface="Times New Roman" panose="02020603050405020304" pitchFamily="18" charset="0"/>
                      </a:endParaRPr>
                    </a:p>
                  </a:txBody>
                  <a:tcPr anchor="ctr"/>
                </a:tc>
                <a:tc>
                  <a:txBody>
                    <a:bodyPr/>
                    <a:lstStyle/>
                    <a:p>
                      <a:pPr algn="ctr"/>
                      <a:r>
                        <a:rPr lang="ru-RU" sz="1400" b="0" dirty="0" smtClean="0">
                          <a:solidFill>
                            <a:schemeClr val="tx1"/>
                          </a:solidFill>
                          <a:latin typeface="PT Astra Serif" panose="020A0603040505020204" pitchFamily="18" charset="-52"/>
                          <a:cs typeface="Times New Roman" panose="02020603050405020304" pitchFamily="18" charset="0"/>
                        </a:rPr>
                        <a:t>11</a:t>
                      </a:r>
                      <a:r>
                        <a:rPr lang="ru-RU" sz="1400" b="0" baseline="0" dirty="0" smtClean="0">
                          <a:solidFill>
                            <a:schemeClr val="tx1"/>
                          </a:solidFill>
                          <a:latin typeface="PT Astra Serif" panose="020A0603040505020204" pitchFamily="18" charset="-52"/>
                          <a:cs typeface="Times New Roman" panose="02020603050405020304" pitchFamily="18" charset="0"/>
                        </a:rPr>
                        <a:t> 844,5</a:t>
                      </a:r>
                      <a:endParaRPr lang="ru-RU" sz="1400" b="0" dirty="0">
                        <a:solidFill>
                          <a:schemeClr val="tx1"/>
                        </a:solidFill>
                        <a:latin typeface="PT Astra Serif" panose="020A0603040505020204" pitchFamily="18" charset="-52"/>
                        <a:cs typeface="Times New Roman" panose="02020603050405020304" pitchFamily="18" charset="0"/>
                      </a:endParaRPr>
                    </a:p>
                  </a:txBody>
                  <a:tcPr anchor="ctr"/>
                </a:tc>
                <a:tc>
                  <a:txBody>
                    <a:bodyPr/>
                    <a:lstStyle/>
                    <a:p>
                      <a:pPr algn="ctr" fontAlgn="b"/>
                      <a:r>
                        <a:rPr lang="ru-RU" sz="1400" b="1" i="0" u="none" strike="noStrike" dirty="0">
                          <a:effectLst/>
                          <a:latin typeface="PT Astra Serif" panose="020A0603040505020204" pitchFamily="18" charset="-52"/>
                        </a:rPr>
                        <a:t>12 </a:t>
                      </a:r>
                      <a:r>
                        <a:rPr lang="ru-RU" sz="1400" b="1" i="0" u="none" strike="noStrike" dirty="0" smtClean="0">
                          <a:effectLst/>
                          <a:latin typeface="PT Astra Serif" panose="020A0603040505020204" pitchFamily="18" charset="-52"/>
                        </a:rPr>
                        <a:t>755,2</a:t>
                      </a:r>
                      <a:endParaRPr lang="ru-RU" sz="1400" b="1" i="0" u="none" strike="noStrike" dirty="0">
                        <a:effectLst/>
                        <a:latin typeface="PT Astra Serif" panose="020A0603040505020204" pitchFamily="18" charset="-52"/>
                      </a:endParaRPr>
                    </a:p>
                  </a:txBody>
                  <a:tcPr marL="9525" marR="9525" marT="9525" marB="0" anchor="ctr"/>
                </a:tc>
                <a:tc>
                  <a:txBody>
                    <a:bodyPr/>
                    <a:lstStyle/>
                    <a:p>
                      <a:pPr algn="ctr" fontAlgn="b"/>
                      <a:r>
                        <a:rPr lang="ru-RU" sz="1400" b="1" i="0" u="none" strike="noStrike" dirty="0" smtClean="0">
                          <a:effectLst/>
                          <a:latin typeface="PT Astra Serif" panose="020A0603040505020204" pitchFamily="18" charset="-52"/>
                        </a:rPr>
                        <a:t>17 040,6</a:t>
                      </a:r>
                      <a:endParaRPr lang="ru-RU" sz="1400" b="1" i="0" u="none" strike="noStrike" dirty="0">
                        <a:effectLst/>
                        <a:latin typeface="PT Astra Serif" panose="020A0603040505020204" pitchFamily="18" charset="-52"/>
                      </a:endParaRPr>
                    </a:p>
                  </a:txBody>
                  <a:tcPr marL="9525" marR="9525" marT="9525" marB="0" anchor="ctr"/>
                </a:tc>
                <a:extLst>
                  <a:ext uri="{0D108BD9-81ED-4DB2-BD59-A6C34878D82A}">
                    <a16:rowId xmlns="" xmlns:a16="http://schemas.microsoft.com/office/drawing/2014/main" val="10008"/>
                  </a:ext>
                </a:extLst>
              </a:tr>
              <a:tr h="333027">
                <a:tc>
                  <a:txBody>
                    <a:bodyPr/>
                    <a:lstStyle/>
                    <a:p>
                      <a:r>
                        <a:rPr lang="ru-RU" sz="1400" dirty="0" smtClean="0">
                          <a:latin typeface="PT Astra Serif" panose="020A0603040505020204" pitchFamily="18" charset="-52"/>
                          <a:cs typeface="Times New Roman" panose="02020603050405020304" pitchFamily="18" charset="0"/>
                        </a:rPr>
                        <a:t>Культура, кинематография</a:t>
                      </a:r>
                      <a:endParaRPr lang="ru-RU" sz="1400" b="0" dirty="0">
                        <a:solidFill>
                          <a:schemeClr val="tx1"/>
                        </a:solidFill>
                        <a:latin typeface="PT Astra Serif" panose="020A0603040505020204" pitchFamily="18" charset="-52"/>
                        <a:cs typeface="Times New Roman" panose="02020603050405020304" pitchFamily="18" charset="0"/>
                      </a:endParaRPr>
                    </a:p>
                  </a:txBody>
                  <a:tcPr anchor="b"/>
                </a:tc>
                <a:tc>
                  <a:txBody>
                    <a:bodyPr/>
                    <a:lstStyle/>
                    <a:p>
                      <a:pPr algn="ctr"/>
                      <a:r>
                        <a:rPr lang="ru-RU" sz="1400" b="0" dirty="0" smtClean="0">
                          <a:latin typeface="PT Astra Serif" panose="020A0603040505020204" pitchFamily="18" charset="-52"/>
                          <a:cs typeface="Times New Roman" panose="02020603050405020304" pitchFamily="18" charset="0"/>
                        </a:rPr>
                        <a:t>5</a:t>
                      </a:r>
                      <a:r>
                        <a:rPr lang="en-US" sz="1400" b="0" dirty="0" smtClean="0">
                          <a:latin typeface="PT Astra Serif" panose="020A0603040505020204" pitchFamily="18" charset="-52"/>
                          <a:cs typeface="Times New Roman" panose="02020603050405020304" pitchFamily="18" charset="0"/>
                        </a:rPr>
                        <a:t>80,3</a:t>
                      </a:r>
                      <a:endParaRPr lang="ru-RU" sz="1400" b="0" dirty="0">
                        <a:solidFill>
                          <a:schemeClr val="tx1"/>
                        </a:solidFill>
                        <a:latin typeface="PT Astra Serif" panose="020A0603040505020204" pitchFamily="18" charset="-52"/>
                        <a:cs typeface="Times New Roman" panose="02020603050405020304" pitchFamily="18" charset="0"/>
                      </a:endParaRPr>
                    </a:p>
                  </a:txBody>
                  <a:tcPr anchor="ctr"/>
                </a:tc>
                <a:tc>
                  <a:txBody>
                    <a:bodyPr/>
                    <a:lstStyle/>
                    <a:p>
                      <a:pPr algn="ctr"/>
                      <a:r>
                        <a:rPr lang="ru-RU" sz="1400" b="0" dirty="0" smtClean="0">
                          <a:solidFill>
                            <a:schemeClr val="tx1"/>
                          </a:solidFill>
                          <a:latin typeface="PT Astra Serif" panose="020A0603040505020204" pitchFamily="18" charset="-52"/>
                          <a:cs typeface="Times New Roman" panose="02020603050405020304" pitchFamily="18" charset="0"/>
                        </a:rPr>
                        <a:t>678,1</a:t>
                      </a:r>
                      <a:endParaRPr lang="ru-RU" sz="1400" b="0" dirty="0">
                        <a:solidFill>
                          <a:schemeClr val="tx1"/>
                        </a:solidFill>
                        <a:latin typeface="PT Astra Serif" panose="020A0603040505020204" pitchFamily="18" charset="-52"/>
                        <a:cs typeface="Times New Roman" panose="02020603050405020304" pitchFamily="18" charset="0"/>
                      </a:endParaRPr>
                    </a:p>
                  </a:txBody>
                  <a:tcPr anchor="ctr"/>
                </a:tc>
                <a:tc>
                  <a:txBody>
                    <a:bodyPr/>
                    <a:lstStyle/>
                    <a:p>
                      <a:pPr algn="ctr" fontAlgn="b"/>
                      <a:r>
                        <a:rPr lang="ru-RU" sz="1400" b="1" i="0" u="none" strike="noStrike" dirty="0" smtClean="0">
                          <a:effectLst/>
                          <a:latin typeface="PT Astra Serif" panose="020A0603040505020204" pitchFamily="18" charset="-52"/>
                        </a:rPr>
                        <a:t>766,4</a:t>
                      </a:r>
                      <a:endParaRPr lang="ru-RU" sz="1400" b="1" i="0" u="none" strike="noStrike" dirty="0">
                        <a:effectLst/>
                        <a:latin typeface="PT Astra Serif" panose="020A0603040505020204" pitchFamily="18" charset="-52"/>
                      </a:endParaRPr>
                    </a:p>
                  </a:txBody>
                  <a:tcPr marL="9525" marR="9525" marT="9525" marB="0" anchor="ctr"/>
                </a:tc>
                <a:tc>
                  <a:txBody>
                    <a:bodyPr/>
                    <a:lstStyle/>
                    <a:p>
                      <a:pPr algn="ctr" fontAlgn="b"/>
                      <a:r>
                        <a:rPr lang="ru-RU" sz="1400" b="1" i="0" u="none" strike="noStrike" dirty="0" smtClean="0">
                          <a:effectLst/>
                          <a:latin typeface="PT Astra Serif" panose="020A0603040505020204" pitchFamily="18" charset="-52"/>
                        </a:rPr>
                        <a:t>920,1</a:t>
                      </a:r>
                      <a:endParaRPr lang="ru-RU" sz="1400" b="1" i="0" u="none" strike="noStrike" dirty="0">
                        <a:effectLst/>
                        <a:latin typeface="PT Astra Serif" panose="020A0603040505020204" pitchFamily="18" charset="-52"/>
                      </a:endParaRPr>
                    </a:p>
                  </a:txBody>
                  <a:tcPr marL="9525" marR="9525" marT="9525" marB="0" anchor="ctr"/>
                </a:tc>
                <a:extLst>
                  <a:ext uri="{0D108BD9-81ED-4DB2-BD59-A6C34878D82A}">
                    <a16:rowId xmlns="" xmlns:a16="http://schemas.microsoft.com/office/drawing/2014/main" val="10009"/>
                  </a:ext>
                </a:extLst>
              </a:tr>
              <a:tr h="292368">
                <a:tc>
                  <a:txBody>
                    <a:bodyPr/>
                    <a:lstStyle/>
                    <a:p>
                      <a:r>
                        <a:rPr lang="ru-RU" sz="1400" dirty="0" smtClean="0">
                          <a:latin typeface="PT Astra Serif" panose="020A0603040505020204" pitchFamily="18" charset="-52"/>
                          <a:cs typeface="Times New Roman" panose="02020603050405020304" pitchFamily="18" charset="0"/>
                        </a:rPr>
                        <a:t>Социальная политика</a:t>
                      </a:r>
                      <a:endParaRPr lang="ru-RU" sz="1400" b="0" dirty="0">
                        <a:solidFill>
                          <a:schemeClr val="tx1"/>
                        </a:solidFill>
                        <a:latin typeface="PT Astra Serif" panose="020A0603040505020204" pitchFamily="18" charset="-52"/>
                        <a:cs typeface="Times New Roman" panose="02020603050405020304" pitchFamily="18" charset="0"/>
                      </a:endParaRPr>
                    </a:p>
                  </a:txBody>
                  <a:tcPr anchor="b"/>
                </a:tc>
                <a:tc>
                  <a:txBody>
                    <a:bodyPr/>
                    <a:lstStyle/>
                    <a:p>
                      <a:pPr algn="ctr"/>
                      <a:r>
                        <a:rPr lang="ru-RU" sz="1400" b="0" dirty="0" smtClean="0">
                          <a:latin typeface="PT Astra Serif" panose="020A0603040505020204" pitchFamily="18" charset="-52"/>
                          <a:cs typeface="Times New Roman" panose="02020603050405020304" pitchFamily="18" charset="0"/>
                        </a:rPr>
                        <a:t>2</a:t>
                      </a:r>
                      <a:r>
                        <a:rPr lang="en-US" sz="1400" b="0" dirty="0" smtClean="0">
                          <a:latin typeface="PT Astra Serif" panose="020A0603040505020204" pitchFamily="18" charset="-52"/>
                          <a:cs typeface="Times New Roman" panose="02020603050405020304" pitchFamily="18" charset="0"/>
                        </a:rPr>
                        <a:t>75,5</a:t>
                      </a:r>
                      <a:endParaRPr lang="ru-RU" sz="1400" b="0" dirty="0">
                        <a:solidFill>
                          <a:schemeClr val="tx1"/>
                        </a:solidFill>
                        <a:latin typeface="PT Astra Serif" panose="020A0603040505020204" pitchFamily="18" charset="-52"/>
                        <a:cs typeface="Times New Roman" panose="02020603050405020304" pitchFamily="18" charset="0"/>
                      </a:endParaRPr>
                    </a:p>
                  </a:txBody>
                  <a:tcPr anchor="ctr"/>
                </a:tc>
                <a:tc>
                  <a:txBody>
                    <a:bodyPr/>
                    <a:lstStyle/>
                    <a:p>
                      <a:pPr algn="ctr"/>
                      <a:r>
                        <a:rPr lang="ru-RU" sz="1400" b="0" dirty="0" smtClean="0">
                          <a:solidFill>
                            <a:schemeClr val="tx1"/>
                          </a:solidFill>
                          <a:latin typeface="PT Astra Serif" panose="020A0603040505020204" pitchFamily="18" charset="-52"/>
                          <a:cs typeface="Times New Roman" panose="02020603050405020304" pitchFamily="18" charset="0"/>
                        </a:rPr>
                        <a:t>281,7</a:t>
                      </a:r>
                      <a:endParaRPr lang="ru-RU" sz="1400" b="0" dirty="0">
                        <a:solidFill>
                          <a:schemeClr val="tx1"/>
                        </a:solidFill>
                        <a:latin typeface="PT Astra Serif" panose="020A0603040505020204" pitchFamily="18" charset="-52"/>
                        <a:cs typeface="Times New Roman" panose="02020603050405020304" pitchFamily="18" charset="0"/>
                      </a:endParaRPr>
                    </a:p>
                  </a:txBody>
                  <a:tcPr anchor="ctr"/>
                </a:tc>
                <a:tc>
                  <a:txBody>
                    <a:bodyPr/>
                    <a:lstStyle/>
                    <a:p>
                      <a:pPr algn="ctr" fontAlgn="b"/>
                      <a:r>
                        <a:rPr lang="ru-RU" sz="1400" b="1" i="0" u="none" strike="noStrike" dirty="0" smtClean="0">
                          <a:effectLst/>
                          <a:latin typeface="PT Astra Serif" panose="020A0603040505020204" pitchFamily="18" charset="-52"/>
                        </a:rPr>
                        <a:t>138,0</a:t>
                      </a:r>
                      <a:endParaRPr lang="ru-RU" sz="1400" b="1" i="0" u="none" strike="noStrike" dirty="0">
                        <a:effectLst/>
                        <a:latin typeface="PT Astra Serif" panose="020A0603040505020204" pitchFamily="18" charset="-52"/>
                      </a:endParaRPr>
                    </a:p>
                  </a:txBody>
                  <a:tcPr marL="9525" marR="9525" marT="9525" marB="0" anchor="ctr"/>
                </a:tc>
                <a:tc>
                  <a:txBody>
                    <a:bodyPr/>
                    <a:lstStyle/>
                    <a:p>
                      <a:pPr algn="ctr" fontAlgn="b"/>
                      <a:r>
                        <a:rPr lang="ru-RU" sz="1400" b="1" i="0" u="none" strike="noStrike" dirty="0" smtClean="0">
                          <a:effectLst/>
                          <a:latin typeface="PT Astra Serif" panose="020A0603040505020204" pitchFamily="18" charset="-52"/>
                        </a:rPr>
                        <a:t>178,8</a:t>
                      </a:r>
                      <a:endParaRPr lang="ru-RU" sz="1400" b="1" i="0" u="none" strike="noStrike" dirty="0">
                        <a:effectLst/>
                        <a:latin typeface="PT Astra Serif" panose="020A0603040505020204" pitchFamily="18" charset="-52"/>
                      </a:endParaRPr>
                    </a:p>
                  </a:txBody>
                  <a:tcPr marL="9525" marR="9525" marT="9525" marB="0" anchor="ctr"/>
                </a:tc>
                <a:extLst>
                  <a:ext uri="{0D108BD9-81ED-4DB2-BD59-A6C34878D82A}">
                    <a16:rowId xmlns="" xmlns:a16="http://schemas.microsoft.com/office/drawing/2014/main" val="10010"/>
                  </a:ext>
                </a:extLst>
              </a:tr>
              <a:tr h="333027">
                <a:tc>
                  <a:txBody>
                    <a:bodyPr/>
                    <a:lstStyle/>
                    <a:p>
                      <a:r>
                        <a:rPr lang="ru-RU" sz="1400" dirty="0" smtClean="0">
                          <a:latin typeface="PT Astra Serif" panose="020A0603040505020204" pitchFamily="18" charset="-52"/>
                          <a:cs typeface="Times New Roman" panose="02020603050405020304" pitchFamily="18" charset="0"/>
                        </a:rPr>
                        <a:t>Физическая культура и спорт</a:t>
                      </a:r>
                      <a:endParaRPr lang="ru-RU" sz="1400" b="0" dirty="0">
                        <a:solidFill>
                          <a:schemeClr val="tx1"/>
                        </a:solidFill>
                        <a:latin typeface="PT Astra Serif" panose="020A0603040505020204" pitchFamily="18" charset="-52"/>
                        <a:cs typeface="Times New Roman" panose="02020603050405020304" pitchFamily="18" charset="0"/>
                      </a:endParaRPr>
                    </a:p>
                  </a:txBody>
                  <a:tcPr anchor="b"/>
                </a:tc>
                <a:tc>
                  <a:txBody>
                    <a:bodyPr/>
                    <a:lstStyle/>
                    <a:p>
                      <a:pPr algn="ctr"/>
                      <a:r>
                        <a:rPr lang="ru-RU" sz="1400" b="0" dirty="0" smtClean="0">
                          <a:solidFill>
                            <a:schemeClr val="tx1"/>
                          </a:solidFill>
                          <a:latin typeface="PT Astra Serif" panose="020A0603040505020204" pitchFamily="18" charset="-52"/>
                          <a:cs typeface="Times New Roman" panose="02020603050405020304" pitchFamily="18" charset="0"/>
                        </a:rPr>
                        <a:t>5</a:t>
                      </a:r>
                      <a:r>
                        <a:rPr lang="en-US" sz="1400" b="0" dirty="0" smtClean="0">
                          <a:solidFill>
                            <a:schemeClr val="tx1"/>
                          </a:solidFill>
                          <a:latin typeface="PT Astra Serif" panose="020A0603040505020204" pitchFamily="18" charset="-52"/>
                          <a:cs typeface="Times New Roman" panose="02020603050405020304" pitchFamily="18" charset="0"/>
                        </a:rPr>
                        <a:t>43,8</a:t>
                      </a:r>
                      <a:endParaRPr lang="ru-RU" sz="1400" b="0" dirty="0">
                        <a:solidFill>
                          <a:schemeClr val="tx1"/>
                        </a:solidFill>
                        <a:latin typeface="PT Astra Serif" panose="020A0603040505020204" pitchFamily="18" charset="-52"/>
                        <a:cs typeface="Times New Roman" panose="02020603050405020304" pitchFamily="18" charset="0"/>
                      </a:endParaRPr>
                    </a:p>
                  </a:txBody>
                  <a:tcPr anchor="ctr"/>
                </a:tc>
                <a:tc>
                  <a:txBody>
                    <a:bodyPr/>
                    <a:lstStyle/>
                    <a:p>
                      <a:pPr algn="ctr"/>
                      <a:r>
                        <a:rPr lang="ru-RU" sz="1400" b="0" dirty="0" smtClean="0">
                          <a:solidFill>
                            <a:schemeClr val="tx1"/>
                          </a:solidFill>
                          <a:latin typeface="PT Astra Serif" panose="020A0603040505020204" pitchFamily="18" charset="-52"/>
                          <a:cs typeface="Times New Roman" panose="02020603050405020304" pitchFamily="18" charset="0"/>
                        </a:rPr>
                        <a:t>581,8</a:t>
                      </a:r>
                      <a:endParaRPr lang="ru-RU" sz="1400" b="0" dirty="0">
                        <a:solidFill>
                          <a:schemeClr val="tx1"/>
                        </a:solidFill>
                        <a:latin typeface="PT Astra Serif" panose="020A0603040505020204" pitchFamily="18" charset="-52"/>
                        <a:cs typeface="Times New Roman" panose="02020603050405020304" pitchFamily="18" charset="0"/>
                      </a:endParaRPr>
                    </a:p>
                  </a:txBody>
                  <a:tcPr anchor="ctr"/>
                </a:tc>
                <a:tc>
                  <a:txBody>
                    <a:bodyPr/>
                    <a:lstStyle/>
                    <a:p>
                      <a:pPr algn="ctr" fontAlgn="b"/>
                      <a:r>
                        <a:rPr lang="ru-RU" sz="1400" b="1" i="0" u="none" strike="noStrike" dirty="0" smtClean="0">
                          <a:effectLst/>
                          <a:latin typeface="PT Astra Serif" panose="020A0603040505020204" pitchFamily="18" charset="-52"/>
                        </a:rPr>
                        <a:t>688,2</a:t>
                      </a:r>
                      <a:endParaRPr lang="ru-RU" sz="1400" b="1" i="0" u="none" strike="noStrike" dirty="0">
                        <a:effectLst/>
                        <a:latin typeface="PT Astra Serif" panose="020A0603040505020204" pitchFamily="18" charset="-52"/>
                      </a:endParaRPr>
                    </a:p>
                  </a:txBody>
                  <a:tcPr marL="9525" marR="9525" marT="9525" marB="0" anchor="ctr"/>
                </a:tc>
                <a:tc>
                  <a:txBody>
                    <a:bodyPr/>
                    <a:lstStyle/>
                    <a:p>
                      <a:pPr algn="ctr" fontAlgn="b"/>
                      <a:r>
                        <a:rPr lang="ru-RU" sz="1400" b="1" i="0" u="none" strike="noStrike" dirty="0" smtClean="0">
                          <a:effectLst/>
                          <a:latin typeface="PT Astra Serif" panose="020A0603040505020204" pitchFamily="18" charset="-52"/>
                        </a:rPr>
                        <a:t>753,1</a:t>
                      </a:r>
                      <a:endParaRPr lang="ru-RU" sz="1400" b="1" i="0" u="none" strike="noStrike" dirty="0">
                        <a:effectLst/>
                        <a:latin typeface="PT Astra Serif" panose="020A0603040505020204" pitchFamily="18" charset="-52"/>
                      </a:endParaRPr>
                    </a:p>
                  </a:txBody>
                  <a:tcPr marL="9525" marR="9525" marT="9525" marB="0" anchor="ctr"/>
                </a:tc>
                <a:extLst>
                  <a:ext uri="{0D108BD9-81ED-4DB2-BD59-A6C34878D82A}">
                    <a16:rowId xmlns="" xmlns:a16="http://schemas.microsoft.com/office/drawing/2014/main" val="10011"/>
                  </a:ext>
                </a:extLst>
              </a:tr>
              <a:tr h="333027">
                <a:tc>
                  <a:txBody>
                    <a:bodyPr/>
                    <a:lstStyle/>
                    <a:p>
                      <a:r>
                        <a:rPr lang="ru-RU" sz="1400" dirty="0" smtClean="0">
                          <a:latin typeface="PT Astra Serif" panose="020A0603040505020204" pitchFamily="18" charset="-52"/>
                          <a:cs typeface="Times New Roman" panose="02020603050405020304" pitchFamily="18" charset="0"/>
                        </a:rPr>
                        <a:t>Обслуживание государственного</a:t>
                      </a:r>
                      <a:r>
                        <a:rPr lang="ru-RU" sz="1400" baseline="0" dirty="0" smtClean="0">
                          <a:latin typeface="PT Astra Serif" panose="020A0603040505020204" pitchFamily="18" charset="-52"/>
                          <a:cs typeface="Times New Roman" panose="02020603050405020304" pitchFamily="18" charset="0"/>
                        </a:rPr>
                        <a:t> (муниципального) долга</a:t>
                      </a:r>
                      <a:endParaRPr lang="ru-RU" sz="1400" b="0" dirty="0">
                        <a:solidFill>
                          <a:schemeClr val="tx1"/>
                        </a:solidFill>
                        <a:latin typeface="PT Astra Serif" panose="020A0603040505020204" pitchFamily="18" charset="-52"/>
                        <a:cs typeface="Times New Roman" panose="02020603050405020304" pitchFamily="18" charset="0"/>
                      </a:endParaRPr>
                    </a:p>
                  </a:txBody>
                  <a:tcPr anchor="b"/>
                </a:tc>
                <a:tc>
                  <a:txBody>
                    <a:bodyPr/>
                    <a:lstStyle/>
                    <a:p>
                      <a:pPr algn="ctr"/>
                      <a:r>
                        <a:rPr lang="ru-RU" sz="1400" b="0" dirty="0" smtClean="0">
                          <a:latin typeface="PT Astra Serif" panose="020A0603040505020204" pitchFamily="18" charset="-52"/>
                          <a:cs typeface="Times New Roman" panose="02020603050405020304" pitchFamily="18" charset="0"/>
                        </a:rPr>
                        <a:t>3</a:t>
                      </a:r>
                      <a:r>
                        <a:rPr lang="en-US" sz="1400" b="0" dirty="0" smtClean="0">
                          <a:latin typeface="PT Astra Serif" panose="020A0603040505020204" pitchFamily="18" charset="-52"/>
                          <a:cs typeface="Times New Roman" panose="02020603050405020304" pitchFamily="18" charset="0"/>
                        </a:rPr>
                        <a:t>05,8</a:t>
                      </a:r>
                      <a:endParaRPr lang="ru-RU" sz="1400" b="0" dirty="0">
                        <a:solidFill>
                          <a:schemeClr val="tx1"/>
                        </a:solidFill>
                        <a:latin typeface="PT Astra Serif" panose="020A0603040505020204" pitchFamily="18" charset="-52"/>
                        <a:cs typeface="Times New Roman" panose="02020603050405020304" pitchFamily="18" charset="0"/>
                      </a:endParaRPr>
                    </a:p>
                  </a:txBody>
                  <a:tcPr anchor="ctr"/>
                </a:tc>
                <a:tc>
                  <a:txBody>
                    <a:bodyPr/>
                    <a:lstStyle/>
                    <a:p>
                      <a:pPr algn="ctr"/>
                      <a:r>
                        <a:rPr lang="ru-RU" sz="1400" b="0" dirty="0" smtClean="0">
                          <a:solidFill>
                            <a:schemeClr val="tx1"/>
                          </a:solidFill>
                          <a:latin typeface="PT Astra Serif" panose="020A0603040505020204" pitchFamily="18" charset="-52"/>
                          <a:cs typeface="Times New Roman" panose="02020603050405020304" pitchFamily="18" charset="0"/>
                        </a:rPr>
                        <a:t>247,2</a:t>
                      </a:r>
                      <a:endParaRPr lang="ru-RU" sz="1400" b="0" dirty="0">
                        <a:solidFill>
                          <a:schemeClr val="tx1"/>
                        </a:solidFill>
                        <a:latin typeface="PT Astra Serif" panose="020A0603040505020204" pitchFamily="18" charset="-52"/>
                        <a:cs typeface="Times New Roman" panose="02020603050405020304" pitchFamily="18" charset="0"/>
                      </a:endParaRPr>
                    </a:p>
                  </a:txBody>
                  <a:tcPr anchor="ctr"/>
                </a:tc>
                <a:tc>
                  <a:txBody>
                    <a:bodyPr/>
                    <a:lstStyle/>
                    <a:p>
                      <a:pPr algn="ctr" fontAlgn="b"/>
                      <a:r>
                        <a:rPr lang="ru-RU" sz="1400" b="1" i="0" u="none" strike="noStrike" dirty="0" smtClean="0">
                          <a:effectLst/>
                          <a:latin typeface="PT Astra Serif" panose="020A0603040505020204" pitchFamily="18" charset="-52"/>
                        </a:rPr>
                        <a:t>181,1</a:t>
                      </a:r>
                      <a:endParaRPr lang="ru-RU" sz="1400" b="1" i="0" u="none" strike="noStrike" dirty="0">
                        <a:effectLst/>
                        <a:latin typeface="PT Astra Serif" panose="020A0603040505020204" pitchFamily="18" charset="-52"/>
                      </a:endParaRPr>
                    </a:p>
                  </a:txBody>
                  <a:tcPr marL="9525" marR="9525" marT="9525" marB="0" anchor="ctr"/>
                </a:tc>
                <a:tc>
                  <a:txBody>
                    <a:bodyPr/>
                    <a:lstStyle/>
                    <a:p>
                      <a:pPr algn="ctr" fontAlgn="b"/>
                      <a:r>
                        <a:rPr lang="ru-RU" sz="1400" b="1" i="0" u="none" strike="noStrike" dirty="0" smtClean="0">
                          <a:effectLst/>
                          <a:latin typeface="PT Astra Serif" panose="020A0603040505020204" pitchFamily="18" charset="-52"/>
                        </a:rPr>
                        <a:t>439,3</a:t>
                      </a:r>
                      <a:endParaRPr lang="ru-RU" sz="1400" b="1" i="0" u="none" strike="noStrike" dirty="0">
                        <a:effectLst/>
                        <a:latin typeface="PT Astra Serif" panose="020A0603040505020204" pitchFamily="18" charset="-52"/>
                      </a:endParaRPr>
                    </a:p>
                  </a:txBody>
                  <a:tcPr marL="9525" marR="9525" marT="9525" marB="0" anchor="ctr"/>
                </a:tc>
                <a:extLst>
                  <a:ext uri="{0D108BD9-81ED-4DB2-BD59-A6C34878D82A}">
                    <a16:rowId xmlns="" xmlns:a16="http://schemas.microsoft.com/office/drawing/2014/main" val="10012"/>
                  </a:ext>
                </a:extLst>
              </a:tr>
              <a:tr h="391147">
                <a:tc>
                  <a:txBody>
                    <a:bodyPr/>
                    <a:lstStyle/>
                    <a:p>
                      <a:r>
                        <a:rPr lang="ru-RU" sz="1400" dirty="0" smtClean="0">
                          <a:latin typeface="PT Astra Serif" panose="020A0603040505020204" pitchFamily="18" charset="-52"/>
                          <a:cs typeface="Times New Roman" panose="02020603050405020304" pitchFamily="18" charset="0"/>
                        </a:rPr>
                        <a:t>Межбюджетные трансферты общего характера бюджетам бюджетной</a:t>
                      </a:r>
                      <a:r>
                        <a:rPr lang="ru-RU" sz="1400" baseline="0" dirty="0" smtClean="0">
                          <a:latin typeface="PT Astra Serif" panose="020A0603040505020204" pitchFamily="18" charset="-52"/>
                          <a:cs typeface="Times New Roman" panose="02020603050405020304" pitchFamily="18" charset="0"/>
                        </a:rPr>
                        <a:t> системы Российской Федерации</a:t>
                      </a:r>
                      <a:endParaRPr lang="ru-RU" sz="1400" b="0" dirty="0">
                        <a:solidFill>
                          <a:schemeClr val="tx1"/>
                        </a:solidFill>
                        <a:latin typeface="PT Astra Serif" panose="020A0603040505020204" pitchFamily="18" charset="-52"/>
                        <a:cs typeface="Times New Roman" panose="02020603050405020304" pitchFamily="18" charset="0"/>
                      </a:endParaRPr>
                    </a:p>
                  </a:txBody>
                  <a:tcPr anchor="b"/>
                </a:tc>
                <a:tc>
                  <a:txBody>
                    <a:bodyPr/>
                    <a:lstStyle/>
                    <a:p>
                      <a:pPr algn="ctr"/>
                      <a:r>
                        <a:rPr lang="ru-RU" sz="1400" b="0" dirty="0" smtClean="0">
                          <a:latin typeface="PT Astra Serif" panose="020A0603040505020204" pitchFamily="18" charset="-52"/>
                          <a:cs typeface="Times New Roman" panose="02020603050405020304" pitchFamily="18" charset="0"/>
                        </a:rPr>
                        <a:t>1</a:t>
                      </a:r>
                      <a:r>
                        <a:rPr lang="en-US" sz="1400" b="0" dirty="0" smtClean="0">
                          <a:latin typeface="PT Astra Serif" panose="020A0603040505020204" pitchFamily="18" charset="-52"/>
                          <a:cs typeface="Times New Roman" panose="02020603050405020304" pitchFamily="18" charset="0"/>
                        </a:rPr>
                        <a:t>61,1</a:t>
                      </a:r>
                      <a:endParaRPr lang="ru-RU" sz="1400" b="0" dirty="0">
                        <a:solidFill>
                          <a:schemeClr val="tx1"/>
                        </a:solidFill>
                        <a:latin typeface="PT Astra Serif" panose="020A0603040505020204" pitchFamily="18" charset="-52"/>
                        <a:cs typeface="Times New Roman" panose="02020603050405020304" pitchFamily="18" charset="0"/>
                      </a:endParaRPr>
                    </a:p>
                  </a:txBody>
                  <a:tcPr anchor="ctr"/>
                </a:tc>
                <a:tc>
                  <a:txBody>
                    <a:bodyPr/>
                    <a:lstStyle/>
                    <a:p>
                      <a:pPr algn="ctr"/>
                      <a:r>
                        <a:rPr lang="ru-RU" sz="1400" b="0" dirty="0" smtClean="0">
                          <a:solidFill>
                            <a:schemeClr val="tx1"/>
                          </a:solidFill>
                          <a:latin typeface="PT Astra Serif" panose="020A0603040505020204" pitchFamily="18" charset="-52"/>
                          <a:cs typeface="Times New Roman" panose="02020603050405020304" pitchFamily="18" charset="0"/>
                        </a:rPr>
                        <a:t>72,1</a:t>
                      </a:r>
                      <a:endParaRPr lang="ru-RU" sz="1400" b="0" dirty="0">
                        <a:solidFill>
                          <a:schemeClr val="tx1"/>
                        </a:solidFill>
                        <a:latin typeface="PT Astra Serif" panose="020A0603040505020204" pitchFamily="18" charset="-52"/>
                        <a:cs typeface="Times New Roman" panose="02020603050405020304" pitchFamily="18" charset="0"/>
                      </a:endParaRPr>
                    </a:p>
                  </a:txBody>
                  <a:tcPr anchor="ctr"/>
                </a:tc>
                <a:tc>
                  <a:txBody>
                    <a:bodyPr/>
                    <a:lstStyle/>
                    <a:p>
                      <a:pPr algn="ctr" fontAlgn="b"/>
                      <a:r>
                        <a:rPr lang="ru-RU" sz="1400" b="1" i="0" u="none" strike="noStrike" dirty="0" smtClean="0">
                          <a:effectLst/>
                          <a:latin typeface="PT Astra Serif" panose="020A0603040505020204" pitchFamily="18" charset="-52"/>
                        </a:rPr>
                        <a:t>105,3</a:t>
                      </a:r>
                      <a:endParaRPr lang="ru-RU" sz="1400" b="1" i="0" u="none" strike="noStrike" dirty="0">
                        <a:effectLst/>
                        <a:latin typeface="PT Astra Serif" panose="020A0603040505020204" pitchFamily="18" charset="-52"/>
                      </a:endParaRPr>
                    </a:p>
                  </a:txBody>
                  <a:tcPr marL="9525" marR="9525" marT="9525" marB="0" anchor="ctr"/>
                </a:tc>
                <a:tc>
                  <a:txBody>
                    <a:bodyPr/>
                    <a:lstStyle/>
                    <a:p>
                      <a:pPr algn="ctr" fontAlgn="b"/>
                      <a:r>
                        <a:rPr lang="ru-RU" sz="1400" b="1" i="0" u="none" strike="noStrike" dirty="0" smtClean="0">
                          <a:effectLst/>
                          <a:latin typeface="PT Astra Serif" panose="020A0603040505020204" pitchFamily="18" charset="-52"/>
                        </a:rPr>
                        <a:t>180,1</a:t>
                      </a:r>
                      <a:endParaRPr lang="ru-RU" sz="1400" b="1" i="0" u="none" strike="noStrike" dirty="0">
                        <a:effectLst/>
                        <a:latin typeface="PT Astra Serif" panose="020A0603040505020204" pitchFamily="18" charset="-52"/>
                      </a:endParaRPr>
                    </a:p>
                  </a:txBody>
                  <a:tcPr marL="9525" marR="9525" marT="9525" marB="0" anchor="ctr"/>
                </a:tc>
                <a:extLst>
                  <a:ext uri="{0D108BD9-81ED-4DB2-BD59-A6C34878D82A}">
                    <a16:rowId xmlns="" xmlns:a16="http://schemas.microsoft.com/office/drawing/2014/main" val="10013"/>
                  </a:ext>
                </a:extLst>
              </a:tr>
            </a:tbl>
          </a:graphicData>
        </a:graphic>
      </p:graphicFrame>
      <p:sp>
        <p:nvSpPr>
          <p:cNvPr id="6" name="Прямоугольник 5"/>
          <p:cNvSpPr/>
          <p:nvPr/>
        </p:nvSpPr>
        <p:spPr>
          <a:xfrm>
            <a:off x="11189738" y="964755"/>
            <a:ext cx="1002262" cy="307777"/>
          </a:xfrm>
          <a:prstGeom prst="rect">
            <a:avLst/>
          </a:prstGeom>
        </p:spPr>
        <p:txBody>
          <a:bodyPr wrap="none">
            <a:spAutoFit/>
          </a:bodyPr>
          <a:lstStyle/>
          <a:p>
            <a:r>
              <a:rPr lang="ru-RU" sz="1400" dirty="0">
                <a:solidFill>
                  <a:srgbClr val="000000"/>
                </a:solidFill>
                <a:latin typeface="PT Astra Serif" panose="020A0603040505020204" pitchFamily="18" charset="-52"/>
              </a:rPr>
              <a:t>(млн. руб</a:t>
            </a:r>
            <a:r>
              <a:rPr lang="ru-RU" sz="1400" dirty="0">
                <a:solidFill>
                  <a:srgbClr val="000000"/>
                </a:solidFill>
                <a:latin typeface="Corbel" panose="020B0503020204020204" pitchFamily="34" charset="0"/>
              </a:rPr>
              <a:t>.)</a:t>
            </a:r>
            <a:endParaRPr lang="ru-RU" sz="1400" dirty="0">
              <a:latin typeface="PT Astra Serif" panose="020A0603040505020204" pitchFamily="18" charset="-52"/>
              <a:ea typeface="PT Astra Serif" panose="020A0603040505020204" pitchFamily="18" charset="-52"/>
            </a:endParaRPr>
          </a:p>
        </p:txBody>
      </p:sp>
      <p:pic>
        <p:nvPicPr>
          <p:cNvPr id="7" name="Рисунок 6"/>
          <p:cNvPicPr>
            <a:picLocks noChangeAspect="1"/>
          </p:cNvPicPr>
          <p:nvPr/>
        </p:nvPicPr>
        <p:blipFill>
          <a:blip r:embed="rId2"/>
          <a:stretch>
            <a:fillRect/>
          </a:stretch>
        </p:blipFill>
        <p:spPr>
          <a:xfrm>
            <a:off x="0" y="14877"/>
            <a:ext cx="12192000" cy="912823"/>
          </a:xfrm>
          <a:prstGeom prst="rect">
            <a:avLst/>
          </a:prstGeom>
          <a:ln>
            <a:solidFill>
              <a:srgbClr val="00B050"/>
            </a:solidFill>
          </a:ln>
          <a:effectLst>
            <a:glow rad="12700">
              <a:schemeClr val="accent1">
                <a:alpha val="40000"/>
              </a:schemeClr>
            </a:glow>
          </a:effectLst>
        </p:spPr>
      </p:pic>
      <p:sp>
        <p:nvSpPr>
          <p:cNvPr id="8" name="Прямоугольник 7"/>
          <p:cNvSpPr/>
          <p:nvPr/>
        </p:nvSpPr>
        <p:spPr>
          <a:xfrm>
            <a:off x="1528472" y="286622"/>
            <a:ext cx="10562097" cy="369332"/>
          </a:xfrm>
          <a:prstGeom prst="rect">
            <a:avLst/>
          </a:prstGeom>
        </p:spPr>
        <p:txBody>
          <a:bodyPr wrap="square">
            <a:spAutoFit/>
          </a:bodyPr>
          <a:lstStyle/>
          <a:p>
            <a:pPr algn="ctr">
              <a:defRPr/>
            </a:pPr>
            <a:r>
              <a:rPr lang="ru-RU" b="1" dirty="0">
                <a:latin typeface="PT Astra Serif" panose="020A0603040505020204" pitchFamily="18" charset="-52"/>
                <a:cs typeface="Times New Roman" panose="02020603050405020304" pitchFamily="18" charset="0"/>
              </a:rPr>
              <a:t>Исполнение расходов бюджета муниципального образования город </a:t>
            </a:r>
            <a:r>
              <a:rPr lang="ru-RU" b="1" dirty="0" smtClean="0">
                <a:latin typeface="PT Astra Serif" panose="020A0603040505020204" pitchFamily="18" charset="-52"/>
                <a:cs typeface="Times New Roman" panose="02020603050405020304" pitchFamily="18" charset="0"/>
              </a:rPr>
              <a:t>Тула за 2021-2024 годы </a:t>
            </a:r>
            <a:endParaRPr lang="ru-RU" b="1" dirty="0">
              <a:latin typeface="PT Astra Serif" panose="020A0603040505020204" pitchFamily="18" charset="-52"/>
              <a:cs typeface="Times New Roman" panose="02020603050405020304" pitchFamily="18" charset="0"/>
            </a:endParaRPr>
          </a:p>
        </p:txBody>
      </p:sp>
    </p:spTree>
    <p:extLst>
      <p:ext uri="{BB962C8B-B14F-4D97-AF65-F5344CB8AC3E}">
        <p14:creationId xmlns:p14="http://schemas.microsoft.com/office/powerpoint/2010/main" val="31305326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132991539"/>
              </p:ext>
            </p:extLst>
          </p:nvPr>
        </p:nvGraphicFramePr>
        <p:xfrm>
          <a:off x="1511591" y="3328508"/>
          <a:ext cx="9474200" cy="3167129"/>
        </p:xfrm>
        <a:graphic>
          <a:graphicData uri="http://schemas.openxmlformats.org/drawingml/2006/table">
            <a:tbl>
              <a:tblPr firstRow="1" firstCol="1" bandRow="1">
                <a:tableStyleId>{5C22544A-7EE6-4342-B048-85BDC9FD1C3A}</a:tableStyleId>
              </a:tblPr>
              <a:tblGrid>
                <a:gridCol w="3860800">
                  <a:extLst>
                    <a:ext uri="{9D8B030D-6E8A-4147-A177-3AD203B41FA5}">
                      <a16:colId xmlns="" xmlns:a16="http://schemas.microsoft.com/office/drawing/2014/main" val="20000"/>
                    </a:ext>
                  </a:extLst>
                </a:gridCol>
                <a:gridCol w="5613400">
                  <a:extLst>
                    <a:ext uri="{9D8B030D-6E8A-4147-A177-3AD203B41FA5}">
                      <a16:colId xmlns="" xmlns:a16="http://schemas.microsoft.com/office/drawing/2014/main" val="20001"/>
                    </a:ext>
                  </a:extLst>
                </a:gridCol>
              </a:tblGrid>
              <a:tr h="0">
                <a:tc>
                  <a:txBody>
                    <a:bodyPr/>
                    <a:lstStyle/>
                    <a:p>
                      <a:pPr>
                        <a:lnSpc>
                          <a:spcPct val="107000"/>
                        </a:lnSpc>
                        <a:spcAft>
                          <a:spcPts val="0"/>
                        </a:spcAft>
                      </a:pPr>
                      <a:r>
                        <a:rPr lang="ru-RU" sz="1800" kern="1200" dirty="0">
                          <a:effectLst/>
                          <a:latin typeface="PT Astra Serif" panose="020A0603040505020204" pitchFamily="18" charset="-52"/>
                          <a:cs typeface="Times New Roman" panose="02020603050405020304" pitchFamily="18" charset="0"/>
                        </a:rPr>
                        <a:t>Начальник финансового управления администрации города Тулы</a:t>
                      </a:r>
                      <a:endParaRPr lang="ru-RU" sz="1100" dirty="0">
                        <a:effectLst/>
                        <a:latin typeface="PT Astra Serif" panose="020A0603040505020204" pitchFamily="18" charset="-52"/>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0"/>
                        </a:spcAft>
                      </a:pPr>
                      <a:r>
                        <a:rPr lang="ru-RU" sz="1800" kern="1200" dirty="0" err="1" smtClean="0">
                          <a:effectLst/>
                          <a:latin typeface="PT Astra Serif" panose="020A0603040505020204" pitchFamily="18" charset="-52"/>
                          <a:cs typeface="Times New Roman" panose="02020603050405020304" pitchFamily="18" charset="0"/>
                        </a:rPr>
                        <a:t>Чубуева</a:t>
                      </a:r>
                      <a:r>
                        <a:rPr lang="ru-RU" sz="1800" kern="1200" dirty="0" smtClean="0">
                          <a:effectLst/>
                          <a:latin typeface="PT Astra Serif" panose="020A0603040505020204" pitchFamily="18" charset="-52"/>
                          <a:cs typeface="Times New Roman" panose="02020603050405020304" pitchFamily="18" charset="0"/>
                        </a:rPr>
                        <a:t> Элеонора Робертовна</a:t>
                      </a:r>
                      <a:endParaRPr lang="ru-RU" sz="1100" dirty="0">
                        <a:effectLst/>
                        <a:latin typeface="PT Astra Serif" panose="020A0603040505020204" pitchFamily="18" charset="-52"/>
                        <a:cs typeface="Times New Roman" panose="02020603050405020304" pitchFamily="18" charset="0"/>
                      </a:endParaRPr>
                    </a:p>
                    <a:p>
                      <a:pPr>
                        <a:lnSpc>
                          <a:spcPct val="107000"/>
                        </a:lnSpc>
                        <a:spcAft>
                          <a:spcPts val="0"/>
                        </a:spcAft>
                      </a:pPr>
                      <a:r>
                        <a:rPr lang="ru-RU" sz="1800" kern="1200" dirty="0">
                          <a:effectLst/>
                          <a:latin typeface="PT Astra Serif" panose="020A0603040505020204" pitchFamily="18" charset="-52"/>
                          <a:cs typeface="Times New Roman" panose="02020603050405020304" pitchFamily="18" charset="0"/>
                        </a:rPr>
                        <a:t> </a:t>
                      </a:r>
                      <a:endParaRPr lang="ru-RU" sz="1100" dirty="0">
                        <a:effectLst/>
                        <a:latin typeface="PT Astra Serif" panose="020A0603040505020204" pitchFamily="18" charset="-52"/>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 xmlns:a16="http://schemas.microsoft.com/office/drawing/2014/main" val="10000"/>
                  </a:ext>
                </a:extLst>
              </a:tr>
              <a:tr h="0">
                <a:tc>
                  <a:txBody>
                    <a:bodyPr/>
                    <a:lstStyle/>
                    <a:p>
                      <a:pPr>
                        <a:lnSpc>
                          <a:spcPct val="107000"/>
                        </a:lnSpc>
                        <a:spcAft>
                          <a:spcPts val="0"/>
                        </a:spcAft>
                      </a:pPr>
                      <a:r>
                        <a:rPr lang="ru-RU" sz="1800" kern="1200" dirty="0">
                          <a:effectLst/>
                          <a:latin typeface="PT Astra Serif" panose="020A0603040505020204" pitchFamily="18" charset="-52"/>
                          <a:cs typeface="Times New Roman" panose="02020603050405020304" pitchFamily="18" charset="0"/>
                        </a:rPr>
                        <a:t>Адрес</a:t>
                      </a:r>
                      <a:endParaRPr lang="ru-RU" sz="1100" dirty="0">
                        <a:effectLst/>
                        <a:latin typeface="PT Astra Serif" panose="020A0603040505020204" pitchFamily="18" charset="-52"/>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0"/>
                        </a:spcAft>
                      </a:pPr>
                      <a:r>
                        <a:rPr lang="ru-RU" sz="1800" kern="1200" dirty="0">
                          <a:effectLst/>
                          <a:latin typeface="PT Astra Serif" panose="020A0603040505020204" pitchFamily="18" charset="-52"/>
                          <a:cs typeface="Times New Roman" panose="02020603050405020304" pitchFamily="18" charset="0"/>
                        </a:rPr>
                        <a:t>300041, г. Тула, пр. Ленина, д. 2</a:t>
                      </a:r>
                      <a:endParaRPr lang="ru-RU" sz="1100" dirty="0">
                        <a:effectLst/>
                        <a:latin typeface="PT Astra Serif" panose="020A0603040505020204" pitchFamily="18" charset="-52"/>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 xmlns:a16="http://schemas.microsoft.com/office/drawing/2014/main" val="10001"/>
                  </a:ext>
                </a:extLst>
              </a:tr>
              <a:tr h="220345">
                <a:tc>
                  <a:txBody>
                    <a:bodyPr/>
                    <a:lstStyle/>
                    <a:p>
                      <a:pPr>
                        <a:lnSpc>
                          <a:spcPct val="107000"/>
                        </a:lnSpc>
                        <a:spcAft>
                          <a:spcPts val="0"/>
                        </a:spcAft>
                      </a:pPr>
                      <a:r>
                        <a:rPr lang="ru-RU" sz="1800" kern="1200" dirty="0">
                          <a:effectLst/>
                          <a:latin typeface="PT Astra Serif" panose="020A0603040505020204" pitchFamily="18" charset="-52"/>
                          <a:cs typeface="Times New Roman" panose="02020603050405020304" pitchFamily="18" charset="0"/>
                        </a:rPr>
                        <a:t>Телефон</a:t>
                      </a:r>
                      <a:endParaRPr lang="ru-RU" sz="1100" dirty="0">
                        <a:effectLst/>
                        <a:latin typeface="PT Astra Serif" panose="020A0603040505020204" pitchFamily="18" charset="-52"/>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0"/>
                        </a:spcAft>
                      </a:pPr>
                      <a:r>
                        <a:rPr lang="ru-RU" sz="1800" kern="1200" dirty="0">
                          <a:effectLst/>
                          <a:latin typeface="PT Astra Serif" panose="020A0603040505020204" pitchFamily="18" charset="-52"/>
                          <a:cs typeface="Times New Roman" panose="02020603050405020304" pitchFamily="18" charset="0"/>
                        </a:rPr>
                        <a:t>8(4872) 55-60-65</a:t>
                      </a:r>
                      <a:endParaRPr lang="ru-RU" sz="1100" dirty="0">
                        <a:effectLst/>
                        <a:latin typeface="PT Astra Serif" panose="020A0603040505020204" pitchFamily="18" charset="-52"/>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 xmlns:a16="http://schemas.microsoft.com/office/drawing/2014/main" val="10002"/>
                  </a:ext>
                </a:extLst>
              </a:tr>
              <a:tr h="0">
                <a:tc>
                  <a:txBody>
                    <a:bodyPr/>
                    <a:lstStyle/>
                    <a:p>
                      <a:pPr>
                        <a:lnSpc>
                          <a:spcPct val="107000"/>
                        </a:lnSpc>
                        <a:spcAft>
                          <a:spcPts val="0"/>
                        </a:spcAft>
                      </a:pPr>
                      <a:r>
                        <a:rPr lang="ru-RU" sz="1800" kern="1200" dirty="0">
                          <a:effectLst/>
                          <a:latin typeface="PT Astra Serif" panose="020A0603040505020204" pitchFamily="18" charset="-52"/>
                          <a:cs typeface="Times New Roman" panose="02020603050405020304" pitchFamily="18" charset="0"/>
                        </a:rPr>
                        <a:t>Адрес электронной почты</a:t>
                      </a:r>
                      <a:endParaRPr lang="ru-RU" sz="1100" dirty="0">
                        <a:effectLst/>
                        <a:latin typeface="PT Astra Serif" panose="020A0603040505020204" pitchFamily="18" charset="-52"/>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0"/>
                        </a:spcAft>
                      </a:pPr>
                      <a:r>
                        <a:rPr lang="en-US" sz="1800" u="sng" kern="1200" dirty="0" err="1">
                          <a:effectLst/>
                          <a:latin typeface="PT Astra Serif" panose="020A0603040505020204" pitchFamily="18" charset="-52"/>
                          <a:cs typeface="Times New Roman" panose="02020603050405020304" pitchFamily="18" charset="0"/>
                          <a:hlinkClick r:id="rId2"/>
                        </a:rPr>
                        <a:t>tula</a:t>
                      </a:r>
                      <a:r>
                        <a:rPr lang="ru-RU" sz="1800" u="sng" kern="1200" dirty="0">
                          <a:effectLst/>
                          <a:latin typeface="PT Astra Serif" panose="020A0603040505020204" pitchFamily="18" charset="-52"/>
                          <a:cs typeface="Times New Roman" panose="02020603050405020304" pitchFamily="18" charset="0"/>
                          <a:hlinkClick r:id="rId2"/>
                        </a:rPr>
                        <a:t>.</a:t>
                      </a:r>
                      <a:r>
                        <a:rPr lang="en-US" sz="1800" u="sng" kern="1200" dirty="0" err="1">
                          <a:effectLst/>
                          <a:latin typeface="PT Astra Serif" panose="020A0603040505020204" pitchFamily="18" charset="-52"/>
                          <a:cs typeface="Times New Roman" panose="02020603050405020304" pitchFamily="18" charset="0"/>
                          <a:hlinkClick r:id="rId2"/>
                        </a:rPr>
                        <a:t>fo</a:t>
                      </a:r>
                      <a:r>
                        <a:rPr lang="ru-RU" sz="1800" u="sng" kern="1200" dirty="0">
                          <a:effectLst/>
                          <a:latin typeface="PT Astra Serif" panose="020A0603040505020204" pitchFamily="18" charset="-52"/>
                          <a:cs typeface="Times New Roman" panose="02020603050405020304" pitchFamily="18" charset="0"/>
                          <a:hlinkClick r:id="rId2"/>
                        </a:rPr>
                        <a:t>@</a:t>
                      </a:r>
                      <a:r>
                        <a:rPr lang="en-US" sz="1800" u="sng" kern="1200" dirty="0" err="1">
                          <a:effectLst/>
                          <a:latin typeface="PT Astra Serif" panose="020A0603040505020204" pitchFamily="18" charset="-52"/>
                          <a:cs typeface="Times New Roman" panose="02020603050405020304" pitchFamily="18" charset="0"/>
                          <a:hlinkClick r:id="rId2"/>
                        </a:rPr>
                        <a:t>tularegion</a:t>
                      </a:r>
                      <a:r>
                        <a:rPr lang="ru-RU" sz="1800" u="sng" kern="1200" dirty="0">
                          <a:effectLst/>
                          <a:latin typeface="PT Astra Serif" panose="020A0603040505020204" pitchFamily="18" charset="-52"/>
                          <a:cs typeface="Times New Roman" panose="02020603050405020304" pitchFamily="18" charset="0"/>
                          <a:hlinkClick r:id="rId2"/>
                        </a:rPr>
                        <a:t>.</a:t>
                      </a:r>
                      <a:r>
                        <a:rPr lang="en-US" sz="1800" u="sng" kern="1200" dirty="0" err="1">
                          <a:effectLst/>
                          <a:latin typeface="PT Astra Serif" panose="020A0603040505020204" pitchFamily="18" charset="-52"/>
                          <a:cs typeface="Times New Roman" panose="02020603050405020304" pitchFamily="18" charset="0"/>
                          <a:hlinkClick r:id="rId2"/>
                        </a:rPr>
                        <a:t>ru</a:t>
                      </a:r>
                      <a:endParaRPr lang="ru-RU" sz="1100" dirty="0">
                        <a:effectLst/>
                        <a:latin typeface="PT Astra Serif" panose="020A0603040505020204" pitchFamily="18" charset="-52"/>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 xmlns:a16="http://schemas.microsoft.com/office/drawing/2014/main" val="10003"/>
                  </a:ext>
                </a:extLst>
              </a:tr>
              <a:tr h="0">
                <a:tc>
                  <a:txBody>
                    <a:bodyPr/>
                    <a:lstStyle/>
                    <a:p>
                      <a:pPr>
                        <a:lnSpc>
                          <a:spcPct val="107000"/>
                        </a:lnSpc>
                        <a:spcAft>
                          <a:spcPts val="0"/>
                        </a:spcAft>
                      </a:pPr>
                      <a:r>
                        <a:rPr lang="ru-RU" sz="1800" kern="1200" dirty="0">
                          <a:effectLst/>
                          <a:latin typeface="PT Astra Serif" panose="020A0603040505020204" pitchFamily="18" charset="-52"/>
                          <a:cs typeface="Times New Roman" panose="02020603050405020304" pitchFamily="18" charset="0"/>
                        </a:rPr>
                        <a:t>Режим работы</a:t>
                      </a:r>
                      <a:endParaRPr lang="ru-RU" sz="1100" dirty="0">
                        <a:effectLst/>
                        <a:latin typeface="PT Astra Serif" panose="020A0603040505020204" pitchFamily="18" charset="-52"/>
                        <a:ea typeface="Calibri" panose="020F0502020204030204" pitchFamily="34" charset="0"/>
                        <a:cs typeface="Times New Roman" panose="02020603050405020304" pitchFamily="18" charset="0"/>
                      </a:endParaRPr>
                    </a:p>
                  </a:txBody>
                  <a:tcPr marL="68580" marR="68580" marT="9525" marB="0"/>
                </a:tc>
                <a:tc>
                  <a:txBody>
                    <a:bodyPr/>
                    <a:lstStyle/>
                    <a:p>
                      <a:pPr algn="just">
                        <a:lnSpc>
                          <a:spcPct val="107000"/>
                        </a:lnSpc>
                        <a:spcAft>
                          <a:spcPts val="0"/>
                        </a:spcAft>
                      </a:pPr>
                      <a:r>
                        <a:rPr lang="ru-RU" sz="1800" kern="1200" dirty="0" smtClean="0">
                          <a:effectLst/>
                          <a:latin typeface="PT Astra Serif" panose="020A0603040505020204" pitchFamily="18" charset="-52"/>
                          <a:cs typeface="Times New Roman" panose="02020603050405020304" pitchFamily="18" charset="0"/>
                        </a:rPr>
                        <a:t>пн. </a:t>
                      </a:r>
                      <a:r>
                        <a:rPr lang="ru-RU" sz="1800" kern="1200" dirty="0">
                          <a:effectLst/>
                          <a:latin typeface="PT Astra Serif" panose="020A0603040505020204" pitchFamily="18" charset="-52"/>
                          <a:cs typeface="Times New Roman" panose="02020603050405020304" pitchFamily="18" charset="0"/>
                        </a:rPr>
                        <a:t>- чт. с 9-00 часов до 18-00 часов</a:t>
                      </a:r>
                      <a:endParaRPr lang="ru-RU" sz="1100" dirty="0">
                        <a:effectLst/>
                        <a:latin typeface="PT Astra Serif" panose="020A0603040505020204" pitchFamily="18" charset="-52"/>
                        <a:cs typeface="Times New Roman" panose="02020603050405020304" pitchFamily="18" charset="0"/>
                      </a:endParaRPr>
                    </a:p>
                    <a:p>
                      <a:pPr algn="just">
                        <a:lnSpc>
                          <a:spcPct val="107000"/>
                        </a:lnSpc>
                        <a:spcAft>
                          <a:spcPts val="0"/>
                        </a:spcAft>
                      </a:pPr>
                      <a:r>
                        <a:rPr lang="ru-RU" sz="1800" kern="1200" dirty="0">
                          <a:effectLst/>
                          <a:latin typeface="PT Astra Serif" panose="020A0603040505020204" pitchFamily="18" charset="-52"/>
                          <a:cs typeface="Times New Roman" panose="02020603050405020304" pitchFamily="18" charset="0"/>
                        </a:rPr>
                        <a:t>пт. с 9-00 часов до 17-00 часов</a:t>
                      </a:r>
                      <a:endParaRPr lang="ru-RU" sz="1100" dirty="0">
                        <a:effectLst/>
                        <a:latin typeface="PT Astra Serif" panose="020A0603040505020204" pitchFamily="18" charset="-52"/>
                        <a:cs typeface="Times New Roman" panose="02020603050405020304" pitchFamily="18" charset="0"/>
                      </a:endParaRPr>
                    </a:p>
                    <a:p>
                      <a:pPr>
                        <a:lnSpc>
                          <a:spcPct val="107000"/>
                        </a:lnSpc>
                        <a:spcAft>
                          <a:spcPts val="0"/>
                        </a:spcAft>
                      </a:pPr>
                      <a:r>
                        <a:rPr lang="ru-RU" sz="1800" kern="1200" dirty="0">
                          <a:effectLst/>
                          <a:latin typeface="PT Astra Serif" panose="020A0603040505020204" pitchFamily="18" charset="-52"/>
                          <a:cs typeface="Times New Roman" panose="02020603050405020304" pitchFamily="18" charset="0"/>
                        </a:rPr>
                        <a:t>Выходные дни </a:t>
                      </a:r>
                      <a:r>
                        <a:rPr lang="ru-RU" sz="1800" kern="1200" dirty="0" smtClean="0">
                          <a:effectLst/>
                          <a:latin typeface="PT Astra Serif" panose="020A0603040505020204" pitchFamily="18" charset="-52"/>
                          <a:cs typeface="Times New Roman" panose="02020603050405020304" pitchFamily="18" charset="0"/>
                        </a:rPr>
                        <a:t>– суббота</a:t>
                      </a:r>
                      <a:r>
                        <a:rPr lang="ru-RU" sz="1800" kern="1200" dirty="0">
                          <a:effectLst/>
                          <a:latin typeface="PT Astra Serif" panose="020A0603040505020204" pitchFamily="18" charset="-52"/>
                          <a:cs typeface="Times New Roman" panose="02020603050405020304" pitchFamily="18" charset="0"/>
                        </a:rPr>
                        <a:t>, воскресенье</a:t>
                      </a:r>
                      <a:endParaRPr lang="ru-RU" sz="1100" dirty="0">
                        <a:effectLst/>
                        <a:latin typeface="PT Astra Serif" panose="020A0603040505020204" pitchFamily="18" charset="-52"/>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 xmlns:a16="http://schemas.microsoft.com/office/drawing/2014/main" val="10004"/>
                  </a:ext>
                </a:extLst>
              </a:tr>
              <a:tr h="0">
                <a:tc>
                  <a:txBody>
                    <a:bodyPr/>
                    <a:lstStyle/>
                    <a:p>
                      <a:pPr>
                        <a:lnSpc>
                          <a:spcPct val="107000"/>
                        </a:lnSpc>
                        <a:spcAft>
                          <a:spcPts val="0"/>
                        </a:spcAft>
                      </a:pPr>
                      <a:r>
                        <a:rPr lang="ru-RU" sz="1800" dirty="0" smtClean="0">
                          <a:effectLst/>
                          <a:latin typeface="PT Astra Serif" panose="020A0603040505020204" pitchFamily="18" charset="-52"/>
                          <a:ea typeface="Calibri" panose="020F0502020204030204" pitchFamily="34" charset="0"/>
                          <a:cs typeface="Times New Roman" panose="02020603050405020304" pitchFamily="18" charset="0"/>
                        </a:rPr>
                        <a:t>Личный прием граждан</a:t>
                      </a:r>
                      <a:endParaRPr lang="ru-RU" sz="1800" dirty="0">
                        <a:effectLst/>
                        <a:latin typeface="PT Astra Serif" panose="020A0603040505020204" pitchFamily="18" charset="-52"/>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0"/>
                        </a:spcAft>
                      </a:pPr>
                      <a:r>
                        <a:rPr lang="ru-RU" sz="1800" dirty="0" smtClean="0">
                          <a:effectLst/>
                          <a:latin typeface="PT Astra Serif" panose="020A0603040505020204" pitchFamily="18" charset="-52"/>
                          <a:ea typeface="Calibri" panose="020F0502020204030204" pitchFamily="34" charset="0"/>
                          <a:cs typeface="Times New Roman" panose="02020603050405020304" pitchFamily="18" charset="0"/>
                        </a:rPr>
                        <a:t>Каждый третий</a:t>
                      </a:r>
                      <a:r>
                        <a:rPr lang="ru-RU" sz="1800" baseline="0" dirty="0" smtClean="0">
                          <a:effectLst/>
                          <a:latin typeface="PT Astra Serif" panose="020A0603040505020204" pitchFamily="18" charset="-52"/>
                          <a:ea typeface="Calibri" panose="020F0502020204030204" pitchFamily="34" charset="0"/>
                          <a:cs typeface="Times New Roman" panose="02020603050405020304" pitchFamily="18" charset="0"/>
                        </a:rPr>
                        <a:t> четверг месяца</a:t>
                      </a:r>
                    </a:p>
                    <a:p>
                      <a:pPr>
                        <a:lnSpc>
                          <a:spcPct val="107000"/>
                        </a:lnSpc>
                        <a:spcAft>
                          <a:spcPts val="0"/>
                        </a:spcAft>
                      </a:pPr>
                      <a:r>
                        <a:rPr lang="ru-RU" sz="1800" dirty="0" smtClean="0">
                          <a:effectLst/>
                          <a:latin typeface="PT Astra Serif" panose="020A0603040505020204" pitchFamily="18" charset="-52"/>
                          <a:ea typeface="Calibri" panose="020F0502020204030204" pitchFamily="34" charset="0"/>
                          <a:cs typeface="Times New Roman" panose="02020603050405020304" pitchFamily="18" charset="0"/>
                        </a:rPr>
                        <a:t>с 15-00 часов до 17-00 часов</a:t>
                      </a:r>
                    </a:p>
                  </a:txBody>
                  <a:tcPr marL="68580" marR="68580" marT="9525" marB="0"/>
                </a:tc>
                <a:extLst>
                  <a:ext uri="{0D108BD9-81ED-4DB2-BD59-A6C34878D82A}">
                    <a16:rowId xmlns="" xmlns:a16="http://schemas.microsoft.com/office/drawing/2014/main" val="10005"/>
                  </a:ext>
                </a:extLst>
              </a:tr>
            </a:tbl>
          </a:graphicData>
        </a:graphic>
      </p:graphicFrame>
      <p:sp>
        <p:nvSpPr>
          <p:cNvPr id="5" name="Прямоугольник 4"/>
          <p:cNvSpPr/>
          <p:nvPr/>
        </p:nvSpPr>
        <p:spPr>
          <a:xfrm>
            <a:off x="3085063" y="285709"/>
            <a:ext cx="7437120" cy="461665"/>
          </a:xfrm>
          <a:prstGeom prst="rect">
            <a:avLst/>
          </a:prstGeom>
        </p:spPr>
        <p:txBody>
          <a:bodyPr wrap="square">
            <a:spAutoFit/>
          </a:bodyPr>
          <a:lstStyle/>
          <a:p>
            <a:pPr algn="ctr"/>
            <a:r>
              <a:rPr lang="ru-RU" sz="2400" b="1" i="1" dirty="0">
                <a:latin typeface="PT Astra Serif" panose="020A0603040505020204" pitchFamily="18" charset="-52"/>
                <a:cs typeface="Times New Roman" panose="02020603050405020304" pitchFamily="18" charset="0"/>
              </a:rPr>
              <a:t>Контактная информация</a:t>
            </a:r>
          </a:p>
        </p:txBody>
      </p:sp>
      <p:sp>
        <p:nvSpPr>
          <p:cNvPr id="6" name="Прямоугольник 5"/>
          <p:cNvSpPr/>
          <p:nvPr/>
        </p:nvSpPr>
        <p:spPr>
          <a:xfrm>
            <a:off x="4081767" y="1245048"/>
            <a:ext cx="5793189" cy="388696"/>
          </a:xfrm>
          <a:prstGeom prst="rect">
            <a:avLst/>
          </a:prstGeom>
        </p:spPr>
        <p:txBody>
          <a:bodyPr wrap="none">
            <a:spAutoFit/>
          </a:bodyPr>
          <a:lstStyle/>
          <a:p>
            <a:pPr>
              <a:lnSpc>
                <a:spcPct val="107000"/>
              </a:lnSpc>
              <a:spcAft>
                <a:spcPts val="800"/>
              </a:spcAft>
            </a:pPr>
            <a:r>
              <a:rPr lang="ru-RU" b="1" dirty="0">
                <a:solidFill>
                  <a:srgbClr val="000000"/>
                </a:solidFill>
                <a:latin typeface="PT Astra Serif" panose="020A0603040505020204" pitchFamily="18" charset="-52"/>
                <a:ea typeface="Calibri" panose="020F0502020204030204" pitchFamily="34" charset="0"/>
                <a:cs typeface="Times New Roman" panose="02020603050405020304" pitchFamily="18" charset="0"/>
              </a:rPr>
              <a:t>Финансовое управление администрации города Тулы</a:t>
            </a:r>
            <a:endParaRPr lang="ru-RU" sz="11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1591" y="809461"/>
            <a:ext cx="1801368" cy="2121408"/>
          </a:xfrm>
          <a:prstGeom prst="rect">
            <a:avLst/>
          </a:prstGeom>
        </p:spPr>
      </p:pic>
    </p:spTree>
    <p:extLst>
      <p:ext uri="{BB962C8B-B14F-4D97-AF65-F5344CB8AC3E}">
        <p14:creationId xmlns:p14="http://schemas.microsoft.com/office/powerpoint/2010/main" val="21055467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Диаграмма 16"/>
          <p:cNvGraphicFramePr/>
          <p:nvPr>
            <p:extLst>
              <p:ext uri="{D42A27DB-BD31-4B8C-83A1-F6EECF244321}">
                <p14:modId xmlns:p14="http://schemas.microsoft.com/office/powerpoint/2010/main" val="3896737239"/>
              </p:ext>
            </p:extLst>
          </p:nvPr>
        </p:nvGraphicFramePr>
        <p:xfrm>
          <a:off x="451821" y="1521256"/>
          <a:ext cx="11327803" cy="4933331"/>
        </p:xfrm>
        <a:graphic>
          <a:graphicData uri="http://schemas.openxmlformats.org/drawingml/2006/chart">
            <c:chart xmlns:c="http://schemas.openxmlformats.org/drawingml/2006/chart" xmlns:r="http://schemas.openxmlformats.org/officeDocument/2006/relationships" r:id="rId2"/>
          </a:graphicData>
        </a:graphic>
      </p:graphicFrame>
      <p:pic>
        <p:nvPicPr>
          <p:cNvPr id="7" name="Рисунок 6"/>
          <p:cNvPicPr>
            <a:picLocks noChangeAspect="1"/>
          </p:cNvPicPr>
          <p:nvPr/>
        </p:nvPicPr>
        <p:blipFill>
          <a:blip r:embed="rId3"/>
          <a:stretch>
            <a:fillRect/>
          </a:stretch>
        </p:blipFill>
        <p:spPr>
          <a:xfrm>
            <a:off x="0" y="14877"/>
            <a:ext cx="12192000" cy="1039372"/>
          </a:xfrm>
          <a:prstGeom prst="rect">
            <a:avLst/>
          </a:prstGeom>
          <a:ln>
            <a:solidFill>
              <a:srgbClr val="00B050"/>
            </a:solidFill>
          </a:ln>
          <a:effectLst>
            <a:glow rad="12700">
              <a:schemeClr val="accent1">
                <a:alpha val="40000"/>
              </a:schemeClr>
            </a:glow>
          </a:effectLst>
        </p:spPr>
      </p:pic>
      <p:sp>
        <p:nvSpPr>
          <p:cNvPr id="8" name="Прямоугольник 7"/>
          <p:cNvSpPr/>
          <p:nvPr/>
        </p:nvSpPr>
        <p:spPr>
          <a:xfrm>
            <a:off x="1201784" y="148122"/>
            <a:ext cx="10798628" cy="369332"/>
          </a:xfrm>
          <a:prstGeom prst="rect">
            <a:avLst/>
          </a:prstGeom>
        </p:spPr>
        <p:txBody>
          <a:bodyPr wrap="square">
            <a:spAutoFit/>
          </a:bodyPr>
          <a:lstStyle/>
          <a:p>
            <a:pPr algn="ctr"/>
            <a:r>
              <a:rPr lang="ru-RU" b="1" dirty="0">
                <a:latin typeface="PT Astra Serif" panose="020A0603040505020204" pitchFamily="18" charset="-52"/>
                <a:cs typeface="Times New Roman" panose="02020603050405020304" pitchFamily="18" charset="0"/>
              </a:rPr>
              <a:t>Структура расходов бюджета муниципального образования город </a:t>
            </a:r>
            <a:r>
              <a:rPr lang="ru-RU" b="1" dirty="0" smtClean="0">
                <a:latin typeface="PT Astra Serif" panose="020A0603040505020204" pitchFamily="18" charset="-52"/>
                <a:cs typeface="Times New Roman" panose="02020603050405020304" pitchFamily="18" charset="0"/>
              </a:rPr>
              <a:t>Тула за 2024 год</a:t>
            </a:r>
            <a:endParaRPr lang="ru-RU" b="1" dirty="0">
              <a:latin typeface="PT Astra Serif" panose="020A0603040505020204" pitchFamily="18" charset="-52"/>
              <a:cs typeface="Times New Roman" panose="02020603050405020304" pitchFamily="18" charset="0"/>
            </a:endParaRPr>
          </a:p>
        </p:txBody>
      </p:sp>
      <p:sp>
        <p:nvSpPr>
          <p:cNvPr id="2" name="Прямоугольник 1"/>
          <p:cNvSpPr/>
          <p:nvPr/>
        </p:nvSpPr>
        <p:spPr>
          <a:xfrm>
            <a:off x="2951430" y="416519"/>
            <a:ext cx="7030748" cy="369332"/>
          </a:xfrm>
          <a:prstGeom prst="rect">
            <a:avLst/>
          </a:prstGeom>
        </p:spPr>
        <p:txBody>
          <a:bodyPr wrap="square">
            <a:spAutoFit/>
          </a:bodyPr>
          <a:lstStyle/>
          <a:p>
            <a:pPr algn="ctr"/>
            <a:r>
              <a:rPr lang="ru-RU" dirty="0" smtClean="0">
                <a:ln w="0"/>
                <a:latin typeface="PT Astra Serif" panose="020A0603040505020204" pitchFamily="18" charset="-52"/>
                <a:cs typeface="Times New Roman" panose="02020603050405020304" pitchFamily="18" charset="0"/>
              </a:rPr>
              <a:t>(проект решения </a:t>
            </a:r>
            <a:r>
              <a:rPr lang="ru-RU" dirty="0">
                <a:ln w="0"/>
                <a:latin typeface="PT Astra Serif" panose="020A0603040505020204" pitchFamily="18" charset="-52"/>
                <a:cs typeface="Times New Roman" panose="02020603050405020304" pitchFamily="18" charset="0"/>
              </a:rPr>
              <a:t>Тульской городской </a:t>
            </a:r>
            <a:r>
              <a:rPr lang="ru-RU" dirty="0" smtClean="0">
                <a:ln w="0"/>
                <a:latin typeface="PT Astra Serif" panose="020A0603040505020204" pitchFamily="18" charset="-52"/>
                <a:cs typeface="Times New Roman" panose="02020603050405020304" pitchFamily="18" charset="0"/>
              </a:rPr>
              <a:t>Думы)</a:t>
            </a:r>
            <a:endParaRPr lang="ru-RU" dirty="0">
              <a:ln w="0"/>
              <a:solidFill>
                <a:srgbClr val="FF0000"/>
              </a:solidFill>
              <a:latin typeface="PT Astra Serif" panose="020A0603040505020204" pitchFamily="18" charset="-52"/>
              <a:cs typeface="Times New Roman" panose="02020603050405020304" pitchFamily="18" charset="0"/>
            </a:endParaRPr>
          </a:p>
        </p:txBody>
      </p:sp>
    </p:spTree>
    <p:extLst>
      <p:ext uri="{BB962C8B-B14F-4D97-AF65-F5344CB8AC3E}">
        <p14:creationId xmlns:p14="http://schemas.microsoft.com/office/powerpoint/2010/main" val="9634206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extLst>
              <p:ext uri="{D42A27DB-BD31-4B8C-83A1-F6EECF244321}">
                <p14:modId xmlns:p14="http://schemas.microsoft.com/office/powerpoint/2010/main" val="3603641442"/>
              </p:ext>
            </p:extLst>
          </p:nvPr>
        </p:nvGraphicFramePr>
        <p:xfrm>
          <a:off x="150517" y="-12846"/>
          <a:ext cx="4475272" cy="5093940"/>
        </p:xfrm>
        <a:graphic>
          <a:graphicData uri="http://schemas.openxmlformats.org/drawingml/2006/chart">
            <c:chart xmlns:c="http://schemas.openxmlformats.org/drawingml/2006/chart" xmlns:r="http://schemas.openxmlformats.org/officeDocument/2006/relationships" r:id="rId4"/>
          </a:graphicData>
        </a:graphic>
      </p:graphicFrame>
      <p:sp>
        <p:nvSpPr>
          <p:cNvPr id="26627" name="TextBox 5"/>
          <p:cNvSpPr txBox="1">
            <a:spLocks noChangeArrowheads="1"/>
          </p:cNvSpPr>
          <p:nvPr/>
        </p:nvSpPr>
        <p:spPr bwMode="auto">
          <a:xfrm>
            <a:off x="0" y="737240"/>
            <a:ext cx="8900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ru-RU" altLang="ru-RU" sz="1400" dirty="0">
                <a:latin typeface="PT Astra Serif" panose="020A0603040505020204" pitchFamily="18" charset="-52"/>
                <a:cs typeface="Times New Roman" panose="02020603050405020304" pitchFamily="18" charset="0"/>
              </a:rPr>
              <a:t>млн. руб</a:t>
            </a:r>
            <a:r>
              <a:rPr lang="ru-RU" altLang="ru-RU" sz="1400" dirty="0">
                <a:latin typeface="PT Astra Serif" panose="020A0603040505020204" pitchFamily="18" charset="-52"/>
              </a:rPr>
              <a:t>.</a:t>
            </a:r>
          </a:p>
        </p:txBody>
      </p:sp>
      <p:sp>
        <p:nvSpPr>
          <p:cNvPr id="13" name="Овал 12"/>
          <p:cNvSpPr/>
          <p:nvPr/>
        </p:nvSpPr>
        <p:spPr>
          <a:xfrm>
            <a:off x="2606985" y="1688072"/>
            <a:ext cx="1221201" cy="808717"/>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1"/>
                </a:solidFill>
                <a:latin typeface="PT Astra Serif" panose="020A0603040505020204" pitchFamily="18" charset="-52"/>
                <a:cs typeface="Times New Roman" panose="02020603050405020304" pitchFamily="18" charset="0"/>
              </a:rPr>
              <a:t>18 892,6</a:t>
            </a:r>
            <a:endParaRPr lang="ru-RU" sz="1400" b="1" dirty="0">
              <a:solidFill>
                <a:schemeClr val="tx1"/>
              </a:solidFill>
              <a:latin typeface="PT Astra Serif" panose="020A0603040505020204" pitchFamily="18" charset="-52"/>
              <a:cs typeface="Times New Roman" panose="02020603050405020304" pitchFamily="18" charset="0"/>
            </a:endParaRPr>
          </a:p>
        </p:txBody>
      </p:sp>
      <p:sp>
        <p:nvSpPr>
          <p:cNvPr id="14" name="Прямоугольник 13"/>
          <p:cNvSpPr/>
          <p:nvPr/>
        </p:nvSpPr>
        <p:spPr>
          <a:xfrm>
            <a:off x="10123494" y="0"/>
            <a:ext cx="539552" cy="1612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dirty="0">
                <a:solidFill>
                  <a:schemeClr val="tx1"/>
                </a:solidFill>
                <a:latin typeface="PT Astra Serif" panose="020A0603040505020204" pitchFamily="18" charset="-52"/>
                <a:cs typeface="Times New Roman" panose="02020603050405020304" pitchFamily="18" charset="0"/>
              </a:rPr>
              <a:t>Слайд </a:t>
            </a:r>
            <a:r>
              <a:rPr lang="en-US" sz="800" dirty="0">
                <a:solidFill>
                  <a:schemeClr val="tx1"/>
                </a:solidFill>
                <a:latin typeface="PT Astra Serif" panose="020A0603040505020204" pitchFamily="18" charset="-52"/>
                <a:cs typeface="Times New Roman" panose="02020603050405020304" pitchFamily="18" charset="0"/>
              </a:rPr>
              <a:t>9</a:t>
            </a:r>
            <a:endParaRPr lang="ru-RU" sz="800" dirty="0">
              <a:solidFill>
                <a:schemeClr val="tx1"/>
              </a:solidFill>
              <a:latin typeface="PT Astra Serif" panose="020A0603040505020204" pitchFamily="18" charset="-52"/>
              <a:cs typeface="Times New Roman" panose="02020603050405020304" pitchFamily="18" charset="0"/>
            </a:endParaRPr>
          </a:p>
        </p:txBody>
      </p:sp>
      <p:sp>
        <p:nvSpPr>
          <p:cNvPr id="15" name="Скругленный прямоугольник 14"/>
          <p:cNvSpPr/>
          <p:nvPr/>
        </p:nvSpPr>
        <p:spPr>
          <a:xfrm>
            <a:off x="4249573" y="891128"/>
            <a:ext cx="7761195" cy="6066995"/>
          </a:xfrm>
          <a:prstGeom prst="roundRect">
            <a:avLst/>
          </a:prstGeom>
          <a:solidFill>
            <a:schemeClr val="accent1">
              <a:lumMod val="40000"/>
              <a:lumOff val="60000"/>
            </a:schemeClr>
          </a:solidFill>
          <a:ln>
            <a:noFill/>
          </a:ln>
          <a:effectLst>
            <a:outerShdw blurRad="149987" dist="250190" dir="8460000" algn="ctr">
              <a:schemeClr val="bg1">
                <a:alpha val="28000"/>
              </a:scheme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a:solidFill>
                  <a:schemeClr val="tx1"/>
                </a:solidFill>
                <a:latin typeface="PT Astra Serif" panose="020A0603040505020204" pitchFamily="18" charset="-52"/>
                <a:cs typeface="Times New Roman" panose="02020603050405020304" pitchFamily="18" charset="0"/>
              </a:rPr>
              <a:t> </a:t>
            </a:r>
            <a:r>
              <a:rPr lang="ru-RU" sz="1400" dirty="0" smtClean="0">
                <a:solidFill>
                  <a:schemeClr val="tx1"/>
                </a:solidFill>
                <a:latin typeface="PT Astra Serif" panose="020A0603040505020204" pitchFamily="18" charset="-52"/>
                <a:cs typeface="Times New Roman" panose="02020603050405020304" pitchFamily="18" charset="0"/>
              </a:rPr>
              <a:t>           </a:t>
            </a:r>
            <a:r>
              <a:rPr lang="ru-RU" sz="1400" dirty="0" smtClean="0">
                <a:solidFill>
                  <a:schemeClr val="tx1"/>
                </a:solidFill>
                <a:latin typeface="PT Astra Serif" panose="020A0603040505020204" pitchFamily="18" charset="-52"/>
                <a:ea typeface="PT Astra Serif" panose="020A0603040505020204" pitchFamily="18" charset="-52"/>
              </a:rPr>
              <a:t>В </a:t>
            </a:r>
            <a:r>
              <a:rPr lang="ru-RU" sz="1400" dirty="0">
                <a:solidFill>
                  <a:schemeClr val="tx1"/>
                </a:solidFill>
                <a:latin typeface="PT Astra Serif" panose="020A0603040505020204" pitchFamily="18" charset="-52"/>
                <a:ea typeface="PT Astra Serif" panose="020A0603040505020204" pitchFamily="18" charset="-52"/>
              </a:rPr>
              <a:t>отчетном периоде приоритетным для муниципального образования город Тула являлось сохранение целевых показателей средней заработной платы отдельных категорий работников, установленных Указами Президента Российской Федерации. С 1 октября </a:t>
            </a:r>
            <a:r>
              <a:rPr lang="ru-RU" sz="1400" dirty="0" smtClean="0">
                <a:solidFill>
                  <a:schemeClr val="tx1"/>
                </a:solidFill>
                <a:latin typeface="PT Astra Serif" panose="020A0603040505020204" pitchFamily="18" charset="-52"/>
                <a:ea typeface="PT Astra Serif" panose="020A0603040505020204" pitchFamily="18" charset="-52"/>
              </a:rPr>
              <a:t>2024 </a:t>
            </a:r>
            <a:r>
              <a:rPr lang="ru-RU" sz="1400" dirty="0">
                <a:solidFill>
                  <a:schemeClr val="tx1"/>
                </a:solidFill>
                <a:latin typeface="PT Astra Serif" panose="020A0603040505020204" pitchFamily="18" charset="-52"/>
                <a:ea typeface="PT Astra Serif" panose="020A0603040505020204" pitchFamily="18" charset="-52"/>
              </a:rPr>
              <a:t>года произведена индексация должностных окладов (окладов, ставок) работников муниципальных учреждений муниципального образования город Тула на </a:t>
            </a:r>
            <a:r>
              <a:rPr lang="ru-RU" sz="1400" dirty="0" smtClean="0">
                <a:solidFill>
                  <a:schemeClr val="tx1"/>
                </a:solidFill>
                <a:latin typeface="PT Astra Serif" panose="020A0603040505020204" pitchFamily="18" charset="-52"/>
                <a:ea typeface="PT Astra Serif" panose="020A0603040505020204" pitchFamily="18" charset="-52"/>
              </a:rPr>
              <a:t>4,0 </a:t>
            </a:r>
            <a:r>
              <a:rPr lang="ru-RU" sz="1400" dirty="0">
                <a:solidFill>
                  <a:schemeClr val="tx1"/>
                </a:solidFill>
                <a:latin typeface="PT Astra Serif" panose="020A0603040505020204" pitchFamily="18" charset="-52"/>
                <a:ea typeface="PT Astra Serif" panose="020A0603040505020204" pitchFamily="18" charset="-52"/>
              </a:rPr>
              <a:t>процента. На эти цели направлено </a:t>
            </a:r>
            <a:r>
              <a:rPr lang="ru-RU" sz="1400" dirty="0" smtClean="0">
                <a:solidFill>
                  <a:schemeClr val="tx1"/>
                </a:solidFill>
                <a:latin typeface="PT Astra Serif" panose="020A0603040505020204" pitchFamily="18" charset="-52"/>
                <a:ea typeface="PT Astra Serif" panose="020A0603040505020204" pitchFamily="18" charset="-52"/>
              </a:rPr>
              <a:t>48,6 млн</a:t>
            </a:r>
            <a:r>
              <a:rPr lang="ru-RU" sz="1400" dirty="0">
                <a:solidFill>
                  <a:schemeClr val="tx1"/>
                </a:solidFill>
                <a:latin typeface="PT Astra Serif" panose="020A0603040505020204" pitchFamily="18" charset="-52"/>
                <a:ea typeface="PT Astra Serif" panose="020A0603040505020204" pitchFamily="18" charset="-52"/>
              </a:rPr>
              <a:t>. руб. Выплаты заработной платы в бюджетной сфере осуществлялись в полном объеме в установленные сроки.</a:t>
            </a:r>
          </a:p>
          <a:p>
            <a:pPr lvl="0" algn="just"/>
            <a:r>
              <a:rPr lang="ru-RU" sz="1400" dirty="0" smtClean="0">
                <a:solidFill>
                  <a:schemeClr val="tx1"/>
                </a:solidFill>
                <a:latin typeface="PT Astra Serif" panose="020A0603040505020204" pitchFamily="18" charset="-52"/>
                <a:ea typeface="PT Astra Serif" panose="020A0603040505020204" pitchFamily="18" charset="-52"/>
              </a:rPr>
              <a:t>            На </a:t>
            </a:r>
            <a:r>
              <a:rPr lang="ru-RU" sz="1400" dirty="0">
                <a:solidFill>
                  <a:schemeClr val="tx1"/>
                </a:solidFill>
                <a:latin typeface="PT Astra Serif" panose="020A0603040505020204" pitchFamily="18" charset="-52"/>
                <a:ea typeface="PT Astra Serif" panose="020A0603040505020204" pitchFamily="18" charset="-52"/>
              </a:rPr>
              <a:t>организацию горячего питания в общеобразовательных учреждениях расходы составили </a:t>
            </a:r>
            <a:r>
              <a:rPr lang="ru-RU" sz="1400" dirty="0" smtClean="0">
                <a:solidFill>
                  <a:schemeClr val="tx1"/>
                </a:solidFill>
                <a:latin typeface="PT Astra Serif" panose="020A0603040505020204" pitchFamily="18" charset="-52"/>
                <a:ea typeface="PT Astra Serif" panose="020A0603040505020204" pitchFamily="18" charset="-52"/>
              </a:rPr>
              <a:t>530,4 млн</a:t>
            </a:r>
            <a:r>
              <a:rPr lang="ru-RU" sz="1400" dirty="0">
                <a:solidFill>
                  <a:schemeClr val="tx1"/>
                </a:solidFill>
                <a:latin typeface="PT Astra Serif" panose="020A0603040505020204" pitchFamily="18" charset="-52"/>
                <a:ea typeface="PT Astra Serif" panose="020A0603040505020204" pitchFamily="18" charset="-52"/>
              </a:rPr>
              <a:t>. руб.</a:t>
            </a:r>
          </a:p>
          <a:p>
            <a:pPr algn="just"/>
            <a:r>
              <a:rPr lang="ru-RU" sz="1400" dirty="0" smtClean="0">
                <a:solidFill>
                  <a:schemeClr val="tx1"/>
                </a:solidFill>
                <a:latin typeface="PT Astra Serif" panose="020A0603040505020204" pitchFamily="18" charset="-52"/>
                <a:ea typeface="PT Astra Serif" panose="020A0603040505020204" pitchFamily="18" charset="-52"/>
              </a:rPr>
              <a:t>            Расходы </a:t>
            </a:r>
            <a:r>
              <a:rPr lang="ru-RU" sz="1400" dirty="0">
                <a:solidFill>
                  <a:schemeClr val="tx1"/>
                </a:solidFill>
                <a:latin typeface="PT Astra Serif" panose="020A0603040505020204" pitchFamily="18" charset="-52"/>
                <a:ea typeface="PT Astra Serif" panose="020A0603040505020204" pitchFamily="18" charset="-52"/>
              </a:rPr>
              <a:t>на развитие и укрепление материально-технической базы учреждений социальной сферы составили </a:t>
            </a:r>
            <a:r>
              <a:rPr lang="ru-RU" sz="1400" dirty="0" smtClean="0">
                <a:solidFill>
                  <a:schemeClr val="tx1"/>
                </a:solidFill>
                <a:latin typeface="PT Astra Serif" panose="020A0603040505020204" pitchFamily="18" charset="-52"/>
                <a:ea typeface="PT Astra Serif" panose="020A0603040505020204" pitchFamily="18" charset="-52"/>
              </a:rPr>
              <a:t>1 236,3 млн</a:t>
            </a:r>
            <a:r>
              <a:rPr lang="ru-RU" sz="1400" dirty="0">
                <a:solidFill>
                  <a:schemeClr val="tx1"/>
                </a:solidFill>
                <a:latin typeface="PT Astra Serif" panose="020A0603040505020204" pitchFamily="18" charset="-52"/>
                <a:ea typeface="PT Astra Serif" panose="020A0603040505020204" pitchFamily="18" charset="-52"/>
              </a:rPr>
              <a:t>. руб.</a:t>
            </a:r>
          </a:p>
          <a:p>
            <a:pPr lvl="0" algn="just"/>
            <a:r>
              <a:rPr lang="ru-RU" sz="1400" dirty="0" smtClean="0">
                <a:solidFill>
                  <a:schemeClr val="tx1"/>
                </a:solidFill>
                <a:latin typeface="PT Astra Serif" panose="020A0603040505020204" pitchFamily="18" charset="-52"/>
                <a:ea typeface="PT Astra Serif" panose="020A0603040505020204" pitchFamily="18" charset="-52"/>
              </a:rPr>
              <a:t>            На </a:t>
            </a:r>
            <a:r>
              <a:rPr lang="ru-RU" sz="1400" dirty="0">
                <a:solidFill>
                  <a:schemeClr val="tx1"/>
                </a:solidFill>
                <a:latin typeface="PT Astra Serif" panose="020A0603040505020204" pitchFamily="18" charset="-52"/>
                <a:ea typeface="PT Astra Serif" panose="020A0603040505020204" pitchFamily="18" charset="-52"/>
              </a:rPr>
              <a:t>строительство и капитальный ремонт объектов социально-культурной сферы направлено </a:t>
            </a:r>
            <a:r>
              <a:rPr lang="ru-RU" sz="1400" dirty="0" smtClean="0">
                <a:solidFill>
                  <a:schemeClr val="tx1"/>
                </a:solidFill>
                <a:latin typeface="PT Astra Serif" panose="020A0603040505020204" pitchFamily="18" charset="-52"/>
                <a:ea typeface="PT Astra Serif" panose="020A0603040505020204" pitchFamily="18" charset="-52"/>
              </a:rPr>
              <a:t>2 194,7 </a:t>
            </a:r>
            <a:r>
              <a:rPr lang="ru-RU" sz="1400" dirty="0">
                <a:solidFill>
                  <a:schemeClr val="tx1"/>
                </a:solidFill>
                <a:latin typeface="PT Astra Serif" panose="020A0603040505020204" pitchFamily="18" charset="-52"/>
                <a:ea typeface="PT Astra Serif" panose="020A0603040505020204" pitchFamily="18" charset="-52"/>
              </a:rPr>
              <a:t>млн. руб. (</a:t>
            </a:r>
            <a:r>
              <a:rPr lang="ru-RU" sz="1400" i="1" dirty="0">
                <a:solidFill>
                  <a:schemeClr val="tx1"/>
                </a:solidFill>
                <a:latin typeface="PT Astra Serif" panose="020A0603040505020204" pitchFamily="18" charset="-52"/>
                <a:ea typeface="PT Astra Serif" panose="020A0603040505020204" pitchFamily="18" charset="-52"/>
              </a:rPr>
              <a:t>детские сады, школы,  спортивные объекты). </a:t>
            </a:r>
            <a:endParaRPr lang="ru-RU" sz="1400" dirty="0">
              <a:solidFill>
                <a:schemeClr val="tx1"/>
              </a:solidFill>
              <a:latin typeface="PT Astra Serif" panose="020A0603040505020204" pitchFamily="18" charset="-52"/>
              <a:ea typeface="PT Astra Serif" panose="020A0603040505020204" pitchFamily="18" charset="-52"/>
            </a:endParaRPr>
          </a:p>
          <a:p>
            <a:pPr lvl="0" algn="just"/>
            <a:r>
              <a:rPr lang="ru-RU" sz="1400" dirty="0" smtClean="0">
                <a:solidFill>
                  <a:schemeClr val="tx1"/>
                </a:solidFill>
                <a:latin typeface="PT Astra Serif" panose="020A0603040505020204" pitchFamily="18" charset="-52"/>
                <a:ea typeface="PT Astra Serif" panose="020A0603040505020204" pitchFamily="18" charset="-52"/>
              </a:rPr>
              <a:t>            В </a:t>
            </a:r>
            <a:r>
              <a:rPr lang="ru-RU" sz="1400" dirty="0">
                <a:solidFill>
                  <a:schemeClr val="tx1"/>
                </a:solidFill>
                <a:latin typeface="PT Astra Serif" panose="020A0603040505020204" pitchFamily="18" charset="-52"/>
                <a:ea typeface="PT Astra Serif" panose="020A0603040505020204" pitchFamily="18" charset="-52"/>
              </a:rPr>
              <a:t>рамках реализации проекта «Народный бюджет» на ремонт </a:t>
            </a:r>
            <a:r>
              <a:rPr lang="ru-RU" sz="1400" dirty="0" smtClean="0">
                <a:solidFill>
                  <a:schemeClr val="tx1"/>
                </a:solidFill>
                <a:latin typeface="PT Astra Serif" panose="020A0603040505020204" pitchFamily="18" charset="-52"/>
                <a:ea typeface="PT Astra Serif" panose="020A0603040505020204" pitchFamily="18" charset="-52"/>
              </a:rPr>
              <a:t>16-ти </a:t>
            </a:r>
            <a:r>
              <a:rPr lang="ru-RU" sz="1400" dirty="0">
                <a:solidFill>
                  <a:schemeClr val="tx1"/>
                </a:solidFill>
                <a:latin typeface="PT Astra Serif" panose="020A0603040505020204" pitchFamily="18" charset="-52"/>
                <a:ea typeface="PT Astra Serif" panose="020A0603040505020204" pitchFamily="18" charset="-52"/>
              </a:rPr>
              <a:t>объектов социальной сферы направлено </a:t>
            </a:r>
            <a:r>
              <a:rPr lang="ru-RU" sz="1400" dirty="0" smtClean="0">
                <a:solidFill>
                  <a:schemeClr val="tx1"/>
                </a:solidFill>
                <a:latin typeface="PT Astra Serif" panose="020A0603040505020204" pitchFamily="18" charset="-52"/>
                <a:ea typeface="PT Astra Serif" panose="020A0603040505020204" pitchFamily="18" charset="-52"/>
              </a:rPr>
              <a:t>49,7 </a:t>
            </a:r>
            <a:r>
              <a:rPr lang="ru-RU" sz="1400" dirty="0">
                <a:solidFill>
                  <a:schemeClr val="tx1"/>
                </a:solidFill>
                <a:latin typeface="PT Astra Serif" panose="020A0603040505020204" pitchFamily="18" charset="-52"/>
                <a:ea typeface="PT Astra Serif" panose="020A0603040505020204" pitchFamily="18" charset="-52"/>
              </a:rPr>
              <a:t>млн. руб.</a:t>
            </a:r>
          </a:p>
          <a:p>
            <a:pPr algn="just"/>
            <a:r>
              <a:rPr lang="ru-RU" sz="1400" dirty="0" smtClean="0">
                <a:solidFill>
                  <a:schemeClr val="tx1"/>
                </a:solidFill>
                <a:latin typeface="PT Astra Serif" panose="020A0603040505020204" pitchFamily="18" charset="-52"/>
                <a:ea typeface="PT Astra Serif" panose="020A0603040505020204" pitchFamily="18" charset="-52"/>
              </a:rPr>
              <a:t>            На </a:t>
            </a:r>
            <a:r>
              <a:rPr lang="ru-RU" sz="1400" dirty="0">
                <a:solidFill>
                  <a:schemeClr val="tx1"/>
                </a:solidFill>
                <a:latin typeface="PT Astra Serif" panose="020A0603040505020204" pitchFamily="18" charset="-52"/>
                <a:ea typeface="PT Astra Serif" panose="020A0603040505020204" pitchFamily="18" charset="-52"/>
              </a:rPr>
              <a:t>социальные выплаты, предоставленные населению из бюджета в </a:t>
            </a:r>
            <a:r>
              <a:rPr lang="ru-RU" sz="1400" dirty="0" smtClean="0">
                <a:solidFill>
                  <a:schemeClr val="tx1"/>
                </a:solidFill>
                <a:latin typeface="PT Astra Serif" panose="020A0603040505020204" pitchFamily="18" charset="-52"/>
                <a:ea typeface="PT Astra Serif" panose="020A0603040505020204" pitchFamily="18" charset="-52"/>
              </a:rPr>
              <a:t>2024 </a:t>
            </a:r>
            <a:r>
              <a:rPr lang="ru-RU" sz="1400" dirty="0">
                <a:solidFill>
                  <a:schemeClr val="tx1"/>
                </a:solidFill>
                <a:latin typeface="PT Astra Serif" panose="020A0603040505020204" pitchFamily="18" charset="-52"/>
                <a:ea typeface="PT Astra Serif" panose="020A0603040505020204" pitchFamily="18" charset="-52"/>
              </a:rPr>
              <a:t>году:</a:t>
            </a:r>
          </a:p>
          <a:p>
            <a:r>
              <a:rPr lang="ru-RU" sz="1400" dirty="0">
                <a:solidFill>
                  <a:schemeClr val="tx1"/>
                </a:solidFill>
                <a:latin typeface="PT Astra Serif" panose="020A0603040505020204" pitchFamily="18" charset="-52"/>
                <a:ea typeface="PT Astra Serif" panose="020A0603040505020204" pitchFamily="18" charset="-52"/>
              </a:rPr>
              <a:t>   - </a:t>
            </a:r>
            <a:r>
              <a:rPr lang="ru-RU" sz="1400" dirty="0" smtClean="0">
                <a:solidFill>
                  <a:schemeClr val="tx1"/>
                </a:solidFill>
                <a:latin typeface="PT Astra Serif" panose="020A0603040505020204" pitchFamily="18" charset="-52"/>
                <a:ea typeface="PT Astra Serif" panose="020A0603040505020204" pitchFamily="18" charset="-52"/>
              </a:rPr>
              <a:t>47 молодых семей улучшили </a:t>
            </a:r>
            <a:r>
              <a:rPr lang="ru-RU" sz="1400" dirty="0">
                <a:solidFill>
                  <a:schemeClr val="tx1"/>
                </a:solidFill>
                <a:latin typeface="PT Astra Serif" panose="020A0603040505020204" pitchFamily="18" charset="-52"/>
                <a:ea typeface="PT Astra Serif" panose="020A0603040505020204" pitchFamily="18" charset="-52"/>
              </a:rPr>
              <a:t>свои жилищные условия (направлено </a:t>
            </a:r>
            <a:r>
              <a:rPr lang="ru-RU" sz="1400" dirty="0" smtClean="0">
                <a:solidFill>
                  <a:schemeClr val="tx1"/>
                </a:solidFill>
                <a:latin typeface="PT Astra Serif" panose="020A0603040505020204" pitchFamily="18" charset="-52"/>
                <a:ea typeface="PT Astra Serif" panose="020A0603040505020204" pitchFamily="18" charset="-52"/>
              </a:rPr>
              <a:t>85,7 </a:t>
            </a:r>
            <a:r>
              <a:rPr lang="ru-RU" sz="1400" dirty="0">
                <a:solidFill>
                  <a:schemeClr val="tx1"/>
                </a:solidFill>
                <a:latin typeface="PT Astra Serif" panose="020A0603040505020204" pitchFamily="18" charset="-52"/>
                <a:ea typeface="PT Astra Serif" panose="020A0603040505020204" pitchFamily="18" charset="-52"/>
              </a:rPr>
              <a:t>млн</a:t>
            </a:r>
            <a:r>
              <a:rPr lang="ru-RU" sz="1400" dirty="0" smtClean="0">
                <a:solidFill>
                  <a:schemeClr val="tx1"/>
                </a:solidFill>
                <a:latin typeface="PT Astra Serif" panose="020A0603040505020204" pitchFamily="18" charset="-52"/>
                <a:ea typeface="PT Astra Serif" panose="020A0603040505020204" pitchFamily="18" charset="-52"/>
              </a:rPr>
              <a:t>. руб</a:t>
            </a:r>
            <a:r>
              <a:rPr lang="ru-RU" sz="1400" dirty="0">
                <a:solidFill>
                  <a:schemeClr val="tx1"/>
                </a:solidFill>
                <a:latin typeface="PT Astra Serif" panose="020A0603040505020204" pitchFamily="18" charset="-52"/>
                <a:ea typeface="PT Astra Serif" panose="020A0603040505020204" pitchFamily="18" charset="-52"/>
              </a:rPr>
              <a:t>.); </a:t>
            </a:r>
          </a:p>
          <a:p>
            <a:r>
              <a:rPr lang="ru-RU" sz="1400" dirty="0">
                <a:solidFill>
                  <a:schemeClr val="tx1"/>
                </a:solidFill>
                <a:latin typeface="PT Astra Serif" panose="020A0603040505020204" pitchFamily="18" charset="-52"/>
                <a:ea typeface="PT Astra Serif" panose="020A0603040505020204" pitchFamily="18" charset="-52"/>
              </a:rPr>
              <a:t>   - 1 </a:t>
            </a:r>
            <a:r>
              <a:rPr lang="ru-RU" sz="1400" dirty="0" smtClean="0">
                <a:solidFill>
                  <a:schemeClr val="tx1"/>
                </a:solidFill>
                <a:latin typeface="PT Astra Serif" panose="020A0603040505020204" pitchFamily="18" charset="-52"/>
                <a:ea typeface="PT Astra Serif" panose="020A0603040505020204" pitchFamily="18" charset="-52"/>
              </a:rPr>
              <a:t>129 </a:t>
            </a:r>
            <a:r>
              <a:rPr lang="ru-RU" sz="1400" dirty="0">
                <a:solidFill>
                  <a:schemeClr val="tx1"/>
                </a:solidFill>
                <a:latin typeface="PT Astra Serif" panose="020A0603040505020204" pitchFamily="18" charset="-52"/>
                <a:ea typeface="PT Astra Serif" panose="020A0603040505020204" pitchFamily="18" charset="-52"/>
              </a:rPr>
              <a:t>единовременных выплат при рождении ребёнка (направлено </a:t>
            </a:r>
            <a:r>
              <a:rPr lang="ru-RU" sz="1400" dirty="0" smtClean="0">
                <a:solidFill>
                  <a:schemeClr val="tx1"/>
                </a:solidFill>
                <a:latin typeface="PT Astra Serif" panose="020A0603040505020204" pitchFamily="18" charset="-52"/>
                <a:ea typeface="PT Astra Serif" panose="020A0603040505020204" pitchFamily="18" charset="-52"/>
              </a:rPr>
              <a:t>12,8 </a:t>
            </a:r>
            <a:r>
              <a:rPr lang="ru-RU" sz="1400" dirty="0">
                <a:solidFill>
                  <a:schemeClr val="tx1"/>
                </a:solidFill>
                <a:latin typeface="PT Astra Serif" panose="020A0603040505020204" pitchFamily="18" charset="-52"/>
                <a:ea typeface="PT Astra Serif" panose="020A0603040505020204" pitchFamily="18" charset="-52"/>
              </a:rPr>
              <a:t>млн</a:t>
            </a:r>
            <a:r>
              <a:rPr lang="ru-RU" sz="1400" dirty="0" smtClean="0">
                <a:solidFill>
                  <a:schemeClr val="tx1"/>
                </a:solidFill>
                <a:latin typeface="PT Astra Serif" panose="020A0603040505020204" pitchFamily="18" charset="-52"/>
                <a:ea typeface="PT Astra Serif" panose="020A0603040505020204" pitchFamily="18" charset="-52"/>
              </a:rPr>
              <a:t>. руб</a:t>
            </a:r>
            <a:r>
              <a:rPr lang="ru-RU" sz="1400" dirty="0">
                <a:solidFill>
                  <a:schemeClr val="tx1"/>
                </a:solidFill>
                <a:latin typeface="PT Astra Serif" panose="020A0603040505020204" pitchFamily="18" charset="-52"/>
                <a:ea typeface="PT Astra Serif" panose="020A0603040505020204" pitchFamily="18" charset="-52"/>
              </a:rPr>
              <a:t>.);</a:t>
            </a:r>
          </a:p>
          <a:p>
            <a:r>
              <a:rPr lang="ru-RU" sz="1400" dirty="0">
                <a:solidFill>
                  <a:schemeClr val="tx1"/>
                </a:solidFill>
                <a:latin typeface="PT Astra Serif" panose="020A0603040505020204" pitchFamily="18" charset="-52"/>
                <a:ea typeface="PT Astra Serif" panose="020A0603040505020204" pitchFamily="18" charset="-52"/>
              </a:rPr>
              <a:t>   </a:t>
            </a:r>
            <a:r>
              <a:rPr lang="ru-RU" sz="1400">
                <a:solidFill>
                  <a:schemeClr val="tx1"/>
                </a:solidFill>
                <a:latin typeface="PT Astra Serif" panose="020A0603040505020204" pitchFamily="18" charset="-52"/>
                <a:ea typeface="PT Astra Serif" panose="020A0603040505020204" pitchFamily="18" charset="-52"/>
              </a:rPr>
              <a:t>- </a:t>
            </a:r>
            <a:r>
              <a:rPr lang="ru-RU" sz="1400" smtClean="0">
                <a:solidFill>
                  <a:schemeClr val="tx1"/>
                </a:solidFill>
                <a:latin typeface="PT Astra Serif" panose="020A0603040505020204" pitchFamily="18" charset="-52"/>
                <a:ea typeface="PT Astra Serif" panose="020A0603040505020204" pitchFamily="18" charset="-52"/>
              </a:rPr>
              <a:t>2 </a:t>
            </a:r>
            <a:r>
              <a:rPr lang="ru-RU" sz="1400" dirty="0">
                <a:solidFill>
                  <a:schemeClr val="tx1"/>
                </a:solidFill>
                <a:latin typeface="PT Astra Serif" panose="020A0603040505020204" pitchFamily="18" charset="-52"/>
                <a:ea typeface="PT Astra Serif" panose="020A0603040505020204" pitchFamily="18" charset="-52"/>
              </a:rPr>
              <a:t>инвалида, улучшили свои жилищные условия (</a:t>
            </a:r>
            <a:r>
              <a:rPr lang="ru-RU" sz="1400">
                <a:solidFill>
                  <a:schemeClr val="tx1"/>
                </a:solidFill>
                <a:latin typeface="PT Astra Serif" panose="020A0603040505020204" pitchFamily="18" charset="-52"/>
                <a:ea typeface="PT Astra Serif" panose="020A0603040505020204" pitchFamily="18" charset="-52"/>
              </a:rPr>
              <a:t>направлено </a:t>
            </a:r>
            <a:r>
              <a:rPr lang="ru-RU" sz="1400" smtClean="0">
                <a:solidFill>
                  <a:schemeClr val="tx1"/>
                </a:solidFill>
                <a:latin typeface="PT Astra Serif" panose="020A0603040505020204" pitchFamily="18" charset="-52"/>
                <a:ea typeface="PT Astra Serif" panose="020A0603040505020204" pitchFamily="18" charset="-52"/>
              </a:rPr>
              <a:t>7,5 </a:t>
            </a:r>
            <a:r>
              <a:rPr lang="ru-RU" sz="1400" dirty="0">
                <a:solidFill>
                  <a:schemeClr val="tx1"/>
                </a:solidFill>
                <a:latin typeface="PT Astra Serif" panose="020A0603040505020204" pitchFamily="18" charset="-52"/>
                <a:ea typeface="PT Astra Serif" panose="020A0603040505020204" pitchFamily="18" charset="-52"/>
              </a:rPr>
              <a:t>млн. руб.);</a:t>
            </a:r>
          </a:p>
          <a:p>
            <a:r>
              <a:rPr lang="ru-RU" sz="1400" dirty="0">
                <a:solidFill>
                  <a:schemeClr val="tx1"/>
                </a:solidFill>
                <a:latin typeface="PT Astra Serif" panose="020A0603040505020204" pitchFamily="18" charset="-52"/>
                <a:ea typeface="PT Astra Serif" panose="020A0603040505020204" pitchFamily="18" charset="-52"/>
              </a:rPr>
              <a:t>   - осуществлены доплаты к пенсиям муниципальным служащим, выплаты лицам, награжденным Почетными знаками.</a:t>
            </a:r>
            <a:r>
              <a:rPr lang="ru-RU" sz="1400" dirty="0" smtClean="0">
                <a:solidFill>
                  <a:schemeClr val="tx1"/>
                </a:solidFill>
                <a:latin typeface="PT Astra Serif" panose="020A0603040505020204" pitchFamily="18" charset="-52"/>
                <a:ea typeface="PT Astra Serif" panose="020A0603040505020204" pitchFamily="18" charset="-52"/>
                <a:cs typeface="Times New Roman" panose="02020603050405020304" pitchFamily="18" charset="0"/>
              </a:rPr>
              <a:t> </a:t>
            </a:r>
            <a:endParaRPr lang="ru-RU" sz="1400" dirty="0">
              <a:solidFill>
                <a:schemeClr val="tx1"/>
              </a:solidFill>
              <a:latin typeface="PT Astra Serif" panose="020A0603040505020204" pitchFamily="18" charset="-52"/>
              <a:ea typeface="PT Astra Serif" panose="020A0603040505020204" pitchFamily="18" charset="-52"/>
              <a:cs typeface="Times New Roman" panose="02020603050405020304" pitchFamily="18" charset="0"/>
            </a:endParaRPr>
          </a:p>
        </p:txBody>
      </p:sp>
      <p:pic>
        <p:nvPicPr>
          <p:cNvPr id="16" name="Рисунок 15"/>
          <p:cNvPicPr>
            <a:picLocks noChangeAspect="1"/>
          </p:cNvPicPr>
          <p:nvPr/>
        </p:nvPicPr>
        <p:blipFill>
          <a:blip r:embed="rId5"/>
          <a:stretch>
            <a:fillRect/>
          </a:stretch>
        </p:blipFill>
        <p:spPr>
          <a:xfrm>
            <a:off x="0" y="14878"/>
            <a:ext cx="12192000" cy="698942"/>
          </a:xfrm>
          <a:prstGeom prst="rect">
            <a:avLst/>
          </a:prstGeom>
          <a:ln>
            <a:solidFill>
              <a:srgbClr val="00B050"/>
            </a:solidFill>
          </a:ln>
          <a:effectLst>
            <a:glow rad="12700">
              <a:schemeClr val="accent1">
                <a:alpha val="40000"/>
              </a:schemeClr>
            </a:glow>
          </a:effectLst>
        </p:spPr>
      </p:pic>
      <p:sp>
        <p:nvSpPr>
          <p:cNvPr id="8" name="Прямоугольник 7"/>
          <p:cNvSpPr/>
          <p:nvPr/>
        </p:nvSpPr>
        <p:spPr>
          <a:xfrm>
            <a:off x="1474574" y="67488"/>
            <a:ext cx="10536194" cy="646331"/>
          </a:xfrm>
          <a:prstGeom prst="rect">
            <a:avLst/>
          </a:prstGeom>
        </p:spPr>
        <p:txBody>
          <a:bodyPr wrap="square">
            <a:spAutoFit/>
          </a:bodyPr>
          <a:lstStyle/>
          <a:p>
            <a:pPr algn="ctr">
              <a:defRPr/>
            </a:pPr>
            <a:r>
              <a:rPr lang="ru-RU" altLang="ru-RU" b="1" dirty="0">
                <a:latin typeface="PT Astra Serif" panose="020A0603040505020204" pitchFamily="18" charset="-52"/>
                <a:cs typeface="Times New Roman" panose="02020603050405020304" pitchFamily="18" charset="0"/>
              </a:rPr>
              <a:t>Структура расходов бюджета муниципального образования город Тула</a:t>
            </a:r>
          </a:p>
          <a:p>
            <a:pPr algn="ctr">
              <a:defRPr/>
            </a:pPr>
            <a:r>
              <a:rPr lang="ru-RU" altLang="ru-RU" b="1" dirty="0">
                <a:latin typeface="PT Astra Serif" panose="020A0603040505020204" pitchFamily="18" charset="-52"/>
                <a:cs typeface="Times New Roman" panose="02020603050405020304" pitchFamily="18" charset="0"/>
              </a:rPr>
              <a:t>на социально-культурную сферу в </a:t>
            </a:r>
            <a:r>
              <a:rPr lang="en-US" altLang="ru-RU" b="1" dirty="0" smtClean="0">
                <a:latin typeface="PT Astra Serif" panose="020A0603040505020204" pitchFamily="18" charset="-52"/>
                <a:cs typeface="Times New Roman" panose="02020603050405020304" pitchFamily="18" charset="0"/>
              </a:rPr>
              <a:t>20</a:t>
            </a:r>
            <a:r>
              <a:rPr lang="ru-RU" altLang="ru-RU" b="1" dirty="0" smtClean="0">
                <a:latin typeface="PT Astra Serif" panose="020A0603040505020204" pitchFamily="18" charset="-52"/>
                <a:cs typeface="Times New Roman" panose="02020603050405020304" pitchFamily="18" charset="0"/>
              </a:rPr>
              <a:t>24 </a:t>
            </a:r>
            <a:r>
              <a:rPr lang="ru-RU" altLang="ru-RU" b="1" dirty="0">
                <a:latin typeface="PT Astra Serif" panose="020A0603040505020204" pitchFamily="18" charset="-52"/>
                <a:cs typeface="Times New Roman" panose="02020603050405020304" pitchFamily="18" charset="0"/>
              </a:rPr>
              <a:t>году</a:t>
            </a:r>
          </a:p>
        </p:txBody>
      </p:sp>
      <p:pic>
        <p:nvPicPr>
          <p:cNvPr id="3" name="Рисунок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0516" y="3345628"/>
            <a:ext cx="4055633" cy="3512372"/>
          </a:xfrm>
          <a:prstGeom prst="rect">
            <a:avLst/>
          </a:prstGeom>
        </p:spPr>
      </p:pic>
    </p:spTree>
    <p:custDataLst>
      <p:tags r:id="rId1"/>
    </p:custDataLst>
    <p:extLst>
      <p:ext uri="{BB962C8B-B14F-4D97-AF65-F5344CB8AC3E}">
        <p14:creationId xmlns:p14="http://schemas.microsoft.com/office/powerpoint/2010/main" val="2093042862"/>
      </p:ext>
    </p:extLst>
  </p:cSld>
  <p:clrMapOvr>
    <a:masterClrMapping/>
  </p:clrMapOvr>
  <p:transition advTm="1603"/>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extBox 5"/>
          <p:cNvSpPr txBox="1">
            <a:spLocks noChangeArrowheads="1"/>
          </p:cNvSpPr>
          <p:nvPr/>
        </p:nvSpPr>
        <p:spPr bwMode="auto">
          <a:xfrm>
            <a:off x="11112479" y="713820"/>
            <a:ext cx="8900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ru-RU" altLang="ru-RU" sz="1400" dirty="0">
                <a:latin typeface="PT Astra Serif" panose="020A0603040505020204" pitchFamily="18" charset="-52"/>
                <a:cs typeface="Times New Roman" panose="02020603050405020304" pitchFamily="18" charset="0"/>
              </a:rPr>
              <a:t>млн. руб.</a:t>
            </a:r>
          </a:p>
        </p:txBody>
      </p:sp>
      <p:sp>
        <p:nvSpPr>
          <p:cNvPr id="3" name="Скругленный прямоугольник 2"/>
          <p:cNvSpPr/>
          <p:nvPr/>
        </p:nvSpPr>
        <p:spPr>
          <a:xfrm>
            <a:off x="59075" y="1506115"/>
            <a:ext cx="3707904" cy="607465"/>
          </a:xfrm>
          <a:prstGeom prst="roundRect">
            <a:avLst/>
          </a:prstGeom>
          <a:solidFill>
            <a:schemeClr val="accent5">
              <a:lumMod val="20000"/>
              <a:lumOff val="80000"/>
            </a:schemeClr>
          </a:solidFill>
          <a:ln w="12700">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200" dirty="0">
                <a:solidFill>
                  <a:schemeClr val="tx1"/>
                </a:solidFill>
                <a:latin typeface="PT Astra Serif" panose="020A0603040505020204" pitchFamily="18" charset="-52"/>
                <a:cs typeface="Times New Roman" panose="02020603050405020304" pitchFamily="18" charset="0"/>
              </a:rPr>
              <a:t>«Обеспечение доступным и комфортным жильем отдельных категорий граждан муниципального образования город Тула»</a:t>
            </a:r>
          </a:p>
        </p:txBody>
      </p:sp>
      <p:sp>
        <p:nvSpPr>
          <p:cNvPr id="5" name="Скругленный прямоугольник 4"/>
          <p:cNvSpPr/>
          <p:nvPr/>
        </p:nvSpPr>
        <p:spPr>
          <a:xfrm>
            <a:off x="59075" y="2802009"/>
            <a:ext cx="3707904" cy="621836"/>
          </a:xfrm>
          <a:prstGeom prst="roundRect">
            <a:avLst/>
          </a:prstGeom>
          <a:solidFill>
            <a:schemeClr val="accent5">
              <a:lumMod val="20000"/>
              <a:lumOff val="80000"/>
            </a:schemeClr>
          </a:solidFill>
          <a:ln w="12700">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200" dirty="0">
                <a:solidFill>
                  <a:schemeClr val="tx1"/>
                </a:solidFill>
                <a:latin typeface="PT Astra Serif" panose="020A0603040505020204" pitchFamily="18" charset="-52"/>
                <a:cs typeface="Times New Roman" panose="02020603050405020304" pitchFamily="18" charset="0"/>
              </a:rPr>
              <a:t>«Повышение качества жилищного фонда и создание комфортных условий для проживания населения муниципального образования город Тула»</a:t>
            </a:r>
          </a:p>
        </p:txBody>
      </p:sp>
      <p:sp>
        <p:nvSpPr>
          <p:cNvPr id="12" name="Прямоугольник 11"/>
          <p:cNvSpPr/>
          <p:nvPr/>
        </p:nvSpPr>
        <p:spPr>
          <a:xfrm>
            <a:off x="0" y="855419"/>
            <a:ext cx="3851920" cy="523220"/>
          </a:xfrm>
          <a:prstGeom prst="rect">
            <a:avLst/>
          </a:prstGeom>
        </p:spPr>
        <p:txBody>
          <a:bodyPr wrap="square">
            <a:spAutoFit/>
          </a:bodyPr>
          <a:lstStyle/>
          <a:p>
            <a:pPr algn="ctr"/>
            <a:r>
              <a:rPr lang="ru-RU" sz="1400" dirty="0">
                <a:latin typeface="PT Astra Serif" panose="020A0603040505020204" pitchFamily="18" charset="-52"/>
                <a:cs typeface="Times New Roman" panose="02020603050405020304" pitchFamily="18" charset="0"/>
              </a:rPr>
              <a:t>Расходы на ЖКХ в </a:t>
            </a:r>
            <a:r>
              <a:rPr lang="ru-RU" sz="1400" dirty="0" smtClean="0">
                <a:latin typeface="PT Astra Serif" panose="020A0603040505020204" pitchFamily="18" charset="-52"/>
                <a:cs typeface="Times New Roman" panose="02020603050405020304" pitchFamily="18" charset="0"/>
              </a:rPr>
              <a:t>2024 </a:t>
            </a:r>
            <a:r>
              <a:rPr lang="ru-RU" sz="1400" dirty="0">
                <a:latin typeface="PT Astra Serif" panose="020A0603040505020204" pitchFamily="18" charset="-52"/>
                <a:cs typeface="Times New Roman" panose="02020603050405020304" pitchFamily="18" charset="0"/>
              </a:rPr>
              <a:t>году осуществлялись в рамках следующих муниципальных программ</a:t>
            </a:r>
          </a:p>
        </p:txBody>
      </p:sp>
      <p:sp>
        <p:nvSpPr>
          <p:cNvPr id="9" name="Скругленный прямоугольник 8"/>
          <p:cNvSpPr/>
          <p:nvPr/>
        </p:nvSpPr>
        <p:spPr>
          <a:xfrm>
            <a:off x="72008" y="2258214"/>
            <a:ext cx="3707904" cy="443703"/>
          </a:xfrm>
          <a:prstGeom prst="roundRect">
            <a:avLst/>
          </a:prstGeom>
          <a:solidFill>
            <a:schemeClr val="accent5">
              <a:lumMod val="20000"/>
              <a:lumOff val="80000"/>
            </a:schemeClr>
          </a:solidFill>
          <a:ln w="12700">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200" dirty="0">
                <a:solidFill>
                  <a:schemeClr val="tx1"/>
                </a:solidFill>
                <a:latin typeface="PT Astra Serif" panose="020A0603040505020204" pitchFamily="18" charset="-52"/>
                <a:cs typeface="Times New Roman" panose="02020603050405020304" pitchFamily="18" charset="0"/>
              </a:rPr>
              <a:t>«Реализация проекта «Народный бюджет» в муниципальном образовании город Тула»</a:t>
            </a:r>
          </a:p>
        </p:txBody>
      </p:sp>
      <p:sp>
        <p:nvSpPr>
          <p:cNvPr id="10" name="Скругленный прямоугольник 9"/>
          <p:cNvSpPr/>
          <p:nvPr/>
        </p:nvSpPr>
        <p:spPr>
          <a:xfrm>
            <a:off x="62001" y="3528713"/>
            <a:ext cx="3704978" cy="543545"/>
          </a:xfrm>
          <a:prstGeom prst="roundRect">
            <a:avLst/>
          </a:prstGeom>
          <a:solidFill>
            <a:schemeClr val="accent5">
              <a:lumMod val="20000"/>
              <a:lumOff val="80000"/>
            </a:schemeClr>
          </a:solidFill>
          <a:ln w="12700">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200" dirty="0" smtClean="0">
                <a:solidFill>
                  <a:schemeClr val="tx1"/>
                </a:solidFill>
                <a:latin typeface="PT Astra Serif" panose="020A0603040505020204" pitchFamily="18" charset="-52"/>
                <a:cs typeface="Times New Roman" panose="02020603050405020304" pitchFamily="18" charset="0"/>
              </a:rPr>
              <a:t>«Развитие </a:t>
            </a:r>
            <a:r>
              <a:rPr lang="ru-RU" sz="1200" dirty="0">
                <a:solidFill>
                  <a:schemeClr val="tx1"/>
                </a:solidFill>
                <a:latin typeface="PT Astra Serif" panose="020A0603040505020204" pitchFamily="18" charset="-52"/>
                <a:cs typeface="Times New Roman" panose="02020603050405020304" pitchFamily="18" charset="0"/>
              </a:rPr>
              <a:t>градостроительной деятельности на территории муниципального образования город Тула»</a:t>
            </a:r>
          </a:p>
        </p:txBody>
      </p:sp>
      <p:sp>
        <p:nvSpPr>
          <p:cNvPr id="11" name="Скругленный прямоугольник 10"/>
          <p:cNvSpPr/>
          <p:nvPr/>
        </p:nvSpPr>
        <p:spPr>
          <a:xfrm>
            <a:off x="72008" y="4764336"/>
            <a:ext cx="3707904" cy="444113"/>
          </a:xfrm>
          <a:prstGeom prst="roundRect">
            <a:avLst/>
          </a:prstGeom>
          <a:solidFill>
            <a:schemeClr val="accent5">
              <a:lumMod val="20000"/>
              <a:lumOff val="80000"/>
            </a:schemeClr>
          </a:solidFill>
          <a:ln w="12700">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200" dirty="0">
                <a:solidFill>
                  <a:schemeClr val="tx1"/>
                </a:solidFill>
                <a:latin typeface="PT Astra Serif" panose="020A0603040505020204" pitchFamily="18" charset="-52"/>
                <a:cs typeface="Times New Roman" panose="02020603050405020304" pitchFamily="18" charset="0"/>
              </a:rPr>
              <a:t>«Комплексное </a:t>
            </a:r>
            <a:r>
              <a:rPr lang="ru-RU" sz="1200" dirty="0" smtClean="0">
                <a:solidFill>
                  <a:schemeClr val="tx1"/>
                </a:solidFill>
                <a:latin typeface="PT Astra Serif" panose="020A0603040505020204" pitchFamily="18" charset="-52"/>
                <a:cs typeface="Times New Roman" panose="02020603050405020304" pitchFamily="18" charset="0"/>
              </a:rPr>
              <a:t>благоустройство </a:t>
            </a:r>
            <a:r>
              <a:rPr lang="ru-RU" sz="1200" dirty="0">
                <a:solidFill>
                  <a:schemeClr val="tx1"/>
                </a:solidFill>
                <a:latin typeface="PT Astra Serif" panose="020A0603040505020204" pitchFamily="18" charset="-52"/>
                <a:cs typeface="Times New Roman" panose="02020603050405020304" pitchFamily="18" charset="0"/>
              </a:rPr>
              <a:t>муниципального образования город Тула»</a:t>
            </a:r>
          </a:p>
        </p:txBody>
      </p:sp>
      <p:graphicFrame>
        <p:nvGraphicFramePr>
          <p:cNvPr id="13" name="Object 3"/>
          <p:cNvGraphicFramePr>
            <a:graphicFrameLocks noChangeAspect="1"/>
          </p:cNvGraphicFramePr>
          <p:nvPr>
            <p:extLst>
              <p:ext uri="{D42A27DB-BD31-4B8C-83A1-F6EECF244321}">
                <p14:modId xmlns:p14="http://schemas.microsoft.com/office/powerpoint/2010/main" val="3057426109"/>
              </p:ext>
            </p:extLst>
          </p:nvPr>
        </p:nvGraphicFramePr>
        <p:xfrm>
          <a:off x="3239213" y="775345"/>
          <a:ext cx="8485974" cy="3689721"/>
        </p:xfrm>
        <a:graphic>
          <a:graphicData uri="http://schemas.openxmlformats.org/drawingml/2006/chart">
            <c:chart xmlns:c="http://schemas.openxmlformats.org/drawingml/2006/chart" xmlns:r="http://schemas.openxmlformats.org/officeDocument/2006/relationships" r:id="rId4"/>
          </a:graphicData>
        </a:graphic>
      </p:graphicFrame>
      <p:sp>
        <p:nvSpPr>
          <p:cNvPr id="15" name="Скругленный прямоугольник 14"/>
          <p:cNvSpPr/>
          <p:nvPr/>
        </p:nvSpPr>
        <p:spPr>
          <a:xfrm>
            <a:off x="72008" y="5350524"/>
            <a:ext cx="3707904" cy="744382"/>
          </a:xfrm>
          <a:prstGeom prst="roundRect">
            <a:avLst/>
          </a:prstGeom>
          <a:solidFill>
            <a:schemeClr val="accent5">
              <a:lumMod val="20000"/>
              <a:lumOff val="80000"/>
            </a:schemeClr>
          </a:solidFill>
          <a:ln w="12700">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200" dirty="0">
                <a:solidFill>
                  <a:schemeClr val="tx1"/>
                </a:solidFill>
                <a:latin typeface="PT Astra Serif" panose="020A0603040505020204" pitchFamily="18" charset="-52"/>
                <a:cs typeface="Times New Roman" panose="02020603050405020304" pitchFamily="18" charset="0"/>
              </a:rPr>
              <a:t>«Благоустройство территории, поддержание жизнедеятельности и удовлетворение потребностей жителей территориальных округов муниципального образования город Тула»</a:t>
            </a:r>
          </a:p>
        </p:txBody>
      </p:sp>
      <p:sp>
        <p:nvSpPr>
          <p:cNvPr id="16" name="Овал 15"/>
          <p:cNvSpPr/>
          <p:nvPr/>
        </p:nvSpPr>
        <p:spPr>
          <a:xfrm>
            <a:off x="4966013" y="1846385"/>
            <a:ext cx="1129987" cy="911579"/>
          </a:xfrm>
          <a:prstGeom prst="ellipse">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latin typeface="PT Astra Serif" panose="020A0603040505020204" pitchFamily="18" charset="-52"/>
                <a:cs typeface="Times New Roman" panose="02020603050405020304" pitchFamily="18" charset="0"/>
              </a:rPr>
              <a:t>6170,5</a:t>
            </a:r>
            <a:endParaRPr lang="ru-RU" sz="1200" b="1" dirty="0">
              <a:solidFill>
                <a:schemeClr val="tx1"/>
              </a:solidFill>
              <a:latin typeface="PT Astra Serif" panose="020A0603040505020204" pitchFamily="18" charset="-52"/>
              <a:cs typeface="Times New Roman" panose="02020603050405020304" pitchFamily="18" charset="0"/>
            </a:endParaRPr>
          </a:p>
        </p:txBody>
      </p:sp>
      <p:sp>
        <p:nvSpPr>
          <p:cNvPr id="17" name="Скругленный прямоугольник 16"/>
          <p:cNvSpPr/>
          <p:nvPr/>
        </p:nvSpPr>
        <p:spPr>
          <a:xfrm>
            <a:off x="72008" y="6236981"/>
            <a:ext cx="3707904" cy="467060"/>
          </a:xfrm>
          <a:prstGeom prst="roundRect">
            <a:avLst/>
          </a:prstGeom>
          <a:solidFill>
            <a:schemeClr val="accent5">
              <a:lumMod val="20000"/>
              <a:lumOff val="80000"/>
            </a:schemeClr>
          </a:solidFill>
          <a:ln w="12700">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200" dirty="0">
                <a:solidFill>
                  <a:schemeClr val="tx1"/>
                </a:solidFill>
                <a:latin typeface="PT Astra Serif" panose="020A0603040505020204" pitchFamily="18" charset="-52"/>
                <a:cs typeface="Times New Roman" panose="02020603050405020304" pitchFamily="18" charset="0"/>
              </a:rPr>
              <a:t>«Формирование современной городской </a:t>
            </a:r>
            <a:r>
              <a:rPr lang="ru-RU" sz="1200" dirty="0" smtClean="0">
                <a:solidFill>
                  <a:schemeClr val="tx1"/>
                </a:solidFill>
                <a:latin typeface="PT Astra Serif" panose="020A0603040505020204" pitchFamily="18" charset="-52"/>
                <a:cs typeface="Times New Roman" panose="02020603050405020304" pitchFamily="18" charset="0"/>
              </a:rPr>
              <a:t>среды»</a:t>
            </a:r>
            <a:endParaRPr lang="ru-RU" sz="1200" dirty="0">
              <a:solidFill>
                <a:schemeClr val="tx1"/>
              </a:solidFill>
              <a:latin typeface="PT Astra Serif" panose="020A0603040505020204" pitchFamily="18" charset="-52"/>
              <a:cs typeface="Times New Roman" panose="02020603050405020304" pitchFamily="18" charset="0"/>
            </a:endParaRPr>
          </a:p>
        </p:txBody>
      </p:sp>
      <p:sp>
        <p:nvSpPr>
          <p:cNvPr id="19" name="Прямоугольник 18"/>
          <p:cNvSpPr/>
          <p:nvPr/>
        </p:nvSpPr>
        <p:spPr>
          <a:xfrm>
            <a:off x="10066815" y="-1726"/>
            <a:ext cx="599822" cy="1987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dirty="0">
                <a:solidFill>
                  <a:schemeClr val="tx1"/>
                </a:solidFill>
                <a:latin typeface="PT Astra Serif" panose="020A0603040505020204" pitchFamily="18" charset="-52"/>
                <a:cs typeface="Times New Roman" panose="02020603050405020304" pitchFamily="18" charset="0"/>
              </a:rPr>
              <a:t>Слайд 1</a:t>
            </a:r>
            <a:r>
              <a:rPr lang="en-US" sz="800" dirty="0">
                <a:solidFill>
                  <a:schemeClr val="tx1"/>
                </a:solidFill>
                <a:latin typeface="PT Astra Serif" panose="020A0603040505020204" pitchFamily="18" charset="-52"/>
                <a:cs typeface="Times New Roman" panose="02020603050405020304" pitchFamily="18" charset="0"/>
              </a:rPr>
              <a:t>0</a:t>
            </a:r>
            <a:endParaRPr lang="ru-RU" sz="800" dirty="0">
              <a:solidFill>
                <a:schemeClr val="tx1"/>
              </a:solidFill>
              <a:latin typeface="PT Astra Serif" panose="020A0603040505020204" pitchFamily="18" charset="-52"/>
              <a:cs typeface="Times New Roman" panose="02020603050405020304" pitchFamily="18" charset="0"/>
            </a:endParaRPr>
          </a:p>
        </p:txBody>
      </p:sp>
      <p:pic>
        <p:nvPicPr>
          <p:cNvPr id="18" name="Рисунок 17"/>
          <p:cNvPicPr>
            <a:picLocks noChangeAspect="1"/>
          </p:cNvPicPr>
          <p:nvPr/>
        </p:nvPicPr>
        <p:blipFill>
          <a:blip r:embed="rId5"/>
          <a:stretch>
            <a:fillRect/>
          </a:stretch>
        </p:blipFill>
        <p:spPr>
          <a:xfrm>
            <a:off x="0" y="14878"/>
            <a:ext cx="12192000" cy="698942"/>
          </a:xfrm>
          <a:prstGeom prst="rect">
            <a:avLst/>
          </a:prstGeom>
          <a:ln>
            <a:solidFill>
              <a:srgbClr val="00B050"/>
            </a:solidFill>
          </a:ln>
          <a:effectLst>
            <a:glow rad="12700">
              <a:schemeClr val="accent1">
                <a:alpha val="40000"/>
              </a:schemeClr>
            </a:glow>
          </a:effectLst>
        </p:spPr>
      </p:pic>
      <p:sp>
        <p:nvSpPr>
          <p:cNvPr id="6" name="Прямоугольник 5"/>
          <p:cNvSpPr/>
          <p:nvPr/>
        </p:nvSpPr>
        <p:spPr>
          <a:xfrm>
            <a:off x="1746422" y="30656"/>
            <a:ext cx="10363199" cy="646331"/>
          </a:xfrm>
          <a:prstGeom prst="rect">
            <a:avLst/>
          </a:prstGeom>
        </p:spPr>
        <p:txBody>
          <a:bodyPr wrap="square">
            <a:spAutoFit/>
          </a:bodyPr>
          <a:lstStyle/>
          <a:p>
            <a:pPr algn="ctr">
              <a:defRPr/>
            </a:pPr>
            <a:r>
              <a:rPr lang="ru-RU" altLang="ru-RU" b="1" dirty="0">
                <a:latin typeface="PT Astra Serif" panose="020A0603040505020204" pitchFamily="18" charset="-52"/>
                <a:cs typeface="Times New Roman" panose="02020603050405020304" pitchFamily="18" charset="0"/>
              </a:rPr>
              <a:t>Структура расходов бюджета муниципального образования город Тула</a:t>
            </a:r>
          </a:p>
          <a:p>
            <a:pPr algn="ctr">
              <a:defRPr/>
            </a:pPr>
            <a:r>
              <a:rPr lang="ru-RU" altLang="ru-RU" b="1" dirty="0">
                <a:latin typeface="PT Astra Serif" panose="020A0603040505020204" pitchFamily="18" charset="-52"/>
                <a:cs typeface="Times New Roman" panose="02020603050405020304" pitchFamily="18" charset="0"/>
              </a:rPr>
              <a:t>на ЖКХ в </a:t>
            </a:r>
            <a:r>
              <a:rPr lang="en-US" altLang="ru-RU" b="1" dirty="0" smtClean="0">
                <a:latin typeface="PT Astra Serif" panose="020A0603040505020204" pitchFamily="18" charset="-52"/>
                <a:cs typeface="Times New Roman" panose="02020603050405020304" pitchFamily="18" charset="0"/>
              </a:rPr>
              <a:t>20</a:t>
            </a:r>
            <a:r>
              <a:rPr lang="ru-RU" altLang="ru-RU" b="1" dirty="0" smtClean="0">
                <a:latin typeface="PT Astra Serif" panose="020A0603040505020204" pitchFamily="18" charset="-52"/>
                <a:cs typeface="Times New Roman" panose="02020603050405020304" pitchFamily="18" charset="0"/>
              </a:rPr>
              <a:t>24 </a:t>
            </a:r>
            <a:r>
              <a:rPr lang="ru-RU" altLang="ru-RU" b="1" dirty="0">
                <a:latin typeface="PT Astra Serif" panose="020A0603040505020204" pitchFamily="18" charset="-52"/>
                <a:cs typeface="Times New Roman" panose="02020603050405020304" pitchFamily="18" charset="0"/>
              </a:rPr>
              <a:t>году</a:t>
            </a:r>
          </a:p>
        </p:txBody>
      </p:sp>
      <p:pic>
        <p:nvPicPr>
          <p:cNvPr id="7" name="Рисунок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48046" y="3710361"/>
            <a:ext cx="5843954" cy="3135686"/>
          </a:xfrm>
          <a:prstGeom prst="rect">
            <a:avLst/>
          </a:prstGeom>
        </p:spPr>
      </p:pic>
      <p:sp>
        <p:nvSpPr>
          <p:cNvPr id="20" name="Скругленный прямоугольник 19"/>
          <p:cNvSpPr/>
          <p:nvPr/>
        </p:nvSpPr>
        <p:spPr>
          <a:xfrm>
            <a:off x="72008" y="4203917"/>
            <a:ext cx="3704978" cy="421699"/>
          </a:xfrm>
          <a:prstGeom prst="roundRect">
            <a:avLst/>
          </a:prstGeom>
          <a:solidFill>
            <a:schemeClr val="accent5">
              <a:lumMod val="20000"/>
              <a:lumOff val="80000"/>
            </a:schemeClr>
          </a:solidFill>
          <a:ln w="12700">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200" dirty="0">
                <a:solidFill>
                  <a:schemeClr val="tx1"/>
                </a:solidFill>
                <a:latin typeface="PT Astra Serif" panose="020A0603040505020204" pitchFamily="18" charset="-52"/>
                <a:cs typeface="Times New Roman" panose="02020603050405020304" pitchFamily="18" charset="0"/>
              </a:rPr>
              <a:t>«Развитие культуры и туризма»</a:t>
            </a:r>
          </a:p>
        </p:txBody>
      </p:sp>
    </p:spTree>
    <p:custDataLst>
      <p:tags r:id="rId1"/>
    </p:custDataLst>
    <p:extLst>
      <p:ext uri="{BB962C8B-B14F-4D97-AF65-F5344CB8AC3E}">
        <p14:creationId xmlns:p14="http://schemas.microsoft.com/office/powerpoint/2010/main" val="1433010939"/>
      </p:ext>
    </p:extLst>
  </p:cSld>
  <p:clrMapOvr>
    <a:masterClrMapping/>
  </p:clrMapOvr>
  <p:transition advTm="1603"/>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graphicFrame>
        <p:nvGraphicFramePr>
          <p:cNvPr id="7" name="Диаграмма 6"/>
          <p:cNvGraphicFramePr/>
          <p:nvPr>
            <p:extLst>
              <p:ext uri="{D42A27DB-BD31-4B8C-83A1-F6EECF244321}">
                <p14:modId xmlns:p14="http://schemas.microsoft.com/office/powerpoint/2010/main" val="2730616769"/>
              </p:ext>
            </p:extLst>
          </p:nvPr>
        </p:nvGraphicFramePr>
        <p:xfrm>
          <a:off x="-1779108" y="881186"/>
          <a:ext cx="9921622" cy="6106806"/>
        </p:xfrm>
        <a:graphic>
          <a:graphicData uri="http://schemas.openxmlformats.org/drawingml/2006/chart">
            <c:chart xmlns:c="http://schemas.openxmlformats.org/drawingml/2006/chart" xmlns:r="http://schemas.openxmlformats.org/officeDocument/2006/relationships" r:id="rId2"/>
          </a:graphicData>
        </a:graphic>
      </p:graphicFrame>
      <p:pic>
        <p:nvPicPr>
          <p:cNvPr id="8" name="Рисунок 7"/>
          <p:cNvPicPr>
            <a:picLocks noChangeAspect="1"/>
          </p:cNvPicPr>
          <p:nvPr/>
        </p:nvPicPr>
        <p:blipFill>
          <a:blip r:embed="rId3"/>
          <a:stretch>
            <a:fillRect/>
          </a:stretch>
        </p:blipFill>
        <p:spPr>
          <a:xfrm>
            <a:off x="0" y="14877"/>
            <a:ext cx="12192000" cy="785349"/>
          </a:xfrm>
          <a:prstGeom prst="rect">
            <a:avLst/>
          </a:prstGeom>
          <a:ln>
            <a:solidFill>
              <a:srgbClr val="00B050"/>
            </a:solidFill>
          </a:ln>
          <a:effectLst>
            <a:glow rad="12700">
              <a:schemeClr val="accent1">
                <a:alpha val="40000"/>
              </a:schemeClr>
            </a:glow>
          </a:effectLst>
        </p:spPr>
      </p:pic>
      <p:sp>
        <p:nvSpPr>
          <p:cNvPr id="9" name="Прямоугольник 8"/>
          <p:cNvSpPr/>
          <p:nvPr/>
        </p:nvSpPr>
        <p:spPr>
          <a:xfrm>
            <a:off x="1741479" y="95837"/>
            <a:ext cx="10725665" cy="646331"/>
          </a:xfrm>
          <a:prstGeom prst="rect">
            <a:avLst/>
          </a:prstGeom>
        </p:spPr>
        <p:txBody>
          <a:bodyPr wrap="square">
            <a:spAutoFit/>
          </a:bodyPr>
          <a:lstStyle/>
          <a:p>
            <a:pPr algn="ctr">
              <a:defRPr/>
            </a:pPr>
            <a:r>
              <a:rPr lang="ru-RU" altLang="ru-RU" b="1" dirty="0">
                <a:latin typeface="PT Astra Serif" panose="020A0603040505020204" pitchFamily="18" charset="-52"/>
                <a:cs typeface="Times New Roman" panose="02020603050405020304" pitchFamily="18" charset="0"/>
              </a:rPr>
              <a:t>Структура расходов бюджета муниципального образования город Тула</a:t>
            </a:r>
          </a:p>
          <a:p>
            <a:pPr algn="ctr">
              <a:defRPr/>
            </a:pPr>
            <a:r>
              <a:rPr lang="ru-RU" altLang="ru-RU" b="1" dirty="0">
                <a:latin typeface="PT Astra Serif" panose="020A0603040505020204" pitchFamily="18" charset="-52"/>
                <a:cs typeface="Times New Roman" panose="02020603050405020304" pitchFamily="18" charset="0"/>
              </a:rPr>
              <a:t>по разделу «Национальная экономика» в </a:t>
            </a:r>
            <a:r>
              <a:rPr lang="en-US" altLang="ru-RU" b="1" dirty="0" smtClean="0">
                <a:latin typeface="PT Astra Serif" panose="020A0603040505020204" pitchFamily="18" charset="-52"/>
                <a:cs typeface="Times New Roman" panose="02020603050405020304" pitchFamily="18" charset="0"/>
              </a:rPr>
              <a:t>202</a:t>
            </a:r>
            <a:r>
              <a:rPr lang="ru-RU" altLang="ru-RU" b="1" dirty="0" smtClean="0">
                <a:latin typeface="PT Astra Serif" panose="020A0603040505020204" pitchFamily="18" charset="-52"/>
                <a:cs typeface="Times New Roman" panose="02020603050405020304" pitchFamily="18" charset="0"/>
              </a:rPr>
              <a:t>4 </a:t>
            </a:r>
            <a:r>
              <a:rPr lang="ru-RU" altLang="ru-RU" b="1" dirty="0">
                <a:latin typeface="PT Astra Serif" panose="020A0603040505020204" pitchFamily="18" charset="-52"/>
                <a:cs typeface="Times New Roman" panose="02020603050405020304" pitchFamily="18" charset="0"/>
              </a:rPr>
              <a:t>году</a:t>
            </a:r>
          </a:p>
        </p:txBody>
      </p:sp>
      <p:sp>
        <p:nvSpPr>
          <p:cNvPr id="10" name="Прямоугольник 9"/>
          <p:cNvSpPr/>
          <p:nvPr/>
        </p:nvSpPr>
        <p:spPr>
          <a:xfrm>
            <a:off x="7419703" y="1009098"/>
            <a:ext cx="4772297" cy="738664"/>
          </a:xfrm>
          <a:prstGeom prst="rect">
            <a:avLst/>
          </a:prstGeom>
        </p:spPr>
        <p:txBody>
          <a:bodyPr wrap="square">
            <a:spAutoFit/>
          </a:bodyPr>
          <a:lstStyle/>
          <a:p>
            <a:pPr algn="ctr"/>
            <a:r>
              <a:rPr lang="ru-RU" sz="1400" dirty="0">
                <a:latin typeface="PT Astra Serif" panose="020A0603040505020204" pitchFamily="18" charset="-52"/>
                <a:cs typeface="Times New Roman" panose="02020603050405020304" pitchFamily="18" charset="0"/>
              </a:rPr>
              <a:t>Расходы по разделу «Национальная экономика» в </a:t>
            </a:r>
            <a:r>
              <a:rPr lang="ru-RU" sz="1400" dirty="0" smtClean="0">
                <a:latin typeface="PT Astra Serif" panose="020A0603040505020204" pitchFamily="18" charset="-52"/>
                <a:cs typeface="Times New Roman" panose="02020603050405020304" pitchFamily="18" charset="0"/>
              </a:rPr>
              <a:t>20</a:t>
            </a:r>
            <a:r>
              <a:rPr lang="en-US" sz="1400" dirty="0" smtClean="0">
                <a:latin typeface="PT Astra Serif" panose="020A0603040505020204" pitchFamily="18" charset="-52"/>
                <a:cs typeface="Times New Roman" panose="02020603050405020304" pitchFamily="18" charset="0"/>
              </a:rPr>
              <a:t>2</a:t>
            </a:r>
            <a:r>
              <a:rPr lang="ru-RU" sz="1400" dirty="0" smtClean="0">
                <a:latin typeface="PT Astra Serif" panose="020A0603040505020204" pitchFamily="18" charset="-52"/>
                <a:cs typeface="Times New Roman" panose="02020603050405020304" pitchFamily="18" charset="0"/>
              </a:rPr>
              <a:t>4 </a:t>
            </a:r>
            <a:r>
              <a:rPr lang="ru-RU" sz="1400" dirty="0">
                <a:latin typeface="PT Astra Serif" panose="020A0603040505020204" pitchFamily="18" charset="-52"/>
                <a:cs typeface="Times New Roman" panose="02020603050405020304" pitchFamily="18" charset="0"/>
              </a:rPr>
              <a:t>году осуществлялись в рамках следующих муниципальных </a:t>
            </a:r>
            <a:r>
              <a:rPr lang="ru-RU" sz="1400" dirty="0" smtClean="0">
                <a:latin typeface="PT Astra Serif" panose="020A0603040505020204" pitchFamily="18" charset="-52"/>
                <a:cs typeface="Times New Roman" panose="02020603050405020304" pitchFamily="18" charset="0"/>
              </a:rPr>
              <a:t>программ:</a:t>
            </a:r>
            <a:endParaRPr lang="ru-RU" sz="1400" dirty="0">
              <a:latin typeface="PT Astra Serif" panose="020A0603040505020204" pitchFamily="18" charset="-52"/>
              <a:cs typeface="Times New Roman" panose="02020603050405020304" pitchFamily="18" charset="0"/>
            </a:endParaRPr>
          </a:p>
        </p:txBody>
      </p:sp>
      <p:sp>
        <p:nvSpPr>
          <p:cNvPr id="12" name="Скругленный прямоугольник 11"/>
          <p:cNvSpPr/>
          <p:nvPr/>
        </p:nvSpPr>
        <p:spPr>
          <a:xfrm>
            <a:off x="8569275" y="2224573"/>
            <a:ext cx="3565357" cy="827974"/>
          </a:xfrm>
          <a:prstGeom prst="roundRect">
            <a:avLst/>
          </a:prstGeom>
          <a:solidFill>
            <a:schemeClr val="accent5">
              <a:lumMod val="20000"/>
              <a:lumOff val="80000"/>
            </a:schemeClr>
          </a:solidFill>
          <a:ln>
            <a:noFill/>
          </a:ln>
          <a:effectLst>
            <a:outerShdw blurRad="149987" dist="250190" dir="8460000" algn="ctr">
              <a:srgbClr val="000000">
                <a:alpha val="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200" dirty="0">
                <a:solidFill>
                  <a:schemeClr val="tx1"/>
                </a:solidFill>
                <a:latin typeface="PT Astra Serif" panose="020A0603040505020204" pitchFamily="18" charset="-52"/>
                <a:cs typeface="Times New Roman" panose="02020603050405020304" pitchFamily="18" charset="0"/>
              </a:rPr>
              <a:t>«Реализация проекта </a:t>
            </a:r>
            <a:r>
              <a:rPr lang="ru-RU" sz="1200" dirty="0" smtClean="0">
                <a:solidFill>
                  <a:schemeClr val="tx1"/>
                </a:solidFill>
                <a:latin typeface="PT Astra Serif" panose="020A0603040505020204" pitchFamily="18" charset="-52"/>
                <a:cs typeface="Times New Roman" panose="02020603050405020304" pitchFamily="18" charset="0"/>
              </a:rPr>
              <a:t>«Народный бюджет» </a:t>
            </a:r>
            <a:r>
              <a:rPr lang="ru-RU" sz="1200" dirty="0">
                <a:solidFill>
                  <a:schemeClr val="tx1"/>
                </a:solidFill>
                <a:latin typeface="PT Astra Serif" panose="020A0603040505020204" pitchFamily="18" charset="-52"/>
                <a:cs typeface="Times New Roman" panose="02020603050405020304" pitchFamily="18" charset="0"/>
              </a:rPr>
              <a:t>в муниципальном образовании город Тула»</a:t>
            </a:r>
          </a:p>
        </p:txBody>
      </p:sp>
      <p:sp>
        <p:nvSpPr>
          <p:cNvPr id="13" name="Скругленный прямоугольник 12"/>
          <p:cNvSpPr/>
          <p:nvPr/>
        </p:nvSpPr>
        <p:spPr>
          <a:xfrm>
            <a:off x="8592207" y="1735939"/>
            <a:ext cx="3513481" cy="400583"/>
          </a:xfrm>
          <a:prstGeom prst="roundRect">
            <a:avLst/>
          </a:prstGeom>
          <a:solidFill>
            <a:schemeClr val="accent5">
              <a:lumMod val="20000"/>
              <a:lumOff val="80000"/>
            </a:schemeClr>
          </a:solidFill>
          <a:ln>
            <a:noFill/>
          </a:ln>
          <a:effectLst>
            <a:outerShdw blurRad="149987" dist="250190" dir="8460000" algn="ctr">
              <a:srgbClr val="000000">
                <a:alpha val="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200" dirty="0">
                <a:solidFill>
                  <a:schemeClr val="tx1"/>
                </a:solidFill>
                <a:latin typeface="PT Astra Serif" panose="020A0603040505020204" pitchFamily="18" charset="-52"/>
                <a:cs typeface="Times New Roman" panose="02020603050405020304" pitchFamily="18" charset="0"/>
              </a:rPr>
              <a:t>«Развитие образования»</a:t>
            </a:r>
          </a:p>
        </p:txBody>
      </p:sp>
      <p:sp>
        <p:nvSpPr>
          <p:cNvPr id="14" name="Скругленный прямоугольник 13"/>
          <p:cNvSpPr/>
          <p:nvPr/>
        </p:nvSpPr>
        <p:spPr>
          <a:xfrm>
            <a:off x="8587497" y="4105413"/>
            <a:ext cx="3528912" cy="829492"/>
          </a:xfrm>
          <a:prstGeom prst="roundRect">
            <a:avLst/>
          </a:prstGeom>
          <a:solidFill>
            <a:schemeClr val="accent5">
              <a:lumMod val="20000"/>
              <a:lumOff val="80000"/>
            </a:schemeClr>
          </a:solidFill>
          <a:ln>
            <a:noFill/>
          </a:ln>
          <a:effectLst>
            <a:outerShdw blurRad="149987" dist="250190" dir="8460000" algn="ctr">
              <a:srgbClr val="000000">
                <a:alpha val="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200" dirty="0">
                <a:solidFill>
                  <a:schemeClr val="tx1"/>
                </a:solidFill>
                <a:latin typeface="PT Astra Serif" panose="020A0603040505020204" pitchFamily="18" charset="-52"/>
                <a:cs typeface="Times New Roman" panose="02020603050405020304" pitchFamily="18" charset="0"/>
              </a:rPr>
              <a:t>«Развитие транспорта и повышение безопасности дорожного движения в муниципальном образовании город </a:t>
            </a:r>
            <a:r>
              <a:rPr lang="ru-RU" sz="1200" dirty="0" smtClean="0">
                <a:solidFill>
                  <a:schemeClr val="tx1"/>
                </a:solidFill>
                <a:latin typeface="PT Astra Serif" panose="020A0603040505020204" pitchFamily="18" charset="-52"/>
                <a:cs typeface="Times New Roman" panose="02020603050405020304" pitchFamily="18" charset="0"/>
              </a:rPr>
              <a:t>Тула на 2020-2026 годы»</a:t>
            </a:r>
            <a:endParaRPr lang="ru-RU" sz="1200" dirty="0">
              <a:solidFill>
                <a:schemeClr val="tx1"/>
              </a:solidFill>
              <a:latin typeface="PT Astra Serif" panose="020A0603040505020204" pitchFamily="18" charset="-52"/>
              <a:cs typeface="Times New Roman" panose="02020603050405020304" pitchFamily="18" charset="0"/>
            </a:endParaRPr>
          </a:p>
        </p:txBody>
      </p:sp>
      <p:pic>
        <p:nvPicPr>
          <p:cNvPr id="16" name="Рисунок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0047" y="3494312"/>
            <a:ext cx="3810000" cy="3363688"/>
          </a:xfrm>
          <a:prstGeom prst="rect">
            <a:avLst/>
          </a:prstGeom>
          <a:effectLst>
            <a:softEdge rad="0"/>
          </a:effectLst>
          <a:scene3d>
            <a:camera prst="perspectiveFront"/>
            <a:lightRig rig="threePt" dir="t"/>
          </a:scene3d>
        </p:spPr>
      </p:pic>
      <p:sp>
        <p:nvSpPr>
          <p:cNvPr id="17" name="TextBox 5"/>
          <p:cNvSpPr txBox="1">
            <a:spLocks noChangeArrowheads="1"/>
          </p:cNvSpPr>
          <p:nvPr/>
        </p:nvSpPr>
        <p:spPr bwMode="auto">
          <a:xfrm>
            <a:off x="0" y="750774"/>
            <a:ext cx="8852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ru-RU" altLang="ru-RU" sz="1400" dirty="0">
                <a:latin typeface="PT Astra Serif" panose="020A0603040505020204" pitchFamily="18" charset="-52"/>
                <a:cs typeface="Times New Roman" panose="02020603050405020304" pitchFamily="18" charset="0"/>
              </a:rPr>
              <a:t>млн. руб.</a:t>
            </a:r>
          </a:p>
        </p:txBody>
      </p:sp>
      <p:sp>
        <p:nvSpPr>
          <p:cNvPr id="19" name="Скругленный прямоугольник 18"/>
          <p:cNvSpPr/>
          <p:nvPr/>
        </p:nvSpPr>
        <p:spPr>
          <a:xfrm>
            <a:off x="8569275" y="3140598"/>
            <a:ext cx="3565358" cy="876763"/>
          </a:xfrm>
          <a:prstGeom prst="roundRect">
            <a:avLst/>
          </a:prstGeom>
          <a:solidFill>
            <a:schemeClr val="accent5">
              <a:lumMod val="20000"/>
              <a:lumOff val="80000"/>
            </a:schemeClr>
          </a:solidFill>
          <a:ln>
            <a:noFill/>
          </a:ln>
          <a:effectLst>
            <a:outerShdw blurRad="149987" dist="250190" dir="8460000" algn="ctr">
              <a:srgbClr val="000000">
                <a:alpha val="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just"/>
            <a:r>
              <a:rPr lang="ru-RU" sz="1200" dirty="0" smtClean="0">
                <a:solidFill>
                  <a:schemeClr val="tx1"/>
                </a:solidFill>
                <a:latin typeface="PT Astra Serif" panose="020A0603040505020204" pitchFamily="18" charset="-52"/>
                <a:cs typeface="Times New Roman" panose="02020603050405020304" pitchFamily="18" charset="0"/>
              </a:rPr>
              <a:t>«Развитие </a:t>
            </a:r>
            <a:r>
              <a:rPr lang="ru-RU" sz="1200" dirty="0">
                <a:solidFill>
                  <a:schemeClr val="tx1"/>
                </a:solidFill>
                <a:latin typeface="PT Astra Serif" panose="020A0603040505020204" pitchFamily="18" charset="-52"/>
                <a:cs typeface="Times New Roman" panose="02020603050405020304" pitchFamily="18" charset="0"/>
              </a:rPr>
              <a:t>градостроительной деятельности на территории муниципального образования город Тула»</a:t>
            </a:r>
          </a:p>
        </p:txBody>
      </p:sp>
      <p:sp>
        <p:nvSpPr>
          <p:cNvPr id="20" name="Овал 19"/>
          <p:cNvSpPr/>
          <p:nvPr/>
        </p:nvSpPr>
        <p:spPr>
          <a:xfrm>
            <a:off x="6027238" y="2003897"/>
            <a:ext cx="1073953" cy="679501"/>
          </a:xfrm>
          <a:prstGeom prst="ellipse">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latin typeface="PT Astra Serif" panose="020A0603040505020204" pitchFamily="18" charset="-52"/>
                <a:cs typeface="Times New Roman" panose="02020603050405020304" pitchFamily="18" charset="0"/>
              </a:rPr>
              <a:t>8025,7</a:t>
            </a:r>
            <a:endParaRPr lang="ru-RU" sz="1200" b="1" dirty="0">
              <a:solidFill>
                <a:schemeClr val="tx1"/>
              </a:solidFill>
              <a:latin typeface="PT Astra Serif" panose="020A0603040505020204" pitchFamily="18" charset="-52"/>
              <a:cs typeface="Times New Roman" panose="02020603050405020304" pitchFamily="18" charset="0"/>
            </a:endParaRPr>
          </a:p>
        </p:txBody>
      </p:sp>
      <p:sp>
        <p:nvSpPr>
          <p:cNvPr id="18" name="Скругленный прямоугольник 17"/>
          <p:cNvSpPr/>
          <p:nvPr/>
        </p:nvSpPr>
        <p:spPr>
          <a:xfrm>
            <a:off x="8551052" y="5022955"/>
            <a:ext cx="3565357" cy="727421"/>
          </a:xfrm>
          <a:prstGeom prst="roundRect">
            <a:avLst/>
          </a:prstGeom>
          <a:solidFill>
            <a:schemeClr val="accent5">
              <a:lumMod val="20000"/>
              <a:lumOff val="80000"/>
            </a:schemeClr>
          </a:solidFill>
          <a:ln>
            <a:noFill/>
          </a:ln>
          <a:effectLst>
            <a:outerShdw blurRad="149987" dist="250190" dir="8460000" algn="ctr">
              <a:srgbClr val="000000">
                <a:alpha val="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200" dirty="0">
                <a:solidFill>
                  <a:schemeClr val="tx1"/>
                </a:solidFill>
                <a:latin typeface="PT Astra Serif" panose="020A0603040505020204" pitchFamily="18" charset="-52"/>
                <a:cs typeface="Times New Roman" panose="02020603050405020304" pitchFamily="18" charset="0"/>
              </a:rPr>
              <a:t>«</a:t>
            </a:r>
            <a:r>
              <a:rPr lang="ru-RU" sz="1200" dirty="0" smtClean="0">
                <a:solidFill>
                  <a:schemeClr val="tx1"/>
                </a:solidFill>
                <a:latin typeface="PT Astra Serif" panose="020A0603040505020204" pitchFamily="18" charset="-52"/>
                <a:cs typeface="Times New Roman" panose="02020603050405020304" pitchFamily="18" charset="0"/>
              </a:rPr>
              <a:t>Развитие и поддержка субъектов малого и среднего предпринимательства муниципального </a:t>
            </a:r>
            <a:r>
              <a:rPr lang="ru-RU" sz="1200" dirty="0">
                <a:solidFill>
                  <a:schemeClr val="tx1"/>
                </a:solidFill>
                <a:latin typeface="PT Astra Serif" panose="020A0603040505020204" pitchFamily="18" charset="-52"/>
                <a:cs typeface="Times New Roman" panose="02020603050405020304" pitchFamily="18" charset="0"/>
              </a:rPr>
              <a:t>образовании город </a:t>
            </a:r>
            <a:r>
              <a:rPr lang="ru-RU" sz="1200" dirty="0" smtClean="0">
                <a:solidFill>
                  <a:schemeClr val="tx1"/>
                </a:solidFill>
                <a:latin typeface="PT Astra Serif" panose="020A0603040505020204" pitchFamily="18" charset="-52"/>
                <a:cs typeface="Times New Roman" panose="02020603050405020304" pitchFamily="18" charset="0"/>
              </a:rPr>
              <a:t>Тула»</a:t>
            </a:r>
            <a:endParaRPr lang="ru-RU" sz="1200" dirty="0">
              <a:solidFill>
                <a:schemeClr val="tx1"/>
              </a:solidFill>
              <a:latin typeface="PT Astra Serif" panose="020A0603040505020204" pitchFamily="18" charset="-52"/>
              <a:cs typeface="Times New Roman" panose="02020603050405020304" pitchFamily="18" charset="0"/>
            </a:endParaRPr>
          </a:p>
        </p:txBody>
      </p:sp>
    </p:spTree>
    <p:extLst>
      <p:ext uri="{BB962C8B-B14F-4D97-AF65-F5344CB8AC3E}">
        <p14:creationId xmlns:p14="http://schemas.microsoft.com/office/powerpoint/2010/main" val="2343057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77732" y="1828618"/>
            <a:ext cx="10878084" cy="797441"/>
          </a:xfrm>
          <a:prstGeom prst="rect">
            <a:avLst/>
          </a:prstGeom>
          <a:solidFill>
            <a:schemeClr val="accent4">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b="1" i="1" u="sng" dirty="0">
                <a:solidFill>
                  <a:schemeClr val="tx1"/>
                </a:solidFill>
                <a:latin typeface="PT Astra Serif" panose="020A0603040505020204" pitchFamily="18" charset="-52"/>
                <a:cs typeface="Times New Roman" panose="02020603050405020304" pitchFamily="18" charset="0"/>
              </a:rPr>
              <a:t>Муниципальная программа </a:t>
            </a:r>
            <a:r>
              <a:rPr lang="ru-RU" i="1" dirty="0">
                <a:solidFill>
                  <a:schemeClr val="tx1"/>
                </a:solidFill>
                <a:latin typeface="PT Astra Serif" panose="020A0603040505020204" pitchFamily="18" charset="-52"/>
                <a:cs typeface="Times New Roman" panose="02020603050405020304" pitchFamily="18" charset="0"/>
              </a:rPr>
              <a:t>– это совокупность мер, направленных на достижение единой цели, задач и ожидаемого результата, определение и реализацию которых осуществляет </a:t>
            </a:r>
            <a:r>
              <a:rPr lang="ru-RU" i="1" dirty="0" smtClean="0">
                <a:solidFill>
                  <a:schemeClr val="tx1"/>
                </a:solidFill>
                <a:latin typeface="PT Astra Serif" panose="020A0603040505020204" pitchFamily="18" charset="-52"/>
                <a:cs typeface="Times New Roman" panose="02020603050405020304" pitchFamily="18" charset="0"/>
              </a:rPr>
              <a:t>ответственный исполнитель муниципальной программы </a:t>
            </a:r>
            <a:r>
              <a:rPr lang="ru-RU" i="1" dirty="0">
                <a:solidFill>
                  <a:schemeClr val="tx1"/>
                </a:solidFill>
                <a:latin typeface="PT Astra Serif" panose="020A0603040505020204" pitchFamily="18" charset="-52"/>
                <a:cs typeface="Times New Roman" panose="02020603050405020304" pitchFamily="18" charset="0"/>
              </a:rPr>
              <a:t>в соответствии с возложенными на него функциями. </a:t>
            </a:r>
          </a:p>
        </p:txBody>
      </p:sp>
      <p:sp>
        <p:nvSpPr>
          <p:cNvPr id="6" name="Прямоугольник 5"/>
          <p:cNvSpPr/>
          <p:nvPr/>
        </p:nvSpPr>
        <p:spPr>
          <a:xfrm>
            <a:off x="3707027" y="3756466"/>
            <a:ext cx="7620000" cy="1323439"/>
          </a:xfrm>
          <a:prstGeom prst="rect">
            <a:avLst/>
          </a:prstGeom>
        </p:spPr>
        <p:txBody>
          <a:bodyPr wrap="square">
            <a:spAutoFit/>
          </a:bodyPr>
          <a:lstStyle/>
          <a:p>
            <a:pPr algn="just"/>
            <a:r>
              <a:rPr lang="ru-RU" sz="1600" dirty="0">
                <a:latin typeface="PT Astra Serif" panose="020A0603040505020204" pitchFamily="18" charset="-52"/>
                <a:cs typeface="Times New Roman" panose="02020603050405020304" pitchFamily="18" charset="0"/>
              </a:rPr>
              <a:t>	Муниципальным образованием город Тула </a:t>
            </a:r>
            <a:r>
              <a:rPr lang="ru-RU" sz="1600" dirty="0" smtClean="0">
                <a:latin typeface="PT Astra Serif" panose="020A0603040505020204" pitchFamily="18" charset="-52"/>
                <a:cs typeface="Times New Roman" panose="02020603050405020304" pitchFamily="18" charset="0"/>
              </a:rPr>
              <a:t>в 20</a:t>
            </a:r>
            <a:r>
              <a:rPr lang="en-US" sz="1600" dirty="0" smtClean="0">
                <a:latin typeface="PT Astra Serif" panose="020A0603040505020204" pitchFamily="18" charset="-52"/>
                <a:cs typeface="Times New Roman" panose="02020603050405020304" pitchFamily="18" charset="0"/>
              </a:rPr>
              <a:t>2</a:t>
            </a:r>
            <a:r>
              <a:rPr lang="ru-RU" sz="1600" dirty="0" smtClean="0">
                <a:latin typeface="PT Astra Serif" panose="020A0603040505020204" pitchFamily="18" charset="-52"/>
                <a:cs typeface="Times New Roman" panose="02020603050405020304" pitchFamily="18" charset="0"/>
              </a:rPr>
              <a:t>4 </a:t>
            </a:r>
            <a:r>
              <a:rPr lang="ru-RU" sz="1600" dirty="0">
                <a:latin typeface="PT Astra Serif" panose="020A0603040505020204" pitchFamily="18" charset="-52"/>
                <a:cs typeface="Times New Roman" panose="02020603050405020304" pitchFamily="18" charset="0"/>
              </a:rPr>
              <a:t>году реализовывались </a:t>
            </a:r>
            <a:r>
              <a:rPr lang="ru-RU" sz="1600" dirty="0" smtClean="0">
                <a:latin typeface="PT Astra Serif" panose="020A0603040505020204" pitchFamily="18" charset="-52"/>
                <a:cs typeface="Times New Roman" panose="02020603050405020304" pitchFamily="18" charset="0"/>
              </a:rPr>
              <a:t>26 </a:t>
            </a:r>
            <a:r>
              <a:rPr lang="ru-RU" sz="1600" dirty="0">
                <a:latin typeface="PT Astra Serif" panose="020A0603040505020204" pitchFamily="18" charset="-52"/>
                <a:cs typeface="Times New Roman" panose="02020603050405020304" pitchFamily="18" charset="0"/>
              </a:rPr>
              <a:t>муниципальных программ, расходы по которым составили </a:t>
            </a:r>
            <a:r>
              <a:rPr lang="ru-RU" sz="1600" dirty="0" smtClean="0">
                <a:latin typeface="PT Astra Serif" panose="020A0603040505020204" pitchFamily="18" charset="-52"/>
                <a:cs typeface="Times New Roman" panose="02020603050405020304" pitchFamily="18" charset="0"/>
              </a:rPr>
              <a:t>33 824,6 млн</a:t>
            </a:r>
            <a:r>
              <a:rPr lang="ru-RU" sz="1600" dirty="0">
                <a:latin typeface="PT Astra Serif" panose="020A0603040505020204" pitchFamily="18" charset="-52"/>
                <a:cs typeface="Times New Roman" panose="02020603050405020304" pitchFamily="18" charset="0"/>
              </a:rPr>
              <a:t>. руб. или </a:t>
            </a:r>
            <a:r>
              <a:rPr lang="ru-RU" sz="1600" dirty="0" smtClean="0">
                <a:latin typeface="PT Astra Serif" panose="020A0603040505020204" pitchFamily="18" charset="-52"/>
                <a:cs typeface="Times New Roman" panose="02020603050405020304" pitchFamily="18" charset="0"/>
              </a:rPr>
              <a:t>98,7% </a:t>
            </a:r>
            <a:r>
              <a:rPr lang="ru-RU" sz="1600" dirty="0">
                <a:latin typeface="PT Astra Serif" panose="020A0603040505020204" pitchFamily="18" charset="-52"/>
                <a:cs typeface="Times New Roman" panose="02020603050405020304" pitchFamily="18" charset="0"/>
              </a:rPr>
              <a:t>к плану по сводной бюджетной росписи.    	  </a:t>
            </a:r>
            <a:endParaRPr lang="ru-RU" sz="1600" dirty="0" smtClean="0">
              <a:latin typeface="PT Astra Serif" panose="020A0603040505020204" pitchFamily="18" charset="-52"/>
              <a:cs typeface="Times New Roman" panose="02020603050405020304" pitchFamily="18" charset="0"/>
            </a:endParaRPr>
          </a:p>
          <a:p>
            <a:pPr algn="just"/>
            <a:r>
              <a:rPr lang="ru-RU" sz="1600" dirty="0">
                <a:latin typeface="PT Astra Serif" panose="020A0603040505020204" pitchFamily="18" charset="-52"/>
                <a:cs typeface="Times New Roman" panose="02020603050405020304" pitchFamily="18" charset="0"/>
              </a:rPr>
              <a:t>	</a:t>
            </a:r>
            <a:r>
              <a:rPr lang="ru-RU" sz="1600" dirty="0" smtClean="0">
                <a:latin typeface="PT Astra Serif" panose="020A0603040505020204" pitchFamily="18" charset="-52"/>
                <a:cs typeface="Times New Roman" panose="02020603050405020304" pitchFamily="18" charset="0"/>
              </a:rPr>
              <a:t>По 18 </a:t>
            </a:r>
            <a:r>
              <a:rPr lang="ru-RU" sz="1600" dirty="0">
                <a:latin typeface="PT Astra Serif" panose="020A0603040505020204" pitchFamily="18" charset="-52"/>
                <a:cs typeface="Times New Roman" panose="02020603050405020304" pitchFamily="18" charset="0"/>
              </a:rPr>
              <a:t>муниципальным программам </a:t>
            </a:r>
            <a:r>
              <a:rPr lang="ru-RU" sz="1600" dirty="0" smtClean="0">
                <a:latin typeface="PT Astra Serif" panose="020A0603040505020204" pitchFamily="18" charset="-52"/>
                <a:cs typeface="Times New Roman" panose="02020603050405020304" pitchFamily="18" charset="0"/>
              </a:rPr>
              <a:t>кассовое исполнение бюджета муниципального образования город Тула составило </a:t>
            </a:r>
            <a:r>
              <a:rPr lang="ru-RU" sz="1600" dirty="0">
                <a:latin typeface="PT Astra Serif" panose="020A0603040505020204" pitchFamily="18" charset="-52"/>
                <a:cs typeface="Times New Roman" panose="02020603050405020304" pitchFamily="18" charset="0"/>
              </a:rPr>
              <a:t>выше </a:t>
            </a:r>
            <a:r>
              <a:rPr lang="ru-RU" sz="1600" dirty="0" smtClean="0">
                <a:latin typeface="PT Astra Serif" panose="020A0603040505020204" pitchFamily="18" charset="-52"/>
                <a:cs typeface="Times New Roman" panose="02020603050405020304" pitchFamily="18" charset="0"/>
              </a:rPr>
              <a:t>98,7 %.</a:t>
            </a:r>
            <a:endParaRPr lang="ru-RU" sz="1600" dirty="0">
              <a:latin typeface="PT Astra Serif" panose="020A0603040505020204" pitchFamily="18" charset="-52"/>
              <a:cs typeface="Times New Roman" panose="02020603050405020304" pitchFamily="18" charset="0"/>
            </a:endParaRPr>
          </a:p>
        </p:txBody>
      </p:sp>
      <p:pic>
        <p:nvPicPr>
          <p:cNvPr id="9" name="Рисунок 8"/>
          <p:cNvPicPr>
            <a:picLocks noChangeAspect="1"/>
          </p:cNvPicPr>
          <p:nvPr/>
        </p:nvPicPr>
        <p:blipFill>
          <a:blip r:embed="rId2"/>
          <a:stretch>
            <a:fillRect/>
          </a:stretch>
        </p:blipFill>
        <p:spPr>
          <a:xfrm>
            <a:off x="0" y="14875"/>
            <a:ext cx="12192000" cy="971850"/>
          </a:xfrm>
          <a:prstGeom prst="rect">
            <a:avLst/>
          </a:prstGeom>
          <a:ln>
            <a:solidFill>
              <a:srgbClr val="00B050"/>
            </a:solidFill>
          </a:ln>
          <a:effectLst>
            <a:glow rad="12700">
              <a:schemeClr val="accent1">
                <a:alpha val="40000"/>
              </a:schemeClr>
            </a:glow>
          </a:effectLst>
        </p:spPr>
      </p:pic>
      <p:sp>
        <p:nvSpPr>
          <p:cNvPr id="10" name="Прямоугольник 9"/>
          <p:cNvSpPr/>
          <p:nvPr/>
        </p:nvSpPr>
        <p:spPr>
          <a:xfrm>
            <a:off x="382771" y="257307"/>
            <a:ext cx="11173045" cy="461665"/>
          </a:xfrm>
          <a:prstGeom prst="rect">
            <a:avLst/>
          </a:prstGeom>
        </p:spPr>
        <p:txBody>
          <a:bodyPr wrap="square">
            <a:spAutoFit/>
          </a:bodyPr>
          <a:lstStyle/>
          <a:p>
            <a:pPr algn="ctr"/>
            <a:r>
              <a:rPr lang="ru-RU" sz="2400" b="1" dirty="0">
                <a:latin typeface="PT Astra Serif" panose="020A0603040505020204" pitchFamily="18" charset="-52"/>
                <a:cs typeface="Times New Roman" panose="02020603050405020304" pitchFamily="18" charset="0"/>
              </a:rPr>
              <a:t>Муниципальные программы</a:t>
            </a:r>
          </a:p>
        </p:txBody>
      </p:sp>
      <p:pic>
        <p:nvPicPr>
          <p:cNvPr id="7" name="Рисунок 6"/>
          <p:cNvPicPr>
            <a:picLocks noChangeAspect="1"/>
          </p:cNvPicPr>
          <p:nvPr/>
        </p:nvPicPr>
        <p:blipFill>
          <a:blip r:embed="rId3"/>
          <a:stretch>
            <a:fillRect/>
          </a:stretch>
        </p:blipFill>
        <p:spPr>
          <a:xfrm>
            <a:off x="609295" y="3053700"/>
            <a:ext cx="2490778" cy="3538176"/>
          </a:xfrm>
          <a:prstGeom prst="rect">
            <a:avLst/>
          </a:prstGeom>
        </p:spPr>
      </p:pic>
    </p:spTree>
    <p:extLst>
      <p:ext uri="{BB962C8B-B14F-4D97-AF65-F5344CB8AC3E}">
        <p14:creationId xmlns:p14="http://schemas.microsoft.com/office/powerpoint/2010/main" val="29428352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2324142978"/>
              </p:ext>
            </p:extLst>
          </p:nvPr>
        </p:nvGraphicFramePr>
        <p:xfrm>
          <a:off x="-25941" y="1108462"/>
          <a:ext cx="12191997" cy="5907136"/>
        </p:xfrm>
        <a:graphic>
          <a:graphicData uri="http://schemas.openxmlformats.org/drawingml/2006/table">
            <a:tbl>
              <a:tblPr firstRow="1" bandRow="1">
                <a:tableStyleId>{5C22544A-7EE6-4342-B048-85BDC9FD1C3A}</a:tableStyleId>
              </a:tblPr>
              <a:tblGrid>
                <a:gridCol w="490482">
                  <a:extLst>
                    <a:ext uri="{9D8B030D-6E8A-4147-A177-3AD203B41FA5}">
                      <a16:colId xmlns="" xmlns:a16="http://schemas.microsoft.com/office/drawing/2014/main" val="20000"/>
                    </a:ext>
                  </a:extLst>
                </a:gridCol>
                <a:gridCol w="8777803">
                  <a:extLst>
                    <a:ext uri="{9D8B030D-6E8A-4147-A177-3AD203B41FA5}">
                      <a16:colId xmlns="" xmlns:a16="http://schemas.microsoft.com/office/drawing/2014/main" val="20001"/>
                    </a:ext>
                  </a:extLst>
                </a:gridCol>
                <a:gridCol w="971345">
                  <a:extLst>
                    <a:ext uri="{9D8B030D-6E8A-4147-A177-3AD203B41FA5}">
                      <a16:colId xmlns="" xmlns:a16="http://schemas.microsoft.com/office/drawing/2014/main" val="20002"/>
                    </a:ext>
                  </a:extLst>
                </a:gridCol>
                <a:gridCol w="1013254">
                  <a:extLst>
                    <a:ext uri="{9D8B030D-6E8A-4147-A177-3AD203B41FA5}">
                      <a16:colId xmlns="" xmlns:a16="http://schemas.microsoft.com/office/drawing/2014/main" val="20003"/>
                    </a:ext>
                  </a:extLst>
                </a:gridCol>
                <a:gridCol w="939113">
                  <a:extLst>
                    <a:ext uri="{9D8B030D-6E8A-4147-A177-3AD203B41FA5}">
                      <a16:colId xmlns="" xmlns:a16="http://schemas.microsoft.com/office/drawing/2014/main" val="20004"/>
                    </a:ext>
                  </a:extLst>
                </a:gridCol>
              </a:tblGrid>
              <a:tr h="1030336">
                <a:tc>
                  <a:txBody>
                    <a:bodyPr/>
                    <a:lstStyle/>
                    <a:p>
                      <a:pPr algn="ctr"/>
                      <a:endParaRPr lang="ru-RU" sz="1400" b="1" dirty="0" smtClean="0">
                        <a:latin typeface="PT Astra Serif" panose="020A0603040505020204" pitchFamily="18" charset="-52"/>
                        <a:cs typeface="Times New Roman" panose="02020603050405020304" pitchFamily="18" charset="0"/>
                      </a:endParaRPr>
                    </a:p>
                    <a:p>
                      <a:pPr algn="ctr"/>
                      <a:r>
                        <a:rPr lang="ru-RU" sz="1400" b="1" dirty="0" smtClean="0">
                          <a:latin typeface="PT Astra Serif" panose="020A0603040505020204" pitchFamily="18" charset="-52"/>
                          <a:cs typeface="Times New Roman" panose="02020603050405020304" pitchFamily="18" charset="0"/>
                        </a:rPr>
                        <a:t>№ п/п</a:t>
                      </a:r>
                      <a:endParaRPr lang="ru-RU" sz="1400" b="1" dirty="0">
                        <a:latin typeface="PT Astra Serif" panose="020A0603040505020204" pitchFamily="18" charset="-52"/>
                        <a:cs typeface="Times New Roman" panose="02020603050405020304" pitchFamily="18" charset="0"/>
                      </a:endParaRPr>
                    </a:p>
                  </a:txBody>
                  <a:tcPr/>
                </a:tc>
                <a:tc>
                  <a:txBody>
                    <a:bodyPr/>
                    <a:lstStyle/>
                    <a:p>
                      <a:pPr algn="ctr"/>
                      <a:endParaRPr lang="ru-RU" sz="1400" dirty="0" smtClean="0">
                        <a:latin typeface="PT Astra Serif" panose="020A0603040505020204" pitchFamily="18" charset="-52"/>
                        <a:cs typeface="Times New Roman" panose="02020603050405020304" pitchFamily="18" charset="0"/>
                      </a:endParaRPr>
                    </a:p>
                    <a:p>
                      <a:pPr algn="ctr"/>
                      <a:r>
                        <a:rPr lang="ru-RU" sz="1400" dirty="0" smtClean="0">
                          <a:latin typeface="PT Astra Serif" panose="020A0603040505020204" pitchFamily="18" charset="-52"/>
                          <a:cs typeface="Times New Roman" panose="02020603050405020304" pitchFamily="18" charset="0"/>
                        </a:rPr>
                        <a:t>Наименование программы</a:t>
                      </a:r>
                      <a:endParaRPr lang="ru-RU" sz="1400" dirty="0">
                        <a:latin typeface="PT Astra Serif" panose="020A0603040505020204" pitchFamily="18" charset="-52"/>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PT Astra Serif" panose="020A0603040505020204" pitchFamily="18" charset="-52"/>
                          <a:cs typeface="Times New Roman" panose="02020603050405020304" pitchFamily="18" charset="0"/>
                        </a:rPr>
                        <a:t>Утвержден-</a:t>
                      </a:r>
                      <a:r>
                        <a:rPr lang="ru-RU" sz="1200" b="0" dirty="0" err="1" smtClean="0">
                          <a:solidFill>
                            <a:schemeClr val="bg1"/>
                          </a:solidFill>
                          <a:effectLst/>
                          <a:latin typeface="PT Astra Serif" panose="020A0603040505020204" pitchFamily="18" charset="-52"/>
                          <a:cs typeface="Times New Roman" panose="02020603050405020304" pitchFamily="18" charset="0"/>
                        </a:rPr>
                        <a:t>ный</a:t>
                      </a:r>
                      <a:r>
                        <a:rPr lang="ru-RU" sz="1200" b="0" dirty="0" smtClean="0">
                          <a:solidFill>
                            <a:schemeClr val="bg1"/>
                          </a:solidFill>
                          <a:effectLst/>
                          <a:latin typeface="PT Astra Serif" panose="020A0603040505020204" pitchFamily="18" charset="-52"/>
                          <a:cs typeface="Times New Roman" panose="02020603050405020304" pitchFamily="18" charset="0"/>
                        </a:rPr>
                        <a:t> план на 2024 год</a:t>
                      </a:r>
                      <a:endParaRPr lang="ru-RU" sz="1200" b="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rPr>
                        <a:t>План на 2024 год по сводной бюджетной росписи</a:t>
                      </a:r>
                      <a:endParaRPr lang="ru-RU" sz="1200" b="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rPr>
                        <a:t>Исполнено</a:t>
                      </a:r>
                      <a:r>
                        <a:rPr lang="ru-RU" sz="1200" b="0" baseline="0" dirty="0" smtClean="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rPr>
                        <a:t> на 01.01.2025   </a:t>
                      </a:r>
                      <a:endParaRPr lang="ru-RU" sz="1200" b="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a:tc>
                <a:extLst>
                  <a:ext uri="{0D108BD9-81ED-4DB2-BD59-A6C34878D82A}">
                    <a16:rowId xmlns="" xmlns:a16="http://schemas.microsoft.com/office/drawing/2014/main" val="10000"/>
                  </a:ext>
                </a:extLst>
              </a:tr>
              <a:tr h="296612">
                <a:tc>
                  <a:txBody>
                    <a:bodyPr/>
                    <a:lstStyle/>
                    <a:p>
                      <a:pPr algn="ctr"/>
                      <a:r>
                        <a:rPr lang="ru-RU" sz="1400" b="1" i="1" dirty="0" smtClean="0">
                          <a:latin typeface="PT Astra Serif" panose="020A0603040505020204" pitchFamily="18" charset="-52"/>
                          <a:cs typeface="Times New Roman" panose="02020603050405020304" pitchFamily="18" charset="0"/>
                        </a:rPr>
                        <a:t>1</a:t>
                      </a:r>
                      <a:endParaRPr lang="ru-RU" sz="1400" b="1" i="1" dirty="0">
                        <a:latin typeface="PT Astra Serif" panose="020A0603040505020204" pitchFamily="18" charset="-52"/>
                        <a:cs typeface="Times New Roman" panose="02020603050405020304" pitchFamily="18" charset="0"/>
                      </a:endParaRPr>
                    </a:p>
                  </a:txBody>
                  <a:tcPr anchor="ctr"/>
                </a:tc>
                <a:tc>
                  <a:txBody>
                    <a:bodyPr/>
                    <a:lstStyle/>
                    <a:p>
                      <a:r>
                        <a:rPr lang="ru-RU" sz="1400" b="1" i="1" dirty="0" smtClean="0">
                          <a:latin typeface="PT Astra Serif" panose="020A0603040505020204" pitchFamily="18" charset="-52"/>
                          <a:cs typeface="Times New Roman" panose="02020603050405020304" pitchFamily="18" charset="0"/>
                        </a:rPr>
                        <a:t>Муниципальная программа «Развитие  образования»</a:t>
                      </a:r>
                      <a:endParaRPr lang="ru-RU" sz="1400" b="1" i="1" dirty="0">
                        <a:latin typeface="PT Astra Serif" panose="020A0603040505020204" pitchFamily="18" charset="-52"/>
                        <a:cs typeface="Times New Roman" panose="02020603050405020304" pitchFamily="18" charset="0"/>
                      </a:endParaRPr>
                    </a:p>
                  </a:txBody>
                  <a:tcPr anchor="ctr"/>
                </a:tc>
                <a:tc>
                  <a:txBody>
                    <a:bodyPr/>
                    <a:lstStyle/>
                    <a:p>
                      <a:pPr algn="ctr"/>
                      <a:r>
                        <a:rPr lang="ru-RU" sz="1300" dirty="0" smtClean="0">
                          <a:latin typeface="PT Astra Serif" panose="020A0603040505020204" pitchFamily="18" charset="-52"/>
                          <a:cs typeface="Times New Roman" panose="02020603050405020304" pitchFamily="18" charset="0"/>
                        </a:rPr>
                        <a:t>12</a:t>
                      </a:r>
                      <a:r>
                        <a:rPr lang="ru-RU" sz="1300" baseline="0" dirty="0" smtClean="0">
                          <a:latin typeface="PT Astra Serif" panose="020A0603040505020204" pitchFamily="18" charset="-52"/>
                          <a:cs typeface="Times New Roman" panose="02020603050405020304" pitchFamily="18" charset="0"/>
                        </a:rPr>
                        <a:t> 098,3</a:t>
                      </a:r>
                      <a:endParaRPr lang="ru-RU" sz="1300" dirty="0">
                        <a:latin typeface="PT Astra Serif" panose="020A0603040505020204" pitchFamily="18" charset="-52"/>
                        <a:cs typeface="Times New Roman" panose="02020603050405020304" pitchFamily="18" charset="0"/>
                      </a:endParaRPr>
                    </a:p>
                  </a:txBody>
                  <a:tcPr anchor="b"/>
                </a:tc>
                <a:tc>
                  <a:txBody>
                    <a:bodyPr/>
                    <a:lstStyle/>
                    <a:p>
                      <a:pPr algn="ctr"/>
                      <a:r>
                        <a:rPr lang="ru-RU" sz="1300" dirty="0" smtClean="0">
                          <a:latin typeface="PT Astra Serif" panose="020A0603040505020204" pitchFamily="18" charset="-52"/>
                          <a:cs typeface="Times New Roman" panose="02020603050405020304" pitchFamily="18" charset="0"/>
                        </a:rPr>
                        <a:t>13 705,5</a:t>
                      </a:r>
                      <a:endParaRPr lang="ru-RU" sz="1300" dirty="0">
                        <a:latin typeface="PT Astra Serif" panose="020A0603040505020204" pitchFamily="18" charset="-52"/>
                        <a:cs typeface="Times New Roman" panose="02020603050405020304" pitchFamily="18" charset="0"/>
                      </a:endParaRPr>
                    </a:p>
                  </a:txBody>
                  <a:tcPr anchor="b"/>
                </a:tc>
                <a:tc>
                  <a:txBody>
                    <a:bodyPr/>
                    <a:lstStyle/>
                    <a:p>
                      <a:pPr algn="ctr"/>
                      <a:r>
                        <a:rPr lang="ru-RU" sz="1300" dirty="0" smtClean="0">
                          <a:latin typeface="PT Astra Serif" panose="020A0603040505020204" pitchFamily="18" charset="-52"/>
                          <a:cs typeface="Times New Roman" panose="02020603050405020304" pitchFamily="18" charset="0"/>
                        </a:rPr>
                        <a:t>13 695,3</a:t>
                      </a:r>
                      <a:endParaRPr lang="ru-RU" sz="1300" dirty="0">
                        <a:latin typeface="PT Astra Serif" panose="020A0603040505020204" pitchFamily="18" charset="-52"/>
                        <a:cs typeface="Times New Roman" panose="02020603050405020304" pitchFamily="18" charset="0"/>
                      </a:endParaRPr>
                    </a:p>
                  </a:txBody>
                  <a:tcPr anchor="b"/>
                </a:tc>
                <a:extLst>
                  <a:ext uri="{0D108BD9-81ED-4DB2-BD59-A6C34878D82A}">
                    <a16:rowId xmlns="" xmlns:a16="http://schemas.microsoft.com/office/drawing/2014/main" val="10001"/>
                  </a:ext>
                </a:extLst>
              </a:tr>
              <a:tr h="225412">
                <a:tc>
                  <a:txBody>
                    <a:bodyPr/>
                    <a:lstStyle/>
                    <a:p>
                      <a:pPr algn="ctr"/>
                      <a:endParaRPr lang="ru-RU" sz="1200" dirty="0">
                        <a:latin typeface="PT Astra Serif" panose="020A0603040505020204" pitchFamily="18" charset="-52"/>
                        <a:cs typeface="Times New Roman" panose="02020603050405020304" pitchFamily="18" charset="0"/>
                      </a:endParaRPr>
                    </a:p>
                  </a:txBody>
                  <a:tcPr/>
                </a:tc>
                <a:tc>
                  <a:txBody>
                    <a:bodyPr/>
                    <a:lstStyle/>
                    <a:p>
                      <a:pPr algn="just"/>
                      <a:r>
                        <a:rPr lang="ru-RU" sz="1200" dirty="0" smtClean="0">
                          <a:latin typeface="PT Astra Serif" panose="020A0603040505020204" pitchFamily="18" charset="-52"/>
                          <a:cs typeface="Times New Roman" panose="02020603050405020304" pitchFamily="18" charset="0"/>
                        </a:rPr>
                        <a:t>Удельный вес в общем объеме</a:t>
                      </a:r>
                      <a:r>
                        <a:rPr lang="ru-RU" sz="1200" baseline="0" dirty="0" smtClean="0">
                          <a:latin typeface="PT Astra Serif" panose="020A0603040505020204" pitchFamily="18" charset="-52"/>
                          <a:cs typeface="Times New Roman" panose="02020603050405020304" pitchFamily="18" charset="0"/>
                        </a:rPr>
                        <a:t> расходов</a:t>
                      </a: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r>
                        <a:rPr lang="ru-RU" sz="1200" dirty="0" smtClean="0">
                          <a:latin typeface="PT Astra Serif" panose="020A0603040505020204" pitchFamily="18" charset="-52"/>
                          <a:cs typeface="Times New Roman" panose="02020603050405020304" pitchFamily="18" charset="0"/>
                        </a:rPr>
                        <a:t>42,3%</a:t>
                      </a: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r>
                        <a:rPr lang="ru-RU" sz="1200" dirty="0" smtClean="0">
                          <a:latin typeface="PT Astra Serif" panose="020A0603040505020204" pitchFamily="18" charset="-52"/>
                          <a:cs typeface="Times New Roman" panose="02020603050405020304" pitchFamily="18" charset="0"/>
                        </a:rPr>
                        <a:t>40,0%</a:t>
                      </a: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r>
                        <a:rPr lang="ru-RU" sz="1200" dirty="0" smtClean="0">
                          <a:latin typeface="PT Astra Serif" panose="020A0603040505020204" pitchFamily="18" charset="-52"/>
                          <a:cs typeface="Times New Roman" panose="02020603050405020304" pitchFamily="18" charset="0"/>
                        </a:rPr>
                        <a:t>40,5%</a:t>
                      </a:r>
                      <a:endParaRPr lang="ru-RU" sz="1200" dirty="0">
                        <a:latin typeface="PT Astra Serif" panose="020A0603040505020204" pitchFamily="18" charset="-52"/>
                        <a:cs typeface="Times New Roman" panose="02020603050405020304" pitchFamily="18" charset="0"/>
                      </a:endParaRPr>
                    </a:p>
                  </a:txBody>
                  <a:tcPr anchor="ctr"/>
                </a:tc>
                <a:extLst>
                  <a:ext uri="{0D108BD9-81ED-4DB2-BD59-A6C34878D82A}">
                    <a16:rowId xmlns="" xmlns:a16="http://schemas.microsoft.com/office/drawing/2014/main" val="10002"/>
                  </a:ext>
                </a:extLst>
              </a:tr>
              <a:tr h="2154340">
                <a:tc>
                  <a:txBody>
                    <a:bodyPr/>
                    <a:lstStyle/>
                    <a:p>
                      <a:pPr algn="ctr"/>
                      <a:endParaRPr lang="ru-RU" sz="1200" dirty="0">
                        <a:latin typeface="PT Astra Serif" panose="020A0603040505020204" pitchFamily="18" charset="-52"/>
                        <a:cs typeface="Times New Roman" panose="02020603050405020304" pitchFamily="18" charset="0"/>
                      </a:endParaRPr>
                    </a:p>
                  </a:txBody>
                  <a:tcPr/>
                </a:tc>
                <a:tc>
                  <a:txBody>
                    <a:bodyPr/>
                    <a:lstStyle/>
                    <a:p>
                      <a:r>
                        <a:rPr lang="ru-RU" sz="1200" b="1" dirty="0" smtClean="0">
                          <a:latin typeface="PT Astra Serif" panose="020A0603040505020204" pitchFamily="18" charset="-52"/>
                          <a:cs typeface="Times New Roman" panose="02020603050405020304" pitchFamily="18" charset="0"/>
                        </a:rPr>
                        <a:t>Цель муниципальной программы: </a:t>
                      </a:r>
                    </a:p>
                    <a:p>
                      <a:pPr algn="just"/>
                      <a:r>
                        <a:rPr lang="ru-RU" sz="1200" dirty="0" smtClean="0">
                          <a:latin typeface="PT Astra Serif" panose="020A0603040505020204" pitchFamily="18" charset="-52"/>
                          <a:cs typeface="Times New Roman" panose="02020603050405020304" pitchFamily="18" charset="0"/>
                        </a:rPr>
                        <a:t>Рост доступности и качества дошкольного, общего и дополнительного образования на территории муниципального образования город Тула в соответствии с меняющимися запросами населения и перспективными задачами развития общества и экономики.</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1" dirty="0" smtClean="0">
                          <a:latin typeface="PT Astra Serif" panose="020A0603040505020204" pitchFamily="18" charset="-52"/>
                          <a:cs typeface="Times New Roman" panose="02020603050405020304" pitchFamily="18" charset="0"/>
                        </a:rPr>
                        <a:t>Задачи муниципальной программы:</a:t>
                      </a:r>
                    </a:p>
                    <a:p>
                      <a:pPr algn="just"/>
                      <a:r>
                        <a:rPr lang="ru-RU" sz="1200" dirty="0" smtClean="0">
                          <a:latin typeface="PT Astra Serif" panose="020A0603040505020204" pitchFamily="18" charset="-52"/>
                          <a:cs typeface="Times New Roman" panose="02020603050405020304" pitchFamily="18" charset="0"/>
                        </a:rPr>
                        <a:t>1. Внедрение на уровнях основного общего и среднего общего образования новых методов обучения и воспитания, образовательных технологий, обеспечивающих освоение обучающимися базовых навыков и умений, повышение их мотивации к обучению и вовлеченности в образовательный процесс, а также обновление содержания и совершенствование методов обучения предметной области «Технология».</a:t>
                      </a:r>
                    </a:p>
                    <a:p>
                      <a:pPr algn="just"/>
                      <a:r>
                        <a:rPr lang="ru-RU" sz="1200" dirty="0" smtClean="0">
                          <a:latin typeface="PT Astra Serif" panose="020A0603040505020204" pitchFamily="18" charset="-52"/>
                          <a:cs typeface="Times New Roman" panose="02020603050405020304" pitchFamily="18" charset="0"/>
                        </a:rPr>
                        <a:t>2. Создание современной и безопасной цифровой образовательной среды, обеспечивающей высокое качество и доступность образования всех видов и уровней.</a:t>
                      </a:r>
                    </a:p>
                    <a:p>
                      <a:pPr algn="just"/>
                      <a:r>
                        <a:rPr lang="ru-RU" sz="1200" dirty="0" smtClean="0">
                          <a:latin typeface="PT Astra Serif" panose="020A0603040505020204" pitchFamily="18" charset="-52"/>
                          <a:cs typeface="Times New Roman" panose="02020603050405020304" pitchFamily="18" charset="0"/>
                        </a:rPr>
                        <a:t>3. Обеспечение функционирования системы патриотического воспитания граждан Российской Федерации.</a:t>
                      </a:r>
                    </a:p>
                    <a:p>
                      <a:pPr algn="just"/>
                      <a:r>
                        <a:rPr lang="ru-RU" sz="1200" dirty="0" smtClean="0">
                          <a:latin typeface="PT Astra Serif" panose="020A0603040505020204" pitchFamily="18" charset="-52"/>
                          <a:cs typeface="Times New Roman" panose="02020603050405020304" pitchFamily="18" charset="0"/>
                        </a:rPr>
                        <a:t>4. Приведение в соответствие нормативным требованиям зданий общеобразовательных организаций.</a:t>
                      </a:r>
                    </a:p>
                    <a:p>
                      <a:pPr algn="just"/>
                      <a:r>
                        <a:rPr lang="ru-RU" sz="1200" dirty="0" smtClean="0">
                          <a:latin typeface="PT Astra Serif" panose="020A0603040505020204" pitchFamily="18" charset="-52"/>
                          <a:cs typeface="Times New Roman" panose="02020603050405020304" pitchFamily="18" charset="0"/>
                        </a:rPr>
                        <a:t>5. Организация предоставления общедоступного и бесплатного дошкольного, начального общего, основного общего, среднего общего образования по основным общеобразовательным программам, организация предоставления дополнительного образования детей.</a:t>
                      </a:r>
                    </a:p>
                    <a:p>
                      <a:pPr algn="just"/>
                      <a:r>
                        <a:rPr lang="ru-RU" sz="1200" dirty="0" smtClean="0">
                          <a:latin typeface="PT Astra Serif" panose="020A0603040505020204" pitchFamily="18" charset="-52"/>
                          <a:cs typeface="Times New Roman" panose="02020603050405020304" pitchFamily="18" charset="0"/>
                        </a:rPr>
                        <a:t>6. Обеспечение содержания зданий и сооружений муниципальных учреждений, находящихся в подведомственном подчинении управления образования администрации города Тулы, обустройства прилегающих к ним территорий, создание условий для содержания детей.</a:t>
                      </a:r>
                    </a:p>
                    <a:p>
                      <a:pPr algn="just"/>
                      <a:r>
                        <a:rPr lang="ru-RU" sz="1200" dirty="0" smtClean="0">
                          <a:latin typeface="PT Astra Serif" panose="020A0603040505020204" pitchFamily="18" charset="-52"/>
                          <a:cs typeface="Times New Roman" panose="02020603050405020304" pitchFamily="18" charset="0"/>
                        </a:rPr>
                        <a:t>7. Обеспечение получения дошкольного, начального общего, основного общего и среднего общего образования в частных образовательных организациях.</a:t>
                      </a:r>
                    </a:p>
                    <a:p>
                      <a:pPr algn="just"/>
                      <a:r>
                        <a:rPr lang="ru-RU" sz="1200" dirty="0" smtClean="0">
                          <a:latin typeface="PT Astra Serif" panose="020A0603040505020204" pitchFamily="18" charset="-52"/>
                          <a:cs typeface="Times New Roman" panose="02020603050405020304" pitchFamily="18" charset="0"/>
                        </a:rPr>
                        <a:t>8. Обеспечение социальной поддержки и стимулирования обучающихся и работников муниципальных образовательных учреждений.</a:t>
                      </a:r>
                    </a:p>
                    <a:p>
                      <a:pPr algn="just"/>
                      <a:endParaRPr lang="ru-RU" sz="1200" dirty="0">
                        <a:latin typeface="PT Astra Serif" panose="020A0603040505020204" pitchFamily="18" charset="-52"/>
                        <a:cs typeface="Times New Roman" panose="02020603050405020304" pitchFamily="18" charset="0"/>
                      </a:endParaRPr>
                    </a:p>
                  </a:txBody>
                  <a:tcPr anchor="b"/>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extLst>
                  <a:ext uri="{0D108BD9-81ED-4DB2-BD59-A6C34878D82A}">
                    <a16:rowId xmlns="" xmlns:a16="http://schemas.microsoft.com/office/drawing/2014/main" val="10003"/>
                  </a:ext>
                </a:extLst>
              </a:tr>
            </a:tbl>
          </a:graphicData>
        </a:graphic>
      </p:graphicFrame>
      <p:sp>
        <p:nvSpPr>
          <p:cNvPr id="7" name="Прямоугольник 6"/>
          <p:cNvSpPr/>
          <p:nvPr/>
        </p:nvSpPr>
        <p:spPr>
          <a:xfrm>
            <a:off x="11080377" y="800685"/>
            <a:ext cx="1022068" cy="307777"/>
          </a:xfrm>
          <a:prstGeom prst="rect">
            <a:avLst/>
          </a:prstGeom>
        </p:spPr>
        <p:txBody>
          <a:bodyPr wrap="square">
            <a:spAutoFit/>
          </a:bodyPr>
          <a:lstStyle/>
          <a:p>
            <a:r>
              <a:rPr lang="ru-RU" sz="1400" dirty="0">
                <a:solidFill>
                  <a:srgbClr val="000000"/>
                </a:solidFill>
                <a:latin typeface="PT Astra Serif" panose="020A0603040505020204" pitchFamily="18" charset="-52"/>
              </a:rPr>
              <a:t>(млн. руб</a:t>
            </a:r>
            <a:r>
              <a:rPr lang="ru-RU" sz="1400" dirty="0">
                <a:solidFill>
                  <a:srgbClr val="000000"/>
                </a:solidFill>
                <a:latin typeface="Corbel" panose="020B0503020204020204" pitchFamily="34" charset="0"/>
              </a:rPr>
              <a:t>.)</a:t>
            </a:r>
            <a:endParaRPr lang="ru-RU" sz="1400" dirty="0">
              <a:latin typeface="PT Astra Serif" panose="020A0603040505020204" pitchFamily="18" charset="-52"/>
              <a:ea typeface="PT Astra Serif" panose="020A0603040505020204" pitchFamily="18" charset="-52"/>
            </a:endParaRPr>
          </a:p>
        </p:txBody>
      </p:sp>
      <p:pic>
        <p:nvPicPr>
          <p:cNvPr id="8" name="Рисунок 7"/>
          <p:cNvPicPr>
            <a:picLocks noChangeAspect="1"/>
          </p:cNvPicPr>
          <p:nvPr/>
        </p:nvPicPr>
        <p:blipFill>
          <a:blip r:embed="rId2"/>
          <a:stretch>
            <a:fillRect/>
          </a:stretch>
        </p:blipFill>
        <p:spPr>
          <a:xfrm>
            <a:off x="-1" y="2485"/>
            <a:ext cx="12192000" cy="815096"/>
          </a:xfrm>
          <a:prstGeom prst="rect">
            <a:avLst/>
          </a:prstGeom>
          <a:ln>
            <a:solidFill>
              <a:srgbClr val="00B050"/>
            </a:solidFill>
          </a:ln>
          <a:effectLst>
            <a:glow rad="12700">
              <a:schemeClr val="accent1">
                <a:alpha val="40000"/>
              </a:schemeClr>
            </a:glow>
          </a:effectLst>
        </p:spPr>
      </p:pic>
      <p:sp>
        <p:nvSpPr>
          <p:cNvPr id="9" name="Прямоугольник 8"/>
          <p:cNvSpPr/>
          <p:nvPr/>
        </p:nvSpPr>
        <p:spPr>
          <a:xfrm>
            <a:off x="1515291" y="14877"/>
            <a:ext cx="10946674" cy="923330"/>
          </a:xfrm>
          <a:prstGeom prst="rect">
            <a:avLst/>
          </a:prstGeom>
        </p:spPr>
        <p:txBody>
          <a:bodyPr wrap="square">
            <a:spAutoFit/>
          </a:bodyPr>
          <a:lstStyle/>
          <a:p>
            <a:pPr algn="ctr"/>
            <a:r>
              <a:rPr lang="ru-RU" b="1" dirty="0">
                <a:latin typeface="PT Astra Serif" panose="020A0603040505020204" pitchFamily="18" charset="-52"/>
                <a:cs typeface="Times New Roman" panose="02020603050405020304" pitchFamily="18" charset="0"/>
              </a:rPr>
              <a:t>Исполнение муниципальных программ муниципального образования </a:t>
            </a:r>
          </a:p>
          <a:p>
            <a:pPr algn="ctr"/>
            <a:r>
              <a:rPr lang="ru-RU" b="1" dirty="0">
                <a:latin typeface="PT Astra Serif" panose="020A0603040505020204" pitchFamily="18" charset="-52"/>
                <a:cs typeface="Times New Roman" panose="02020603050405020304" pitchFamily="18" charset="0"/>
              </a:rPr>
              <a:t>город Тула в </a:t>
            </a:r>
            <a:r>
              <a:rPr lang="ru-RU" b="1" dirty="0" smtClean="0">
                <a:latin typeface="PT Astra Serif" panose="020A0603040505020204" pitchFamily="18" charset="-52"/>
                <a:cs typeface="Times New Roman" panose="02020603050405020304" pitchFamily="18" charset="0"/>
              </a:rPr>
              <a:t>2024 </a:t>
            </a:r>
            <a:r>
              <a:rPr lang="ru-RU" b="1" dirty="0">
                <a:latin typeface="PT Astra Serif" panose="020A0603040505020204" pitchFamily="18" charset="-52"/>
                <a:cs typeface="Times New Roman" panose="02020603050405020304" pitchFamily="18" charset="0"/>
              </a:rPr>
              <a:t>году </a:t>
            </a:r>
            <a:r>
              <a:rPr lang="ru-RU" b="1" dirty="0" smtClean="0">
                <a:latin typeface="PT Astra Serif" panose="020A0603040505020204" pitchFamily="18" charset="-52"/>
                <a:cs typeface="Times New Roman" panose="02020603050405020304" pitchFamily="18" charset="0"/>
              </a:rPr>
              <a:t>(проект решения </a:t>
            </a:r>
            <a:r>
              <a:rPr lang="ru-RU" b="1" dirty="0">
                <a:latin typeface="PT Astra Serif" panose="020A0603040505020204" pitchFamily="18" charset="-52"/>
                <a:cs typeface="Times New Roman" panose="02020603050405020304" pitchFamily="18" charset="0"/>
              </a:rPr>
              <a:t>Тульской городской </a:t>
            </a:r>
            <a:r>
              <a:rPr lang="ru-RU" b="1" dirty="0" smtClean="0">
                <a:latin typeface="PT Astra Serif" panose="020A0603040505020204" pitchFamily="18" charset="-52"/>
                <a:cs typeface="Times New Roman" panose="02020603050405020304" pitchFamily="18" charset="0"/>
              </a:rPr>
              <a:t>Думы)</a:t>
            </a:r>
            <a:endParaRPr lang="ru-RU" b="1" dirty="0">
              <a:latin typeface="PT Astra Serif" panose="020A0603040505020204" pitchFamily="18" charset="-52"/>
              <a:cs typeface="Times New Roman" panose="02020603050405020304" pitchFamily="18" charset="0"/>
            </a:endParaRPr>
          </a:p>
          <a:p>
            <a:pPr algn="ctr"/>
            <a:endParaRPr lang="ru-RU" dirty="0">
              <a:solidFill>
                <a:srgbClr val="FF0000"/>
              </a:solidFill>
              <a:latin typeface="PT Astra Serif" panose="020A0603040505020204" pitchFamily="18" charset="-52"/>
              <a:cs typeface="Times New Roman" panose="02020603050405020304" pitchFamily="18" charset="0"/>
            </a:endParaRPr>
          </a:p>
        </p:txBody>
      </p:sp>
    </p:spTree>
    <p:extLst>
      <p:ext uri="{BB962C8B-B14F-4D97-AF65-F5344CB8AC3E}">
        <p14:creationId xmlns:p14="http://schemas.microsoft.com/office/powerpoint/2010/main" val="8813336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1072240949"/>
              </p:ext>
            </p:extLst>
          </p:nvPr>
        </p:nvGraphicFramePr>
        <p:xfrm>
          <a:off x="0" y="14878"/>
          <a:ext cx="12192000" cy="6843122"/>
        </p:xfrm>
        <a:graphic>
          <a:graphicData uri="http://schemas.openxmlformats.org/drawingml/2006/table">
            <a:tbl>
              <a:tblPr firstRow="1" bandRow="1">
                <a:tableStyleId>{5C22544A-7EE6-4342-B048-85BDC9FD1C3A}</a:tableStyleId>
              </a:tblPr>
              <a:tblGrid>
                <a:gridCol w="490483">
                  <a:extLst>
                    <a:ext uri="{9D8B030D-6E8A-4147-A177-3AD203B41FA5}">
                      <a16:colId xmlns="" xmlns:a16="http://schemas.microsoft.com/office/drawing/2014/main" val="20000"/>
                    </a:ext>
                  </a:extLst>
                </a:gridCol>
                <a:gridCol w="8777805">
                  <a:extLst>
                    <a:ext uri="{9D8B030D-6E8A-4147-A177-3AD203B41FA5}">
                      <a16:colId xmlns="" xmlns:a16="http://schemas.microsoft.com/office/drawing/2014/main" val="20001"/>
                    </a:ext>
                  </a:extLst>
                </a:gridCol>
                <a:gridCol w="971345">
                  <a:extLst>
                    <a:ext uri="{9D8B030D-6E8A-4147-A177-3AD203B41FA5}">
                      <a16:colId xmlns="" xmlns:a16="http://schemas.microsoft.com/office/drawing/2014/main" val="20002"/>
                    </a:ext>
                  </a:extLst>
                </a:gridCol>
                <a:gridCol w="1013254">
                  <a:extLst>
                    <a:ext uri="{9D8B030D-6E8A-4147-A177-3AD203B41FA5}">
                      <a16:colId xmlns="" xmlns:a16="http://schemas.microsoft.com/office/drawing/2014/main" val="20003"/>
                    </a:ext>
                  </a:extLst>
                </a:gridCol>
                <a:gridCol w="939113">
                  <a:extLst>
                    <a:ext uri="{9D8B030D-6E8A-4147-A177-3AD203B41FA5}">
                      <a16:colId xmlns="" xmlns:a16="http://schemas.microsoft.com/office/drawing/2014/main" val="20004"/>
                    </a:ext>
                  </a:extLst>
                </a:gridCol>
              </a:tblGrid>
              <a:tr h="1139392">
                <a:tc>
                  <a:txBody>
                    <a:bodyPr/>
                    <a:lstStyle/>
                    <a:p>
                      <a:pPr algn="ctr"/>
                      <a:endParaRPr lang="ru-RU" sz="1400" b="1" dirty="0" smtClean="0">
                        <a:latin typeface="PT Astra Serif" panose="020A0603040505020204" pitchFamily="18" charset="-52"/>
                        <a:cs typeface="Times New Roman" panose="02020603050405020304" pitchFamily="18" charset="0"/>
                      </a:endParaRPr>
                    </a:p>
                    <a:p>
                      <a:pPr algn="ctr"/>
                      <a:r>
                        <a:rPr lang="ru-RU" sz="1400" b="1" dirty="0" smtClean="0">
                          <a:latin typeface="PT Astra Serif" panose="020A0603040505020204" pitchFamily="18" charset="-52"/>
                          <a:cs typeface="Times New Roman" panose="02020603050405020304" pitchFamily="18" charset="0"/>
                        </a:rPr>
                        <a:t>№ п/п</a:t>
                      </a:r>
                      <a:endParaRPr lang="ru-RU" sz="1400" b="1" dirty="0">
                        <a:latin typeface="PT Astra Serif" panose="020A0603040505020204" pitchFamily="18" charset="-52"/>
                        <a:cs typeface="Times New Roman" panose="02020603050405020304" pitchFamily="18" charset="0"/>
                      </a:endParaRPr>
                    </a:p>
                  </a:txBody>
                  <a:tcPr/>
                </a:tc>
                <a:tc>
                  <a:txBody>
                    <a:bodyPr/>
                    <a:lstStyle/>
                    <a:p>
                      <a:pPr algn="ctr"/>
                      <a:endParaRPr lang="ru-RU" sz="1400" dirty="0" smtClean="0">
                        <a:latin typeface="PT Astra Serif" panose="020A0603040505020204" pitchFamily="18" charset="-52"/>
                        <a:cs typeface="Times New Roman" panose="02020603050405020304" pitchFamily="18" charset="0"/>
                      </a:endParaRPr>
                    </a:p>
                    <a:p>
                      <a:pPr algn="ctr"/>
                      <a:r>
                        <a:rPr lang="ru-RU" sz="1400" dirty="0" smtClean="0">
                          <a:latin typeface="PT Astra Serif" panose="020A0603040505020204" pitchFamily="18" charset="-52"/>
                          <a:cs typeface="Times New Roman" panose="02020603050405020304" pitchFamily="18" charset="0"/>
                        </a:rPr>
                        <a:t>Наименование программы</a:t>
                      </a:r>
                      <a:endParaRPr lang="ru-RU" sz="1400" dirty="0">
                        <a:latin typeface="PT Astra Serif" panose="020A0603040505020204" pitchFamily="18" charset="-52"/>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PT Astra Serif" panose="020A0603040505020204" pitchFamily="18" charset="-52"/>
                          <a:cs typeface="Times New Roman" panose="02020603050405020304" pitchFamily="18" charset="0"/>
                        </a:rPr>
                        <a:t>Утвержден-</a:t>
                      </a:r>
                      <a:r>
                        <a:rPr lang="ru-RU" sz="1200" b="0" dirty="0" err="1" smtClean="0">
                          <a:solidFill>
                            <a:schemeClr val="bg1"/>
                          </a:solidFill>
                          <a:effectLst/>
                          <a:latin typeface="PT Astra Serif" panose="020A0603040505020204" pitchFamily="18" charset="-52"/>
                          <a:cs typeface="Times New Roman" panose="02020603050405020304" pitchFamily="18" charset="0"/>
                        </a:rPr>
                        <a:t>ный</a:t>
                      </a:r>
                      <a:r>
                        <a:rPr lang="ru-RU" sz="1200" b="0" dirty="0" smtClean="0">
                          <a:solidFill>
                            <a:schemeClr val="bg1"/>
                          </a:solidFill>
                          <a:effectLst/>
                          <a:latin typeface="PT Astra Serif" panose="020A0603040505020204" pitchFamily="18" charset="-52"/>
                          <a:cs typeface="Times New Roman" panose="02020603050405020304" pitchFamily="18" charset="0"/>
                        </a:rPr>
                        <a:t> план на 2024 год</a:t>
                      </a:r>
                      <a:endParaRPr lang="ru-RU" sz="1200" b="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rPr>
                        <a:t>План на 2024 год по сводной бюджетной росписи</a:t>
                      </a:r>
                      <a:endParaRPr lang="ru-RU" sz="1200" b="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rPr>
                        <a:t>Исполнено</a:t>
                      </a:r>
                      <a:r>
                        <a:rPr lang="ru-RU" sz="1200" b="0" baseline="0" dirty="0" smtClean="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rPr>
                        <a:t> на 01.01.2025   </a:t>
                      </a:r>
                      <a:endParaRPr lang="ru-RU" sz="1200" b="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a:tc>
                <a:extLst>
                  <a:ext uri="{0D108BD9-81ED-4DB2-BD59-A6C34878D82A}">
                    <a16:rowId xmlns="" xmlns:a16="http://schemas.microsoft.com/office/drawing/2014/main" val="10000"/>
                  </a:ext>
                </a:extLst>
              </a:tr>
              <a:tr h="910066">
                <a:tc>
                  <a:txBody>
                    <a:bodyPr/>
                    <a:lstStyle/>
                    <a:p>
                      <a:pPr algn="ctr"/>
                      <a:endParaRPr lang="ru-RU" sz="1200" dirty="0">
                        <a:latin typeface="PT Astra Serif" panose="020A0603040505020204" pitchFamily="18" charset="-52"/>
                        <a:cs typeface="Times New Roman" panose="02020603050405020304" pitchFamily="18" charset="0"/>
                      </a:endParaRPr>
                    </a:p>
                  </a:txBody>
                  <a:tcPr/>
                </a:tc>
                <a:tc>
                  <a:txBody>
                    <a:bodyPr/>
                    <a:lstStyle/>
                    <a:p>
                      <a:pPr algn="just"/>
                      <a:r>
                        <a:rPr lang="ru-RU" sz="1200" dirty="0" smtClean="0">
                          <a:latin typeface="PT Astra Serif" panose="020A0603040505020204" pitchFamily="18" charset="-52"/>
                          <a:cs typeface="Times New Roman" panose="02020603050405020304" pitchFamily="18" charset="0"/>
                        </a:rPr>
                        <a:t>9. Обеспечение детей организованными формами отдыха и оздоровления, содействие в организации временного трудоустройства несовершеннолетних граждан.</a:t>
                      </a:r>
                    </a:p>
                    <a:p>
                      <a:pPr algn="just"/>
                      <a:r>
                        <a:rPr lang="ru-RU" sz="1200" dirty="0" smtClean="0">
                          <a:latin typeface="PT Astra Serif" panose="020A0603040505020204" pitchFamily="18" charset="-52"/>
                          <a:cs typeface="Times New Roman" panose="02020603050405020304" pitchFamily="18" charset="0"/>
                        </a:rPr>
                        <a:t>10. Обеспечение и создание условий для реализации муниципальной программы муниципального образования город Тула «Развитие образования» в соответствии с установленными сроками (нормами).</a:t>
                      </a:r>
                      <a:endParaRPr lang="ru-RU" sz="1200" dirty="0">
                        <a:latin typeface="PT Astra Serif" panose="020A0603040505020204" pitchFamily="18" charset="-52"/>
                        <a:cs typeface="Times New Roman" panose="02020603050405020304" pitchFamily="18" charset="0"/>
                      </a:endParaRPr>
                    </a:p>
                  </a:txBody>
                  <a:tcPr anchor="b"/>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extLst>
                  <a:ext uri="{0D108BD9-81ED-4DB2-BD59-A6C34878D82A}">
                    <a16:rowId xmlns="" xmlns:a16="http://schemas.microsoft.com/office/drawing/2014/main" val="10003"/>
                  </a:ext>
                </a:extLst>
              </a:tr>
              <a:tr h="337062">
                <a:tc>
                  <a:txBody>
                    <a:bodyPr/>
                    <a:lstStyle/>
                    <a:p>
                      <a:pPr algn="ctr"/>
                      <a:r>
                        <a:rPr lang="ru-RU" sz="1400" b="1" i="1" dirty="0" smtClean="0">
                          <a:latin typeface="PT Astra Serif" panose="020A0603040505020204" pitchFamily="18" charset="-52"/>
                          <a:cs typeface="Times New Roman" panose="02020603050405020304" pitchFamily="18" charset="0"/>
                        </a:rPr>
                        <a:t>2</a:t>
                      </a:r>
                      <a:endParaRPr lang="ru-RU" sz="1400" b="1" i="1" dirty="0">
                        <a:latin typeface="PT Astra Serif" panose="020A0603040505020204" pitchFamily="18" charset="-52"/>
                        <a:cs typeface="Times New Roman" panose="02020603050405020304" pitchFamily="18" charset="0"/>
                      </a:endParaRPr>
                    </a:p>
                  </a:txBody>
                  <a:tcPr/>
                </a:tc>
                <a:tc>
                  <a:txBody>
                    <a:bodyPr/>
                    <a:lstStyle/>
                    <a:p>
                      <a:r>
                        <a:rPr lang="ru-RU" sz="1400" b="1" i="1" dirty="0" smtClean="0">
                          <a:latin typeface="PT Astra Serif" panose="020A0603040505020204" pitchFamily="18" charset="-52"/>
                          <a:cs typeface="Times New Roman" panose="02020603050405020304" pitchFamily="18" charset="0"/>
                        </a:rPr>
                        <a:t>Муниципальная программа  «Развитие культуры</a:t>
                      </a:r>
                      <a:r>
                        <a:rPr lang="en-US" sz="1400" b="1" i="1" dirty="0" smtClean="0">
                          <a:latin typeface="PT Astra Serif" panose="020A0603040505020204" pitchFamily="18" charset="-52"/>
                          <a:cs typeface="Times New Roman" panose="02020603050405020304" pitchFamily="18" charset="0"/>
                        </a:rPr>
                        <a:t> </a:t>
                      </a:r>
                      <a:r>
                        <a:rPr lang="ru-RU" sz="1400" b="1" i="1" dirty="0" smtClean="0">
                          <a:latin typeface="PT Astra Serif" panose="020A0603040505020204" pitchFamily="18" charset="-52"/>
                          <a:cs typeface="Times New Roman" panose="02020603050405020304" pitchFamily="18" charset="0"/>
                        </a:rPr>
                        <a:t>и</a:t>
                      </a:r>
                      <a:r>
                        <a:rPr lang="ru-RU" sz="1400" b="1" i="1" baseline="0" dirty="0" smtClean="0">
                          <a:latin typeface="PT Astra Serif" panose="020A0603040505020204" pitchFamily="18" charset="-52"/>
                          <a:cs typeface="Times New Roman" panose="02020603050405020304" pitchFamily="18" charset="0"/>
                        </a:rPr>
                        <a:t> туризма</a:t>
                      </a:r>
                      <a:r>
                        <a:rPr lang="ru-RU" sz="1400" b="1" i="1" dirty="0" smtClean="0">
                          <a:latin typeface="PT Astra Serif" panose="020A0603040505020204" pitchFamily="18" charset="-52"/>
                          <a:cs typeface="Times New Roman" panose="02020603050405020304" pitchFamily="18" charset="0"/>
                        </a:rPr>
                        <a:t>»</a:t>
                      </a:r>
                      <a:endParaRPr lang="ru-RU" sz="1400" b="1" i="1" dirty="0">
                        <a:latin typeface="PT Astra Serif" panose="020A0603040505020204" pitchFamily="18" charset="-52"/>
                        <a:cs typeface="Times New Roman" panose="02020603050405020304" pitchFamily="18" charset="0"/>
                      </a:endParaRPr>
                    </a:p>
                  </a:txBody>
                  <a:tcPr anchor="b"/>
                </a:tc>
                <a:tc>
                  <a:txBody>
                    <a:bodyPr/>
                    <a:lstStyle/>
                    <a:p>
                      <a:pPr algn="ctr"/>
                      <a:r>
                        <a:rPr lang="ru-RU" sz="1300" dirty="0" smtClean="0">
                          <a:latin typeface="PT Astra Serif" panose="020A0603040505020204" pitchFamily="18" charset="-52"/>
                          <a:cs typeface="Times New Roman" panose="02020603050405020304" pitchFamily="18" charset="0"/>
                        </a:rPr>
                        <a:t>1 238,5</a:t>
                      </a:r>
                      <a:endParaRPr lang="ru-RU" sz="1300" dirty="0">
                        <a:latin typeface="PT Astra Serif" panose="020A0603040505020204" pitchFamily="18" charset="-52"/>
                        <a:cs typeface="Times New Roman" panose="02020603050405020304" pitchFamily="18" charset="0"/>
                      </a:endParaRPr>
                    </a:p>
                  </a:txBody>
                  <a:tcPr anchor="b"/>
                </a:tc>
                <a:tc>
                  <a:txBody>
                    <a:bodyPr/>
                    <a:lstStyle/>
                    <a:p>
                      <a:pPr algn="ctr"/>
                      <a:r>
                        <a:rPr lang="ru-RU" sz="1300" dirty="0" smtClean="0">
                          <a:latin typeface="PT Astra Serif" panose="020A0603040505020204" pitchFamily="18" charset="-52"/>
                          <a:cs typeface="Times New Roman" panose="02020603050405020304" pitchFamily="18" charset="0"/>
                        </a:rPr>
                        <a:t>1 309,3</a:t>
                      </a:r>
                      <a:endParaRPr lang="ru-RU" sz="1300" dirty="0">
                        <a:latin typeface="PT Astra Serif" panose="020A0603040505020204" pitchFamily="18" charset="-52"/>
                        <a:cs typeface="Times New Roman" panose="02020603050405020304" pitchFamily="18" charset="0"/>
                      </a:endParaRPr>
                    </a:p>
                  </a:txBody>
                  <a:tcPr anchor="b"/>
                </a:tc>
                <a:tc>
                  <a:txBody>
                    <a:bodyPr/>
                    <a:lstStyle/>
                    <a:p>
                      <a:pPr algn="ctr"/>
                      <a:r>
                        <a:rPr lang="ru-RU" sz="1300" dirty="0" smtClean="0">
                          <a:latin typeface="PT Astra Serif" panose="020A0603040505020204" pitchFamily="18" charset="-52"/>
                          <a:cs typeface="Times New Roman" panose="02020603050405020304" pitchFamily="18" charset="0"/>
                        </a:rPr>
                        <a:t>1 309,1</a:t>
                      </a:r>
                      <a:endParaRPr lang="ru-RU" sz="1300" dirty="0">
                        <a:latin typeface="PT Astra Serif" panose="020A0603040505020204" pitchFamily="18" charset="-52"/>
                        <a:cs typeface="Times New Roman" panose="02020603050405020304" pitchFamily="18" charset="0"/>
                      </a:endParaRPr>
                    </a:p>
                  </a:txBody>
                  <a:tcPr anchor="b"/>
                </a:tc>
                <a:extLst>
                  <a:ext uri="{0D108BD9-81ED-4DB2-BD59-A6C34878D82A}">
                    <a16:rowId xmlns="" xmlns:a16="http://schemas.microsoft.com/office/drawing/2014/main" val="10004"/>
                  </a:ext>
                </a:extLst>
              </a:tr>
              <a:tr h="310743">
                <a:tc>
                  <a:txBody>
                    <a:bodyPr/>
                    <a:lstStyle/>
                    <a:p>
                      <a:pPr algn="ctr"/>
                      <a:endParaRPr lang="ru-RU" sz="1200" dirty="0">
                        <a:latin typeface="PT Astra Serif" panose="020A0603040505020204" pitchFamily="18" charset="-52"/>
                        <a:cs typeface="Times New Roman" panose="02020603050405020304" pitchFamily="18" charset="0"/>
                      </a:endParaRPr>
                    </a:p>
                  </a:txBody>
                  <a:tcPr/>
                </a:tc>
                <a:tc>
                  <a:txBody>
                    <a:bodyPr/>
                    <a:lstStyle/>
                    <a:p>
                      <a:pPr algn="just"/>
                      <a:r>
                        <a:rPr lang="ru-RU" sz="1200" dirty="0" smtClean="0">
                          <a:latin typeface="PT Astra Serif" panose="020A0603040505020204" pitchFamily="18" charset="-52"/>
                          <a:cs typeface="Times New Roman" panose="02020603050405020304" pitchFamily="18" charset="0"/>
                        </a:rPr>
                        <a:t>Удельный вес в общем объеме</a:t>
                      </a:r>
                      <a:r>
                        <a:rPr lang="ru-RU" sz="1200" baseline="0" dirty="0" smtClean="0">
                          <a:latin typeface="PT Astra Serif" panose="020A0603040505020204" pitchFamily="18" charset="-52"/>
                          <a:cs typeface="Times New Roman" panose="02020603050405020304" pitchFamily="18" charset="0"/>
                        </a:rPr>
                        <a:t> расходов</a:t>
                      </a: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r>
                        <a:rPr lang="ru-RU" sz="1200" dirty="0" smtClean="0">
                          <a:latin typeface="PT Astra Serif" panose="020A0603040505020204" pitchFamily="18" charset="-52"/>
                          <a:cs typeface="Times New Roman" panose="02020603050405020304" pitchFamily="18" charset="0"/>
                        </a:rPr>
                        <a:t>4,3%</a:t>
                      </a: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r>
                        <a:rPr lang="ru-RU" sz="1200" dirty="0" smtClean="0">
                          <a:latin typeface="PT Astra Serif" panose="020A0603040505020204" pitchFamily="18" charset="-52"/>
                          <a:cs typeface="Times New Roman" panose="02020603050405020304" pitchFamily="18" charset="0"/>
                        </a:rPr>
                        <a:t>3,8%</a:t>
                      </a: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r>
                        <a:rPr lang="ru-RU" sz="1200" dirty="0" smtClean="0">
                          <a:latin typeface="PT Astra Serif" panose="020A0603040505020204" pitchFamily="18" charset="-52"/>
                          <a:cs typeface="Times New Roman" panose="02020603050405020304" pitchFamily="18" charset="0"/>
                        </a:rPr>
                        <a:t>3,9%</a:t>
                      </a:r>
                      <a:endParaRPr lang="ru-RU" sz="1200" dirty="0">
                        <a:latin typeface="PT Astra Serif" panose="020A0603040505020204" pitchFamily="18" charset="-52"/>
                        <a:cs typeface="Times New Roman" panose="02020603050405020304" pitchFamily="18" charset="0"/>
                      </a:endParaRPr>
                    </a:p>
                  </a:txBody>
                  <a:tcPr anchor="ctr"/>
                </a:tc>
                <a:extLst>
                  <a:ext uri="{0D108BD9-81ED-4DB2-BD59-A6C34878D82A}">
                    <a16:rowId xmlns="" xmlns:a16="http://schemas.microsoft.com/office/drawing/2014/main" val="10005"/>
                  </a:ext>
                </a:extLst>
              </a:tr>
              <a:tr h="4145859">
                <a:tc>
                  <a:txBody>
                    <a:bodyPr/>
                    <a:lstStyle/>
                    <a:p>
                      <a:pPr algn="ctr"/>
                      <a:endParaRPr lang="ru-RU" sz="1200" dirty="0">
                        <a:latin typeface="PT Astra Serif" panose="020A0603040505020204" pitchFamily="18" charset="-52"/>
                        <a:cs typeface="Times New Roman" panose="02020603050405020304" pitchFamily="18" charset="0"/>
                      </a:endParaRPr>
                    </a:p>
                  </a:txBody>
                  <a:tcPr/>
                </a:tc>
                <a:tc>
                  <a:txBody>
                    <a:bodyPr/>
                    <a:lstStyle/>
                    <a:p>
                      <a:r>
                        <a:rPr lang="ru-RU" sz="1200" b="1" dirty="0" smtClean="0">
                          <a:latin typeface="PT Astra Serif" panose="020A0603040505020204" pitchFamily="18" charset="-52"/>
                          <a:cs typeface="Times New Roman" panose="02020603050405020304" pitchFamily="18" charset="0"/>
                        </a:rPr>
                        <a:t>Цель муниципальной программы: </a:t>
                      </a:r>
                    </a:p>
                    <a:p>
                      <a:r>
                        <a:rPr lang="ru-RU" sz="1200" dirty="0" smtClean="0">
                          <a:latin typeface="PT Astra Serif" panose="020A0603040505020204" pitchFamily="18" charset="-52"/>
                          <a:cs typeface="Times New Roman" panose="02020603050405020304" pitchFamily="18" charset="0"/>
                        </a:rPr>
                        <a:t>Обеспечение граждан доступными и качественными услугами в сфере культуры и событийного туризма </a:t>
                      </a:r>
                    </a:p>
                    <a:p>
                      <a:r>
                        <a:rPr lang="ru-RU" sz="1200" b="1" dirty="0" smtClean="0">
                          <a:latin typeface="PT Astra Serif" panose="020A0603040505020204" pitchFamily="18" charset="-52"/>
                          <a:cs typeface="Times New Roman" panose="02020603050405020304" pitchFamily="18" charset="0"/>
                        </a:rPr>
                        <a:t>Задачи муниципальной программы:</a:t>
                      </a:r>
                    </a:p>
                    <a:p>
                      <a:pPr algn="just"/>
                      <a:r>
                        <a:rPr lang="ru-RU" sz="1200" dirty="0" smtClean="0">
                          <a:latin typeface="PT Astra Serif" panose="020A0603040505020204" pitchFamily="18" charset="-52"/>
                          <a:cs typeface="Times New Roman" panose="02020603050405020304" pitchFamily="18" charset="0"/>
                        </a:rPr>
                        <a:t>1. Обеспечение развития муниципальных библиотек.</a:t>
                      </a:r>
                    </a:p>
                    <a:p>
                      <a:pPr algn="just"/>
                      <a:r>
                        <a:rPr lang="ru-RU" sz="1200" dirty="0" smtClean="0">
                          <a:latin typeface="PT Astra Serif" panose="020A0603040505020204" pitchFamily="18" charset="-52"/>
                          <a:cs typeface="Times New Roman" panose="02020603050405020304" pitchFamily="18" charset="0"/>
                        </a:rPr>
                        <a:t>2. Техническое оснащение муниципальных музеев.</a:t>
                      </a:r>
                    </a:p>
                    <a:p>
                      <a:pPr algn="just"/>
                      <a:r>
                        <a:rPr lang="ru-RU" sz="1200" dirty="0" smtClean="0">
                          <a:latin typeface="PT Astra Serif" panose="020A0603040505020204" pitchFamily="18" charset="-52"/>
                          <a:cs typeface="Times New Roman" panose="02020603050405020304" pitchFamily="18" charset="0"/>
                        </a:rPr>
                        <a:t>3. Государственная поддержка отрасли культуры (оснащение образовательных учреждений в сфере культуры (детских школ искусств и училищ) музыкальными инструментами, оборудованием и учебными материалами).</a:t>
                      </a:r>
                    </a:p>
                    <a:p>
                      <a:pPr algn="just"/>
                      <a:r>
                        <a:rPr lang="ru-RU" sz="1200" dirty="0" smtClean="0">
                          <a:latin typeface="PT Astra Serif" panose="020A0603040505020204" pitchFamily="18" charset="-52"/>
                          <a:cs typeface="Times New Roman" panose="02020603050405020304" pitchFamily="18" charset="0"/>
                        </a:rPr>
                        <a:t>4. Государственная поддержка региональных программ по проектированию туристского кода центра города</a:t>
                      </a:r>
                    </a:p>
                    <a:p>
                      <a:pPr algn="just"/>
                      <a:r>
                        <a:rPr lang="ru-RU" sz="1200" dirty="0" smtClean="0">
                          <a:latin typeface="PT Astra Serif" panose="020A0603040505020204" pitchFamily="18" charset="-52"/>
                          <a:cs typeface="Times New Roman" panose="02020603050405020304" pitchFamily="18" charset="0"/>
                        </a:rPr>
                        <a:t>5. Модернизация библиотек в части комплектования книжных фондов.</a:t>
                      </a:r>
                    </a:p>
                    <a:p>
                      <a:pPr algn="just"/>
                      <a:r>
                        <a:rPr lang="ru-RU" sz="1200" dirty="0" smtClean="0">
                          <a:latin typeface="PT Astra Serif" panose="020A0603040505020204" pitchFamily="18" charset="-52"/>
                          <a:cs typeface="Times New Roman" panose="02020603050405020304" pitchFamily="18" charset="0"/>
                        </a:rPr>
                        <a:t>6. Обеспечение развития и укрепления </a:t>
                      </a:r>
                      <a:r>
                        <a:rPr lang="ru-RU" sz="1200" dirty="0" err="1" smtClean="0">
                          <a:latin typeface="PT Astra Serif" panose="020A0603040505020204" pitchFamily="18" charset="-52"/>
                          <a:cs typeface="Times New Roman" panose="02020603050405020304" pitchFamily="18" charset="0"/>
                        </a:rPr>
                        <a:t>материальнотехнической</a:t>
                      </a:r>
                      <a:r>
                        <a:rPr lang="ru-RU" sz="1200" dirty="0" smtClean="0">
                          <a:latin typeface="PT Astra Serif" panose="020A0603040505020204" pitchFamily="18" charset="-52"/>
                          <a:cs typeface="Times New Roman" panose="02020603050405020304" pitchFamily="18" charset="0"/>
                        </a:rPr>
                        <a:t> базы домов культуры в населенных пунктах с числом жителей до 50 тысяч человек.</a:t>
                      </a:r>
                    </a:p>
                    <a:p>
                      <a:pPr algn="just"/>
                      <a:r>
                        <a:rPr lang="ru-RU" sz="1200" dirty="0" smtClean="0">
                          <a:latin typeface="PT Astra Serif" panose="020A0603040505020204" pitchFamily="18" charset="-52"/>
                          <a:cs typeface="Times New Roman" panose="02020603050405020304" pitchFamily="18" charset="0"/>
                        </a:rPr>
                        <a:t>7. Оказание муниципальных услуг (выполнение работ).</a:t>
                      </a:r>
                    </a:p>
                    <a:p>
                      <a:pPr algn="just"/>
                      <a:r>
                        <a:rPr lang="ru-RU" sz="1200" dirty="0" smtClean="0">
                          <a:latin typeface="PT Astra Serif" panose="020A0603040505020204" pitchFamily="18" charset="-52"/>
                          <a:cs typeface="Times New Roman" panose="02020603050405020304" pitchFamily="18" charset="0"/>
                        </a:rPr>
                        <a:t>8. Организация и проведение мероприятий.</a:t>
                      </a:r>
                    </a:p>
                    <a:p>
                      <a:pPr algn="just"/>
                      <a:r>
                        <a:rPr lang="ru-RU" sz="1200" dirty="0" smtClean="0">
                          <a:latin typeface="PT Astra Serif" panose="020A0603040505020204" pitchFamily="18" charset="-52"/>
                          <a:cs typeface="Times New Roman" panose="02020603050405020304" pitchFamily="18" charset="0"/>
                        </a:rPr>
                        <a:t>9. Обеспечение благоприятных условий для повышения доступности и улучшения качества предоставления муниципальных услуг, предоставляемых муниципальными учреждениями.</a:t>
                      </a:r>
                    </a:p>
                    <a:p>
                      <a:pPr algn="just"/>
                      <a:r>
                        <a:rPr lang="ru-RU" sz="1200" dirty="0" smtClean="0">
                          <a:latin typeface="PT Astra Serif" panose="020A0603040505020204" pitchFamily="18" charset="-52"/>
                          <a:cs typeface="Times New Roman" panose="02020603050405020304" pitchFamily="18" charset="0"/>
                        </a:rPr>
                        <a:t>10. Реализация законов Тульской области.</a:t>
                      </a:r>
                    </a:p>
                    <a:p>
                      <a:pPr algn="just"/>
                      <a:r>
                        <a:rPr lang="ru-RU" sz="1200" dirty="0" smtClean="0">
                          <a:latin typeface="PT Astra Serif" panose="020A0603040505020204" pitchFamily="18" charset="-52"/>
                          <a:cs typeface="Times New Roman" panose="02020603050405020304" pitchFamily="18" charset="0"/>
                        </a:rPr>
                        <a:t>11. Обеспечение и создание условий для реализации муниципальной программы в соответствии с установленными сроками и задачами.</a:t>
                      </a:r>
                    </a:p>
                    <a:p>
                      <a:pPr algn="just"/>
                      <a:r>
                        <a:rPr lang="ru-RU" sz="1200" dirty="0" smtClean="0">
                          <a:latin typeface="PT Astra Serif" panose="020A0603040505020204" pitchFamily="18" charset="-52"/>
                          <a:cs typeface="Times New Roman" panose="02020603050405020304" pitchFamily="18" charset="0"/>
                        </a:rPr>
                        <a:t>12. Разработка и внедрение туристского кода центра города Тулы в целях роста туристской привлекательности исторического центра города Тулы за счет развития общественной территории.</a:t>
                      </a:r>
                      <a:endParaRPr lang="ru-RU" sz="1200" dirty="0">
                        <a:latin typeface="PT Astra Serif" panose="020A0603040505020204" pitchFamily="18" charset="-52"/>
                        <a:cs typeface="Times New Roman" panose="02020603050405020304" pitchFamily="18" charset="0"/>
                      </a:endParaRPr>
                    </a:p>
                  </a:txBody>
                  <a:tcPr anchor="b"/>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extLst>
                  <a:ext uri="{0D108BD9-81ED-4DB2-BD59-A6C34878D82A}">
                    <a16:rowId xmlns="" xmlns:a16="http://schemas.microsoft.com/office/drawing/2014/main" val="10006"/>
                  </a:ext>
                </a:extLst>
              </a:tr>
            </a:tbl>
          </a:graphicData>
        </a:graphic>
      </p:graphicFrame>
      <p:sp>
        <p:nvSpPr>
          <p:cNvPr id="7" name="Прямоугольник 6"/>
          <p:cNvSpPr/>
          <p:nvPr/>
        </p:nvSpPr>
        <p:spPr>
          <a:xfrm>
            <a:off x="11080377" y="800685"/>
            <a:ext cx="1022068" cy="307777"/>
          </a:xfrm>
          <a:prstGeom prst="rect">
            <a:avLst/>
          </a:prstGeom>
        </p:spPr>
        <p:txBody>
          <a:bodyPr wrap="square">
            <a:spAutoFit/>
          </a:bodyPr>
          <a:lstStyle/>
          <a:p>
            <a:r>
              <a:rPr lang="ru-RU" sz="1400" dirty="0">
                <a:solidFill>
                  <a:srgbClr val="000000"/>
                </a:solidFill>
                <a:latin typeface="PT Astra Serif" panose="020A0603040505020204" pitchFamily="18" charset="-52"/>
              </a:rPr>
              <a:t>(млн. руб</a:t>
            </a:r>
            <a:r>
              <a:rPr lang="ru-RU" sz="1400" dirty="0">
                <a:solidFill>
                  <a:srgbClr val="000000"/>
                </a:solidFill>
                <a:latin typeface="Corbel" panose="020B0503020204020204" pitchFamily="34" charset="0"/>
              </a:rPr>
              <a:t>.)</a:t>
            </a:r>
            <a:endParaRPr lang="ru-RU" sz="1400" dirty="0">
              <a:latin typeface="PT Astra Serif" panose="020A0603040505020204" pitchFamily="18" charset="-52"/>
              <a:ea typeface="PT Astra Serif" panose="020A0603040505020204" pitchFamily="18" charset="-52"/>
            </a:endParaRPr>
          </a:p>
        </p:txBody>
      </p:sp>
    </p:spTree>
    <p:extLst>
      <p:ext uri="{BB962C8B-B14F-4D97-AF65-F5344CB8AC3E}">
        <p14:creationId xmlns:p14="http://schemas.microsoft.com/office/powerpoint/2010/main" val="39313755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16781735"/>
              </p:ext>
            </p:extLst>
          </p:nvPr>
        </p:nvGraphicFramePr>
        <p:xfrm>
          <a:off x="133350" y="-228601"/>
          <a:ext cx="11944349" cy="6848475"/>
        </p:xfrm>
        <a:graphic>
          <a:graphicData uri="http://schemas.openxmlformats.org/drawingml/2006/table">
            <a:tbl>
              <a:tblPr firstRow="1" bandRow="1">
                <a:tableStyleId>{5C22544A-7EE6-4342-B048-85BDC9FD1C3A}</a:tableStyleId>
              </a:tblPr>
              <a:tblGrid>
                <a:gridCol w="255289">
                  <a:extLst>
                    <a:ext uri="{9D8B030D-6E8A-4147-A177-3AD203B41FA5}">
                      <a16:colId xmlns="" xmlns:a16="http://schemas.microsoft.com/office/drawing/2014/main" val="20000"/>
                    </a:ext>
                  </a:extLst>
                </a:gridCol>
                <a:gridCol w="8792703">
                  <a:extLst>
                    <a:ext uri="{9D8B030D-6E8A-4147-A177-3AD203B41FA5}">
                      <a16:colId xmlns="" xmlns:a16="http://schemas.microsoft.com/office/drawing/2014/main" val="20001"/>
                    </a:ext>
                  </a:extLst>
                </a:gridCol>
                <a:gridCol w="972737">
                  <a:extLst>
                    <a:ext uri="{9D8B030D-6E8A-4147-A177-3AD203B41FA5}">
                      <a16:colId xmlns="" xmlns:a16="http://schemas.microsoft.com/office/drawing/2014/main" val="20002"/>
                    </a:ext>
                  </a:extLst>
                </a:gridCol>
                <a:gridCol w="941346">
                  <a:extLst>
                    <a:ext uri="{9D8B030D-6E8A-4147-A177-3AD203B41FA5}">
                      <a16:colId xmlns="" xmlns:a16="http://schemas.microsoft.com/office/drawing/2014/main" val="20003"/>
                    </a:ext>
                  </a:extLst>
                </a:gridCol>
                <a:gridCol w="982274">
                  <a:extLst>
                    <a:ext uri="{9D8B030D-6E8A-4147-A177-3AD203B41FA5}">
                      <a16:colId xmlns="" xmlns:a16="http://schemas.microsoft.com/office/drawing/2014/main" val="20004"/>
                    </a:ext>
                  </a:extLst>
                </a:gridCol>
              </a:tblGrid>
              <a:tr h="1076189">
                <a:tc>
                  <a:txBody>
                    <a:bodyPr/>
                    <a:lstStyle/>
                    <a:p>
                      <a:pPr algn="ctr"/>
                      <a:endParaRPr lang="ru-RU" sz="1200" b="1" dirty="0" smtClean="0">
                        <a:latin typeface="PT Astra Serif" panose="020A0603040505020204" pitchFamily="18" charset="-52"/>
                        <a:cs typeface="Times New Roman" panose="02020603050405020304" pitchFamily="18" charset="0"/>
                      </a:endParaRPr>
                    </a:p>
                    <a:p>
                      <a:pPr algn="ctr"/>
                      <a:r>
                        <a:rPr lang="ru-RU" sz="1200" b="1" dirty="0" smtClean="0">
                          <a:latin typeface="PT Astra Serif" panose="020A0603040505020204" pitchFamily="18" charset="-52"/>
                          <a:cs typeface="Times New Roman" panose="02020603050405020304" pitchFamily="18" charset="0"/>
                        </a:rPr>
                        <a:t>№ п/п</a:t>
                      </a:r>
                      <a:endParaRPr lang="ru-RU" sz="1200" b="1" dirty="0">
                        <a:latin typeface="PT Astra Serif" panose="020A0603040505020204" pitchFamily="18" charset="-52"/>
                        <a:cs typeface="Times New Roman" panose="02020603050405020304" pitchFamily="18" charset="0"/>
                      </a:endParaRPr>
                    </a:p>
                  </a:txBody>
                  <a:tcPr/>
                </a:tc>
                <a:tc>
                  <a:txBody>
                    <a:bodyPr/>
                    <a:lstStyle/>
                    <a:p>
                      <a:pPr algn="ctr"/>
                      <a:endParaRPr lang="ru-RU" sz="1200" dirty="0" smtClean="0">
                        <a:latin typeface="PT Astra Serif" panose="020A0603040505020204" pitchFamily="18" charset="-52"/>
                        <a:cs typeface="Times New Roman" panose="02020603050405020304" pitchFamily="18" charset="0"/>
                      </a:endParaRPr>
                    </a:p>
                    <a:p>
                      <a:pPr algn="ctr"/>
                      <a:r>
                        <a:rPr lang="ru-RU" sz="1400" dirty="0" smtClean="0">
                          <a:latin typeface="PT Astra Serif" panose="020A0603040505020204" pitchFamily="18" charset="-52"/>
                          <a:cs typeface="Times New Roman" panose="02020603050405020304" pitchFamily="18" charset="0"/>
                        </a:rPr>
                        <a:t>Наименование программы</a:t>
                      </a:r>
                      <a:endParaRPr lang="ru-RU" sz="1400" dirty="0">
                        <a:latin typeface="PT Astra Serif" panose="020A0603040505020204" pitchFamily="18" charset="-52"/>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PT Astra Serif" panose="020A0603040505020204" pitchFamily="18" charset="-52"/>
                          <a:cs typeface="Times New Roman" panose="02020603050405020304" pitchFamily="18" charset="0"/>
                        </a:rPr>
                        <a:t>Утвержден-</a:t>
                      </a:r>
                      <a:r>
                        <a:rPr lang="ru-RU" sz="1200" b="0" dirty="0" err="1" smtClean="0">
                          <a:solidFill>
                            <a:schemeClr val="bg1"/>
                          </a:solidFill>
                          <a:effectLst/>
                          <a:latin typeface="PT Astra Serif" panose="020A0603040505020204" pitchFamily="18" charset="-52"/>
                          <a:cs typeface="Times New Roman" panose="02020603050405020304" pitchFamily="18" charset="0"/>
                        </a:rPr>
                        <a:t>ный</a:t>
                      </a:r>
                      <a:r>
                        <a:rPr lang="ru-RU" sz="1200" b="0" dirty="0" smtClean="0">
                          <a:solidFill>
                            <a:schemeClr val="bg1"/>
                          </a:solidFill>
                          <a:effectLst/>
                          <a:latin typeface="PT Astra Serif" panose="020A0603040505020204" pitchFamily="18" charset="-52"/>
                          <a:cs typeface="Times New Roman" panose="02020603050405020304" pitchFamily="18" charset="0"/>
                        </a:rPr>
                        <a:t> план на 2024 год</a:t>
                      </a:r>
                      <a:endParaRPr lang="ru-RU" sz="1200" b="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rPr>
                        <a:t>План на 2024 год по сводной бюджетной росписи</a:t>
                      </a:r>
                      <a:endParaRPr lang="ru-RU" sz="1200" b="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rPr>
                        <a:t>Исполнено</a:t>
                      </a:r>
                      <a:r>
                        <a:rPr lang="ru-RU" sz="1200" b="0" baseline="0" dirty="0" smtClean="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rPr>
                        <a:t> на 01.01.2025   </a:t>
                      </a:r>
                      <a:endParaRPr lang="ru-RU" sz="1200" b="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a:tc>
                <a:extLst>
                  <a:ext uri="{0D108BD9-81ED-4DB2-BD59-A6C34878D82A}">
                    <a16:rowId xmlns="" xmlns:a16="http://schemas.microsoft.com/office/drawing/2014/main" val="10000"/>
                  </a:ext>
                </a:extLst>
              </a:tr>
              <a:tr h="326118">
                <a:tc>
                  <a:txBody>
                    <a:bodyPr/>
                    <a:lstStyle/>
                    <a:p>
                      <a:pPr algn="ctr"/>
                      <a:r>
                        <a:rPr lang="ru-RU" sz="1300" dirty="0" smtClean="0">
                          <a:latin typeface="PT Astra Serif" panose="020A0603040505020204" pitchFamily="18" charset="-52"/>
                          <a:cs typeface="Times New Roman" panose="02020603050405020304" pitchFamily="18" charset="0"/>
                        </a:rPr>
                        <a:t>3</a:t>
                      </a:r>
                      <a:endParaRPr lang="ru-RU" sz="1300" dirty="0">
                        <a:latin typeface="PT Astra Serif" panose="020A0603040505020204" pitchFamily="18" charset="-52"/>
                        <a:cs typeface="Times New Roman" panose="02020603050405020304" pitchFamily="18" charset="0"/>
                      </a:endParaRPr>
                    </a:p>
                  </a:txBody>
                  <a:tcPr anchor="ctr"/>
                </a:tc>
                <a:tc>
                  <a:txBody>
                    <a:bodyPr/>
                    <a:lstStyle/>
                    <a:p>
                      <a:r>
                        <a:rPr lang="ru-RU" sz="1400" b="1" i="1" dirty="0" smtClean="0">
                          <a:latin typeface="PT Astra Serif" panose="020A0603040505020204" pitchFamily="18" charset="-52"/>
                          <a:cs typeface="Times New Roman" panose="02020603050405020304" pitchFamily="18" charset="0"/>
                        </a:rPr>
                        <a:t>Муниципальная программа «Развитие физической культуры и спорта»</a:t>
                      </a:r>
                      <a:endParaRPr lang="ru-RU" sz="1400" b="1" i="1" dirty="0">
                        <a:latin typeface="PT Astra Serif" panose="020A0603040505020204" pitchFamily="18" charset="-52"/>
                        <a:cs typeface="Times New Roman" panose="02020603050405020304" pitchFamily="18" charset="0"/>
                      </a:endParaRPr>
                    </a:p>
                  </a:txBody>
                  <a:tcPr anchor="ctr"/>
                </a:tc>
                <a:tc>
                  <a:txBody>
                    <a:bodyPr/>
                    <a:lstStyle/>
                    <a:p>
                      <a:pPr algn="ctr"/>
                      <a:r>
                        <a:rPr lang="ru-RU" sz="1300" dirty="0" smtClean="0">
                          <a:latin typeface="PT Astra Serif" panose="020A0603040505020204" pitchFamily="18" charset="-52"/>
                          <a:cs typeface="Times New Roman" panose="02020603050405020304" pitchFamily="18" charset="0"/>
                        </a:rPr>
                        <a:t>741,6</a:t>
                      </a:r>
                      <a:endParaRPr lang="ru-RU" sz="1300" dirty="0">
                        <a:latin typeface="PT Astra Serif" panose="020A0603040505020204" pitchFamily="18" charset="-52"/>
                        <a:cs typeface="Times New Roman" panose="02020603050405020304" pitchFamily="18" charset="0"/>
                      </a:endParaRPr>
                    </a:p>
                  </a:txBody>
                  <a:tcPr anchor="ctr"/>
                </a:tc>
                <a:tc>
                  <a:txBody>
                    <a:bodyPr/>
                    <a:lstStyle/>
                    <a:p>
                      <a:pPr algn="ctr"/>
                      <a:r>
                        <a:rPr lang="ru-RU" sz="1300" dirty="0" smtClean="0">
                          <a:latin typeface="PT Astra Serif" panose="020A0603040505020204" pitchFamily="18" charset="-52"/>
                          <a:cs typeface="Times New Roman" panose="02020603050405020304" pitchFamily="18" charset="0"/>
                        </a:rPr>
                        <a:t>977,0</a:t>
                      </a:r>
                      <a:endParaRPr lang="ru-RU" sz="1300" dirty="0">
                        <a:latin typeface="PT Astra Serif" panose="020A0603040505020204" pitchFamily="18" charset="-52"/>
                        <a:cs typeface="Times New Roman" panose="02020603050405020304" pitchFamily="18" charset="0"/>
                      </a:endParaRPr>
                    </a:p>
                  </a:txBody>
                  <a:tcPr anchor="ctr"/>
                </a:tc>
                <a:tc>
                  <a:txBody>
                    <a:bodyPr/>
                    <a:lstStyle/>
                    <a:p>
                      <a:pPr algn="ctr"/>
                      <a:r>
                        <a:rPr lang="ru-RU" sz="1300" dirty="0" smtClean="0">
                          <a:latin typeface="PT Astra Serif" panose="020A0603040505020204" pitchFamily="18" charset="-52"/>
                          <a:cs typeface="Times New Roman" panose="02020603050405020304" pitchFamily="18" charset="0"/>
                        </a:rPr>
                        <a:t>975,9</a:t>
                      </a:r>
                      <a:endParaRPr lang="ru-RU" sz="1300" dirty="0">
                        <a:latin typeface="PT Astra Serif" panose="020A0603040505020204" pitchFamily="18" charset="-52"/>
                        <a:cs typeface="Times New Roman" panose="02020603050405020304" pitchFamily="18" charset="0"/>
                      </a:endParaRPr>
                    </a:p>
                  </a:txBody>
                  <a:tcPr anchor="ctr"/>
                </a:tc>
                <a:extLst>
                  <a:ext uri="{0D108BD9-81ED-4DB2-BD59-A6C34878D82A}">
                    <a16:rowId xmlns="" xmlns:a16="http://schemas.microsoft.com/office/drawing/2014/main" val="10001"/>
                  </a:ext>
                </a:extLst>
              </a:tr>
              <a:tr h="293506">
                <a:tc>
                  <a:txBody>
                    <a:bodyPr/>
                    <a:lstStyle/>
                    <a:p>
                      <a:pPr algn="ctr"/>
                      <a:endParaRPr lang="ru-RU" sz="1200" dirty="0">
                        <a:latin typeface="PT Astra Serif" panose="020A0603040505020204" pitchFamily="18" charset="-52"/>
                        <a:cs typeface="Times New Roman" panose="02020603050405020304" pitchFamily="18" charset="0"/>
                      </a:endParaRPr>
                    </a:p>
                  </a:txBody>
                  <a:tcPr/>
                </a:tc>
                <a:tc>
                  <a:txBody>
                    <a:bodyPr/>
                    <a:lstStyle/>
                    <a:p>
                      <a:pPr algn="just"/>
                      <a:r>
                        <a:rPr lang="ru-RU" sz="1200" dirty="0" smtClean="0">
                          <a:latin typeface="PT Astra Serif" panose="020A0603040505020204" pitchFamily="18" charset="-52"/>
                          <a:cs typeface="Times New Roman" panose="02020603050405020304" pitchFamily="18" charset="0"/>
                        </a:rPr>
                        <a:t>Удельный вес в общем объеме</a:t>
                      </a:r>
                      <a:r>
                        <a:rPr lang="ru-RU" sz="1200" baseline="0" dirty="0" smtClean="0">
                          <a:latin typeface="PT Astra Serif" panose="020A0603040505020204" pitchFamily="18" charset="-52"/>
                          <a:cs typeface="Times New Roman" panose="02020603050405020304" pitchFamily="18" charset="0"/>
                        </a:rPr>
                        <a:t> расходов</a:t>
                      </a: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r>
                        <a:rPr lang="ru-RU" sz="1200" dirty="0" smtClean="0">
                          <a:latin typeface="PT Astra Serif" panose="020A0603040505020204" pitchFamily="18" charset="-52"/>
                          <a:cs typeface="Times New Roman" panose="02020603050405020304" pitchFamily="18" charset="0"/>
                        </a:rPr>
                        <a:t>2,6%</a:t>
                      </a: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r>
                        <a:rPr lang="ru-RU" sz="1200" dirty="0" smtClean="0">
                          <a:latin typeface="PT Astra Serif" panose="020A0603040505020204" pitchFamily="18" charset="-52"/>
                          <a:cs typeface="Times New Roman" panose="02020603050405020304" pitchFamily="18" charset="0"/>
                        </a:rPr>
                        <a:t>2,8%</a:t>
                      </a: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r>
                        <a:rPr lang="ru-RU" sz="1200" dirty="0" smtClean="0">
                          <a:latin typeface="PT Astra Serif" panose="020A0603040505020204" pitchFamily="18" charset="-52"/>
                          <a:cs typeface="Times New Roman" panose="02020603050405020304" pitchFamily="18" charset="0"/>
                        </a:rPr>
                        <a:t>2,9%</a:t>
                      </a:r>
                      <a:endParaRPr lang="ru-RU" sz="1200" dirty="0">
                        <a:latin typeface="PT Astra Serif" panose="020A0603040505020204" pitchFamily="18" charset="-52"/>
                        <a:cs typeface="Times New Roman" panose="02020603050405020304" pitchFamily="18" charset="0"/>
                      </a:endParaRPr>
                    </a:p>
                  </a:txBody>
                  <a:tcPr anchor="ctr"/>
                </a:tc>
                <a:extLst>
                  <a:ext uri="{0D108BD9-81ED-4DB2-BD59-A6C34878D82A}">
                    <a16:rowId xmlns="" xmlns:a16="http://schemas.microsoft.com/office/drawing/2014/main" val="10002"/>
                  </a:ext>
                </a:extLst>
              </a:tr>
              <a:tr h="2250213">
                <a:tc>
                  <a:txBody>
                    <a:bodyPr/>
                    <a:lstStyle/>
                    <a:p>
                      <a:pPr algn="ctr"/>
                      <a:endParaRPr lang="ru-RU" sz="1200" dirty="0">
                        <a:latin typeface="PT Astra Serif" panose="020A0603040505020204" pitchFamily="18" charset="-52"/>
                        <a:cs typeface="Times New Roman" panose="02020603050405020304" pitchFamily="18" charset="0"/>
                      </a:endParaRPr>
                    </a:p>
                  </a:txBody>
                  <a:tcPr/>
                </a:tc>
                <a:tc>
                  <a:txBody>
                    <a:bodyPr/>
                    <a:lstStyle/>
                    <a:p>
                      <a:r>
                        <a:rPr lang="ru-RU" sz="1200" b="1" dirty="0" smtClean="0">
                          <a:latin typeface="PT Astra Serif" panose="020A0603040505020204" pitchFamily="18" charset="-52"/>
                          <a:cs typeface="Times New Roman" panose="02020603050405020304" pitchFamily="18" charset="0"/>
                        </a:rPr>
                        <a:t>Цель муниципальной программы: </a:t>
                      </a:r>
                    </a:p>
                    <a:p>
                      <a:pPr algn="just"/>
                      <a:r>
                        <a:rPr lang="ru-RU" sz="1200" dirty="0" smtClean="0">
                          <a:latin typeface="PT Astra Serif" panose="020A0603040505020204" pitchFamily="18" charset="-52"/>
                          <a:cs typeface="Times New Roman" panose="02020603050405020304" pitchFamily="18" charset="0"/>
                        </a:rPr>
                        <a:t>Создание условий, обеспечивающих возможность  и доступность различным категориям  и возрастным группам населения для регулярных занятий  физической  культурой  и спортом, повышение  качества  предоставления муниципальных услуг в сфере физической культуры и спорта.</a:t>
                      </a:r>
                    </a:p>
                    <a:p>
                      <a:r>
                        <a:rPr lang="ru-RU" sz="1200" b="1" dirty="0" smtClean="0">
                          <a:latin typeface="PT Astra Serif" panose="020A0603040505020204" pitchFamily="18" charset="-52"/>
                          <a:cs typeface="Times New Roman" panose="02020603050405020304" pitchFamily="18" charset="0"/>
                        </a:rPr>
                        <a:t>Задачи муниципальной программы:</a:t>
                      </a:r>
                    </a:p>
                    <a:p>
                      <a:pPr algn="just"/>
                      <a:r>
                        <a:rPr lang="ru-RU" sz="1200" dirty="0" smtClean="0">
                          <a:latin typeface="PT Astra Serif" panose="020A0603040505020204" pitchFamily="18" charset="-52"/>
                          <a:cs typeface="Times New Roman" panose="02020603050405020304" pitchFamily="18" charset="0"/>
                        </a:rPr>
                        <a:t>1. Развитие массовой физической культуры и спорта, совершенствование системы физического воспитания населения.</a:t>
                      </a:r>
                    </a:p>
                    <a:p>
                      <a:pPr algn="just"/>
                      <a:r>
                        <a:rPr lang="ru-RU" sz="1200" dirty="0" smtClean="0">
                          <a:latin typeface="PT Astra Serif" panose="020A0603040505020204" pitchFamily="18" charset="-52"/>
                          <a:cs typeface="Times New Roman" panose="02020603050405020304" pitchFamily="18" charset="0"/>
                        </a:rPr>
                        <a:t>2. Организация физкультурно-спортивных мероприятий, пропаганда физической культуры и спорта как важнейшей составляющей здорового образа жизни.</a:t>
                      </a:r>
                    </a:p>
                    <a:p>
                      <a:pPr algn="just"/>
                      <a:r>
                        <a:rPr lang="ru-RU" sz="1200" dirty="0" smtClean="0">
                          <a:latin typeface="PT Astra Serif" panose="020A0603040505020204" pitchFamily="18" charset="-52"/>
                          <a:cs typeface="Times New Roman" panose="02020603050405020304" pitchFamily="18" charset="0"/>
                        </a:rPr>
                        <a:t>3. Сохранение и развитие материально-технической базы муниципальных учреждений физической культуры и спорта.</a:t>
                      </a:r>
                    </a:p>
                    <a:p>
                      <a:pPr algn="just"/>
                      <a:r>
                        <a:rPr lang="ru-RU" sz="1200" dirty="0" smtClean="0">
                          <a:latin typeface="PT Astra Serif" panose="020A0603040505020204" pitchFamily="18" charset="-52"/>
                          <a:cs typeface="Times New Roman" panose="02020603050405020304" pitchFamily="18" charset="0"/>
                        </a:rPr>
                        <a:t>4. Обеспечение условий для реализации муниципальной программы муниципального образования город Тула «Развитие физической культуры и спорта</a:t>
                      </a:r>
                      <a:r>
                        <a:rPr lang="ru-RU" sz="1200" dirty="0" smtClean="0">
                          <a:latin typeface="PT Astra Serif" panose="020A0603040505020204" pitchFamily="18" charset="-52"/>
                          <a:cs typeface="Times New Roman" panose="02020603050405020304" pitchFamily="18" charset="0"/>
                        </a:rPr>
                        <a:t>». </a:t>
                      </a: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extLst>
                  <a:ext uri="{0D108BD9-81ED-4DB2-BD59-A6C34878D82A}">
                    <a16:rowId xmlns="" xmlns:a16="http://schemas.microsoft.com/office/drawing/2014/main" val="10003"/>
                  </a:ext>
                </a:extLst>
              </a:tr>
              <a:tr h="554400">
                <a:tc>
                  <a:txBody>
                    <a:bodyPr/>
                    <a:lstStyle/>
                    <a:p>
                      <a:pPr algn="ctr"/>
                      <a:r>
                        <a:rPr lang="ru-RU" sz="1300" dirty="0" smtClean="0">
                          <a:latin typeface="PT Astra Serif" panose="020A0603040505020204" pitchFamily="18" charset="-52"/>
                          <a:cs typeface="Times New Roman" panose="02020603050405020304" pitchFamily="18" charset="0"/>
                        </a:rPr>
                        <a:t>4</a:t>
                      </a:r>
                      <a:endParaRPr lang="ru-RU" sz="1300" dirty="0">
                        <a:latin typeface="PT Astra Serif" panose="020A0603040505020204" pitchFamily="18" charset="-52"/>
                        <a:cs typeface="Times New Roman" panose="02020603050405020304" pitchFamily="18" charset="0"/>
                      </a:endParaRPr>
                    </a:p>
                  </a:txBody>
                  <a:tcPr anchor="ctr"/>
                </a:tc>
                <a:tc>
                  <a:txBody>
                    <a:bodyPr/>
                    <a:lstStyle/>
                    <a:p>
                      <a:r>
                        <a:rPr lang="ru-RU" sz="1400" b="1" i="1" dirty="0" smtClean="0">
                          <a:latin typeface="PT Astra Serif" panose="020A0603040505020204" pitchFamily="18" charset="-52"/>
                          <a:cs typeface="Times New Roman" panose="02020603050405020304" pitchFamily="18" charset="0"/>
                        </a:rPr>
                        <a:t>Муниципальная программа «Обеспечение доступным, комфортным жильем отдельных категорий граждан муниципального образования город Тула»</a:t>
                      </a:r>
                      <a:endParaRPr lang="ru-RU" sz="1400" b="1" i="1" dirty="0">
                        <a:latin typeface="PT Astra Serif" panose="020A0603040505020204" pitchFamily="18" charset="-52"/>
                        <a:cs typeface="Times New Roman" panose="02020603050405020304" pitchFamily="18" charset="0"/>
                      </a:endParaRPr>
                    </a:p>
                  </a:txBody>
                  <a:tcPr anchor="ctr"/>
                </a:tc>
                <a:tc>
                  <a:txBody>
                    <a:bodyPr/>
                    <a:lstStyle/>
                    <a:p>
                      <a:pPr algn="ctr"/>
                      <a:r>
                        <a:rPr lang="ru-RU" sz="1300" dirty="0" smtClean="0">
                          <a:latin typeface="PT Astra Serif" panose="020A0603040505020204" pitchFamily="18" charset="-52"/>
                          <a:cs typeface="Times New Roman" panose="02020603050405020304" pitchFamily="18" charset="0"/>
                        </a:rPr>
                        <a:t>425,0</a:t>
                      </a:r>
                      <a:endParaRPr lang="ru-RU" sz="1300" dirty="0">
                        <a:latin typeface="PT Astra Serif" panose="020A0603040505020204" pitchFamily="18" charset="-52"/>
                        <a:cs typeface="Times New Roman" panose="02020603050405020304" pitchFamily="18" charset="0"/>
                      </a:endParaRPr>
                    </a:p>
                  </a:txBody>
                  <a:tcPr anchor="ctr"/>
                </a:tc>
                <a:tc>
                  <a:txBody>
                    <a:bodyPr/>
                    <a:lstStyle/>
                    <a:p>
                      <a:pPr algn="ctr"/>
                      <a:r>
                        <a:rPr lang="ru-RU" sz="1300" dirty="0" smtClean="0">
                          <a:latin typeface="PT Astra Serif" panose="020A0603040505020204" pitchFamily="18" charset="-52"/>
                          <a:cs typeface="Times New Roman" panose="02020603050405020304" pitchFamily="18" charset="0"/>
                        </a:rPr>
                        <a:t>512,0</a:t>
                      </a:r>
                      <a:endParaRPr lang="ru-RU" sz="1300" dirty="0">
                        <a:latin typeface="PT Astra Serif" panose="020A0603040505020204" pitchFamily="18" charset="-52"/>
                        <a:cs typeface="Times New Roman" panose="02020603050405020304" pitchFamily="18" charset="0"/>
                      </a:endParaRPr>
                    </a:p>
                  </a:txBody>
                  <a:tcPr anchor="ctr"/>
                </a:tc>
                <a:tc>
                  <a:txBody>
                    <a:bodyPr/>
                    <a:lstStyle/>
                    <a:p>
                      <a:pPr algn="ctr"/>
                      <a:r>
                        <a:rPr lang="ru-RU" sz="1300" dirty="0" smtClean="0">
                          <a:latin typeface="PT Astra Serif" panose="020A0603040505020204" pitchFamily="18" charset="-52"/>
                          <a:cs typeface="Times New Roman" panose="02020603050405020304" pitchFamily="18" charset="0"/>
                        </a:rPr>
                        <a:t>512,0</a:t>
                      </a:r>
                      <a:endParaRPr lang="ru-RU" sz="1300" dirty="0">
                        <a:latin typeface="PT Astra Serif" panose="020A0603040505020204" pitchFamily="18" charset="-52"/>
                        <a:cs typeface="Times New Roman" panose="02020603050405020304" pitchFamily="18" charset="0"/>
                      </a:endParaRPr>
                    </a:p>
                  </a:txBody>
                  <a:tcPr anchor="ctr"/>
                </a:tc>
                <a:extLst>
                  <a:ext uri="{0D108BD9-81ED-4DB2-BD59-A6C34878D82A}">
                    <a16:rowId xmlns="" xmlns:a16="http://schemas.microsoft.com/office/drawing/2014/main" val="10004"/>
                  </a:ext>
                </a:extLst>
              </a:tr>
              <a:tr h="293506">
                <a:tc>
                  <a:txBody>
                    <a:bodyPr/>
                    <a:lstStyle/>
                    <a:p>
                      <a:pPr algn="ctr"/>
                      <a:endParaRPr lang="ru-RU" sz="1200" dirty="0">
                        <a:latin typeface="PT Astra Serif" panose="020A0603040505020204" pitchFamily="18" charset="-52"/>
                        <a:cs typeface="Times New Roman" panose="02020603050405020304" pitchFamily="18" charset="0"/>
                      </a:endParaRPr>
                    </a:p>
                  </a:txBody>
                  <a:tcPr/>
                </a:tc>
                <a:tc>
                  <a:txBody>
                    <a:bodyPr/>
                    <a:lstStyle/>
                    <a:p>
                      <a:pPr algn="just"/>
                      <a:r>
                        <a:rPr lang="ru-RU" sz="1200" dirty="0" smtClean="0">
                          <a:latin typeface="PT Astra Serif" panose="020A0603040505020204" pitchFamily="18" charset="-52"/>
                          <a:cs typeface="Times New Roman" panose="02020603050405020304" pitchFamily="18" charset="0"/>
                        </a:rPr>
                        <a:t>Удельный вес в общем объеме</a:t>
                      </a:r>
                      <a:r>
                        <a:rPr lang="ru-RU" sz="1200" baseline="0" dirty="0" smtClean="0">
                          <a:latin typeface="PT Astra Serif" panose="020A0603040505020204" pitchFamily="18" charset="-52"/>
                          <a:cs typeface="Times New Roman" panose="02020603050405020304" pitchFamily="18" charset="0"/>
                        </a:rPr>
                        <a:t> расходов</a:t>
                      </a: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r>
                        <a:rPr lang="ru-RU" sz="1200" dirty="0" smtClean="0">
                          <a:latin typeface="PT Astra Serif" panose="020A0603040505020204" pitchFamily="18" charset="-52"/>
                          <a:cs typeface="Times New Roman" panose="02020603050405020304" pitchFamily="18" charset="0"/>
                        </a:rPr>
                        <a:t>1,5%</a:t>
                      </a: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r>
                        <a:rPr lang="ru-RU" sz="1200" dirty="0" smtClean="0">
                          <a:latin typeface="PT Astra Serif" panose="020A0603040505020204" pitchFamily="18" charset="-52"/>
                          <a:cs typeface="Times New Roman" panose="02020603050405020304" pitchFamily="18" charset="0"/>
                        </a:rPr>
                        <a:t>1,5%</a:t>
                      </a: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r>
                        <a:rPr lang="ru-RU" sz="1200" dirty="0" smtClean="0">
                          <a:latin typeface="PT Astra Serif" panose="020A0603040505020204" pitchFamily="18" charset="-52"/>
                          <a:cs typeface="Times New Roman" panose="02020603050405020304" pitchFamily="18" charset="0"/>
                        </a:rPr>
                        <a:t>1,5%</a:t>
                      </a:r>
                      <a:endParaRPr lang="ru-RU" sz="1200" dirty="0">
                        <a:latin typeface="PT Astra Serif" panose="020A0603040505020204" pitchFamily="18" charset="-52"/>
                        <a:cs typeface="Times New Roman" panose="02020603050405020304" pitchFamily="18" charset="0"/>
                      </a:endParaRPr>
                    </a:p>
                  </a:txBody>
                  <a:tcPr anchor="ctr"/>
                </a:tc>
                <a:extLst>
                  <a:ext uri="{0D108BD9-81ED-4DB2-BD59-A6C34878D82A}">
                    <a16:rowId xmlns="" xmlns:a16="http://schemas.microsoft.com/office/drawing/2014/main" val="10005"/>
                  </a:ext>
                </a:extLst>
              </a:tr>
              <a:tr h="2054543">
                <a:tc>
                  <a:txBody>
                    <a:bodyPr/>
                    <a:lstStyle/>
                    <a:p>
                      <a:pPr algn="ctr"/>
                      <a:endParaRPr lang="ru-RU" sz="1200" dirty="0">
                        <a:latin typeface="PT Astra Serif" panose="020A0603040505020204" pitchFamily="18" charset="-52"/>
                        <a:cs typeface="Times New Roman" panose="02020603050405020304" pitchFamily="18" charset="0"/>
                      </a:endParaRPr>
                    </a:p>
                  </a:txBody>
                  <a:tcPr/>
                </a:tc>
                <a:tc>
                  <a:txBody>
                    <a:bodyPr/>
                    <a:lstStyle/>
                    <a:p>
                      <a:r>
                        <a:rPr lang="ru-RU" sz="1200" b="1" dirty="0" smtClean="0">
                          <a:latin typeface="PT Astra Serif" panose="020A0603040505020204" pitchFamily="18" charset="-52"/>
                          <a:cs typeface="Times New Roman" panose="02020603050405020304" pitchFamily="18" charset="0"/>
                        </a:rPr>
                        <a:t>Цель муниципальной программы: </a:t>
                      </a:r>
                    </a:p>
                    <a:p>
                      <a:r>
                        <a:rPr lang="ru-RU" sz="1200" dirty="0" smtClean="0">
                          <a:latin typeface="PT Astra Serif" panose="020A0603040505020204" pitchFamily="18" charset="-52"/>
                          <a:cs typeface="Times New Roman" panose="02020603050405020304" pitchFamily="18" charset="0"/>
                        </a:rPr>
                        <a:t>Обеспечение доступным и комфортным жильем отдельных категорий граждан муниципального образования город Тула. </a:t>
                      </a:r>
                    </a:p>
                    <a:p>
                      <a:r>
                        <a:rPr lang="ru-RU" sz="1200" b="1" dirty="0" smtClean="0">
                          <a:latin typeface="PT Astra Serif" panose="020A0603040505020204" pitchFamily="18" charset="-52"/>
                          <a:cs typeface="Times New Roman" panose="02020603050405020304" pitchFamily="18" charset="0"/>
                        </a:rPr>
                        <a:t>Задачи муниципальной программы:</a:t>
                      </a:r>
                    </a:p>
                    <a:p>
                      <a:pPr algn="just"/>
                      <a:r>
                        <a:rPr lang="ru-RU" sz="1200" dirty="0" smtClean="0">
                          <a:latin typeface="PT Astra Serif" panose="020A0603040505020204" pitchFamily="18" charset="-52"/>
                          <a:cs typeface="Times New Roman" panose="02020603050405020304" pitchFamily="18" charset="0"/>
                        </a:rPr>
                        <a:t>1. Обеспечение жилыми помещениями малоимущих граждан, признанных нуждающимися в жилых помещениях в установленном порядке, и граждан, проживающих в домах, признанных непригодными для проживания.</a:t>
                      </a:r>
                    </a:p>
                    <a:p>
                      <a:pPr algn="just"/>
                      <a:r>
                        <a:rPr lang="ru-RU" sz="1200" dirty="0" smtClean="0">
                          <a:latin typeface="PT Astra Serif" panose="020A0603040505020204" pitchFamily="18" charset="-52"/>
                          <a:cs typeface="Times New Roman" panose="02020603050405020304" pitchFamily="18" charset="0"/>
                        </a:rPr>
                        <a:t>2. Выкуп жилых помещений у собственников при изъятии земельных участков под аварийными многоквартирными домами.</a:t>
                      </a:r>
                    </a:p>
                    <a:p>
                      <a:pPr algn="just"/>
                      <a:r>
                        <a:rPr lang="ru-RU" sz="1200" dirty="0" smtClean="0">
                          <a:latin typeface="PT Astra Serif" panose="020A0603040505020204" pitchFamily="18" charset="-52"/>
                          <a:cs typeface="Times New Roman" panose="02020603050405020304" pitchFamily="18" charset="0"/>
                        </a:rPr>
                        <a:t>3. Обеспечение жильем отдельных категорий граждан в целях реализации полномочий органов местного самоуправления.</a:t>
                      </a:r>
                    </a:p>
                    <a:p>
                      <a:pPr algn="just"/>
                      <a:r>
                        <a:rPr lang="ru-RU" sz="1200" dirty="0" smtClean="0">
                          <a:latin typeface="PT Astra Serif" panose="020A0603040505020204" pitchFamily="18" charset="-52"/>
                          <a:cs typeface="Times New Roman" panose="02020603050405020304" pitchFamily="18" charset="0"/>
                        </a:rPr>
                        <a:t>4. Переселение граждан, проживающих в аварийном жилом фонде.</a:t>
                      </a:r>
                    </a:p>
                    <a:p>
                      <a:pPr algn="just"/>
                      <a:r>
                        <a:rPr lang="ru-RU" sz="1200" dirty="0" smtClean="0">
                          <a:latin typeface="PT Astra Serif" panose="020A0603040505020204" pitchFamily="18" charset="-52"/>
                          <a:cs typeface="Times New Roman" panose="02020603050405020304" pitchFamily="18" charset="0"/>
                        </a:rPr>
                        <a:t>5. Поддержка в решении жилищной проблемы молодых семей, признанных в установленном порядке нуждающимися в улучшении жилищных условий.</a:t>
                      </a: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11396922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786639190"/>
              </p:ext>
            </p:extLst>
          </p:nvPr>
        </p:nvGraphicFramePr>
        <p:xfrm>
          <a:off x="133350" y="247649"/>
          <a:ext cx="11944349" cy="5906419"/>
        </p:xfrm>
        <a:graphic>
          <a:graphicData uri="http://schemas.openxmlformats.org/drawingml/2006/table">
            <a:tbl>
              <a:tblPr firstRow="1" bandRow="1">
                <a:tableStyleId>{5C22544A-7EE6-4342-B048-85BDC9FD1C3A}</a:tableStyleId>
              </a:tblPr>
              <a:tblGrid>
                <a:gridCol w="255289">
                  <a:extLst>
                    <a:ext uri="{9D8B030D-6E8A-4147-A177-3AD203B41FA5}">
                      <a16:colId xmlns="" xmlns:a16="http://schemas.microsoft.com/office/drawing/2014/main" val="20000"/>
                    </a:ext>
                  </a:extLst>
                </a:gridCol>
                <a:gridCol w="8792703">
                  <a:extLst>
                    <a:ext uri="{9D8B030D-6E8A-4147-A177-3AD203B41FA5}">
                      <a16:colId xmlns="" xmlns:a16="http://schemas.microsoft.com/office/drawing/2014/main" val="20001"/>
                    </a:ext>
                  </a:extLst>
                </a:gridCol>
                <a:gridCol w="972737">
                  <a:extLst>
                    <a:ext uri="{9D8B030D-6E8A-4147-A177-3AD203B41FA5}">
                      <a16:colId xmlns="" xmlns:a16="http://schemas.microsoft.com/office/drawing/2014/main" val="20002"/>
                    </a:ext>
                  </a:extLst>
                </a:gridCol>
                <a:gridCol w="941346">
                  <a:extLst>
                    <a:ext uri="{9D8B030D-6E8A-4147-A177-3AD203B41FA5}">
                      <a16:colId xmlns="" xmlns:a16="http://schemas.microsoft.com/office/drawing/2014/main" val="20003"/>
                    </a:ext>
                  </a:extLst>
                </a:gridCol>
                <a:gridCol w="982274">
                  <a:extLst>
                    <a:ext uri="{9D8B030D-6E8A-4147-A177-3AD203B41FA5}">
                      <a16:colId xmlns="" xmlns:a16="http://schemas.microsoft.com/office/drawing/2014/main" val="20004"/>
                    </a:ext>
                  </a:extLst>
                </a:gridCol>
              </a:tblGrid>
              <a:tr h="1290787">
                <a:tc>
                  <a:txBody>
                    <a:bodyPr/>
                    <a:lstStyle/>
                    <a:p>
                      <a:pPr algn="ctr"/>
                      <a:endParaRPr lang="ru-RU" sz="1200" b="1" dirty="0" smtClean="0">
                        <a:latin typeface="PT Astra Serif" panose="020A0603040505020204" pitchFamily="18" charset="-52"/>
                        <a:cs typeface="Times New Roman" panose="02020603050405020304" pitchFamily="18" charset="0"/>
                      </a:endParaRPr>
                    </a:p>
                    <a:p>
                      <a:pPr algn="ctr"/>
                      <a:r>
                        <a:rPr lang="ru-RU" sz="1200" b="1" dirty="0" smtClean="0">
                          <a:latin typeface="PT Astra Serif" panose="020A0603040505020204" pitchFamily="18" charset="-52"/>
                          <a:cs typeface="Times New Roman" panose="02020603050405020304" pitchFamily="18" charset="0"/>
                        </a:rPr>
                        <a:t>№ п/п</a:t>
                      </a:r>
                      <a:endParaRPr lang="ru-RU" sz="1200" b="1" dirty="0">
                        <a:latin typeface="PT Astra Serif" panose="020A0603040505020204" pitchFamily="18" charset="-52"/>
                        <a:cs typeface="Times New Roman" panose="02020603050405020304" pitchFamily="18" charset="0"/>
                      </a:endParaRPr>
                    </a:p>
                  </a:txBody>
                  <a:tcPr/>
                </a:tc>
                <a:tc>
                  <a:txBody>
                    <a:bodyPr/>
                    <a:lstStyle/>
                    <a:p>
                      <a:pPr algn="ctr"/>
                      <a:endParaRPr lang="ru-RU" sz="1200" dirty="0" smtClean="0">
                        <a:latin typeface="PT Astra Serif" panose="020A0603040505020204" pitchFamily="18" charset="-52"/>
                        <a:cs typeface="Times New Roman" panose="02020603050405020304" pitchFamily="18" charset="0"/>
                      </a:endParaRPr>
                    </a:p>
                    <a:p>
                      <a:pPr algn="ctr"/>
                      <a:r>
                        <a:rPr lang="ru-RU" sz="1400" dirty="0" smtClean="0">
                          <a:latin typeface="PT Astra Serif" panose="020A0603040505020204" pitchFamily="18" charset="-52"/>
                          <a:cs typeface="Times New Roman" panose="02020603050405020304" pitchFamily="18" charset="0"/>
                        </a:rPr>
                        <a:t>Наименование программы</a:t>
                      </a:r>
                      <a:endParaRPr lang="ru-RU" sz="1400" dirty="0">
                        <a:latin typeface="PT Astra Serif" panose="020A0603040505020204" pitchFamily="18" charset="-52"/>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PT Astra Serif" panose="020A0603040505020204" pitchFamily="18" charset="-52"/>
                          <a:cs typeface="Times New Roman" panose="02020603050405020304" pitchFamily="18" charset="0"/>
                        </a:rPr>
                        <a:t>Утвержден-</a:t>
                      </a:r>
                      <a:r>
                        <a:rPr lang="ru-RU" sz="1200" b="0" dirty="0" err="1" smtClean="0">
                          <a:solidFill>
                            <a:schemeClr val="bg1"/>
                          </a:solidFill>
                          <a:effectLst/>
                          <a:latin typeface="PT Astra Serif" panose="020A0603040505020204" pitchFamily="18" charset="-52"/>
                          <a:cs typeface="Times New Roman" panose="02020603050405020304" pitchFamily="18" charset="0"/>
                        </a:rPr>
                        <a:t>ный</a:t>
                      </a:r>
                      <a:r>
                        <a:rPr lang="ru-RU" sz="1200" b="0" dirty="0" smtClean="0">
                          <a:solidFill>
                            <a:schemeClr val="bg1"/>
                          </a:solidFill>
                          <a:effectLst/>
                          <a:latin typeface="PT Astra Serif" panose="020A0603040505020204" pitchFamily="18" charset="-52"/>
                          <a:cs typeface="Times New Roman" panose="02020603050405020304" pitchFamily="18" charset="0"/>
                        </a:rPr>
                        <a:t> план на 2024 год</a:t>
                      </a:r>
                      <a:endParaRPr lang="ru-RU" sz="1200" b="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rPr>
                        <a:t>План на 2024 год по сводной бюджетной росписи</a:t>
                      </a:r>
                      <a:endParaRPr lang="ru-RU" sz="1200" b="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rPr>
                        <a:t>Исполнено</a:t>
                      </a:r>
                      <a:r>
                        <a:rPr lang="ru-RU" sz="1200" b="0" baseline="0" dirty="0" smtClean="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rPr>
                        <a:t> на 01.01.2025   </a:t>
                      </a:r>
                      <a:endParaRPr lang="ru-RU" sz="1200" b="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a:tc>
                <a:extLst>
                  <a:ext uri="{0D108BD9-81ED-4DB2-BD59-A6C34878D82A}">
                    <a16:rowId xmlns="" xmlns:a16="http://schemas.microsoft.com/office/drawing/2014/main" val="10000"/>
                  </a:ext>
                </a:extLst>
              </a:tr>
              <a:tr h="1214389">
                <a:tc>
                  <a:txBody>
                    <a:bodyPr/>
                    <a:lstStyle/>
                    <a:p>
                      <a:pPr algn="ctr"/>
                      <a:r>
                        <a:rPr lang="ru-RU" sz="1300" dirty="0" smtClean="0">
                          <a:latin typeface="PT Astra Serif" panose="020A0603040505020204" pitchFamily="18" charset="-52"/>
                          <a:cs typeface="Times New Roman" panose="02020603050405020304" pitchFamily="18" charset="0"/>
                        </a:rPr>
                        <a:t>5</a:t>
                      </a:r>
                      <a:endParaRPr lang="ru-RU" sz="1300" dirty="0">
                        <a:latin typeface="PT Astra Serif" panose="020A0603040505020204" pitchFamily="18" charset="-52"/>
                        <a:cs typeface="Times New Roman" panose="02020603050405020304" pitchFamily="18" charset="0"/>
                      </a:endParaRPr>
                    </a:p>
                  </a:txBody>
                  <a:tcPr anchor="ctr"/>
                </a:tc>
                <a:tc>
                  <a:txBody>
                    <a:bodyPr/>
                    <a:lstStyle/>
                    <a:p>
                      <a:r>
                        <a:rPr lang="ru-RU" sz="1400" b="1" i="1" dirty="0" smtClean="0">
                          <a:latin typeface="PT Astra Serif" panose="020A0603040505020204" pitchFamily="18" charset="-52"/>
                          <a:cs typeface="Times New Roman" panose="02020603050405020304" pitchFamily="18" charset="0"/>
                        </a:rPr>
                        <a:t>Муниципальная программа  «Развитие транспорта и повышение безопасности дорожного движения в муниципальном образовании город Тула на 2020-2026 годы»</a:t>
                      </a:r>
                      <a:endParaRPr lang="ru-RU" sz="1400" b="1" i="1" dirty="0">
                        <a:latin typeface="PT Astra Serif" panose="020A0603040505020204" pitchFamily="18" charset="-52"/>
                        <a:cs typeface="Times New Roman" panose="02020603050405020304" pitchFamily="18" charset="0"/>
                      </a:endParaRPr>
                    </a:p>
                  </a:txBody>
                  <a:tcPr anchor="ctr"/>
                </a:tc>
                <a:tc>
                  <a:txBody>
                    <a:bodyPr/>
                    <a:lstStyle/>
                    <a:p>
                      <a:pPr algn="ctr"/>
                      <a:r>
                        <a:rPr lang="ru-RU" sz="1300" dirty="0" smtClean="0">
                          <a:latin typeface="PT Astra Serif" panose="020A0603040505020204" pitchFamily="18" charset="-52"/>
                          <a:cs typeface="Times New Roman" panose="02020603050405020304" pitchFamily="18" charset="0"/>
                        </a:rPr>
                        <a:t>3 461,7</a:t>
                      </a:r>
                      <a:endParaRPr lang="en-US" sz="1300" dirty="0" smtClean="0">
                        <a:latin typeface="PT Astra Serif" panose="020A0603040505020204" pitchFamily="18" charset="-52"/>
                        <a:cs typeface="Times New Roman" panose="02020603050405020304" pitchFamily="18" charset="0"/>
                      </a:endParaRPr>
                    </a:p>
                  </a:txBody>
                  <a:tcPr anchor="ctr"/>
                </a:tc>
                <a:tc>
                  <a:txBody>
                    <a:bodyPr/>
                    <a:lstStyle/>
                    <a:p>
                      <a:pPr algn="ctr"/>
                      <a:r>
                        <a:rPr lang="ru-RU" sz="1300" dirty="0" smtClean="0">
                          <a:latin typeface="PT Astra Serif" panose="020A0603040505020204" pitchFamily="18" charset="-52"/>
                          <a:cs typeface="Times New Roman" panose="02020603050405020304" pitchFamily="18" charset="0"/>
                        </a:rPr>
                        <a:t>5 498,5</a:t>
                      </a:r>
                      <a:endParaRPr lang="ru-RU" sz="1300" dirty="0">
                        <a:latin typeface="PT Astra Serif" panose="020A0603040505020204" pitchFamily="18" charset="-52"/>
                        <a:cs typeface="Times New Roman" panose="02020603050405020304" pitchFamily="18" charset="0"/>
                      </a:endParaRPr>
                    </a:p>
                  </a:txBody>
                  <a:tcPr anchor="ctr"/>
                </a:tc>
                <a:tc>
                  <a:txBody>
                    <a:bodyPr/>
                    <a:lstStyle/>
                    <a:p>
                      <a:pPr algn="ctr"/>
                      <a:r>
                        <a:rPr lang="ru-RU" sz="1300" dirty="0" smtClean="0">
                          <a:latin typeface="PT Astra Serif" panose="020A0603040505020204" pitchFamily="18" charset="-52"/>
                          <a:cs typeface="Times New Roman" panose="02020603050405020304" pitchFamily="18" charset="0"/>
                        </a:rPr>
                        <a:t>5 390,4</a:t>
                      </a:r>
                      <a:endParaRPr lang="ru-RU" sz="1300" dirty="0">
                        <a:latin typeface="PT Astra Serif" panose="020A0603040505020204" pitchFamily="18" charset="-52"/>
                        <a:cs typeface="Times New Roman" panose="02020603050405020304" pitchFamily="18" charset="0"/>
                      </a:endParaRPr>
                    </a:p>
                  </a:txBody>
                  <a:tcPr anchor="ctr"/>
                </a:tc>
                <a:extLst>
                  <a:ext uri="{0D108BD9-81ED-4DB2-BD59-A6C34878D82A}">
                    <a16:rowId xmlns="" xmlns:a16="http://schemas.microsoft.com/office/drawing/2014/main" val="10007"/>
                  </a:ext>
                </a:extLst>
              </a:tr>
              <a:tr h="3401243">
                <a:tc>
                  <a:txBody>
                    <a:bodyPr/>
                    <a:lstStyle/>
                    <a:p>
                      <a:pPr algn="ctr"/>
                      <a:endParaRPr lang="ru-RU" sz="1300" dirty="0">
                        <a:latin typeface="PT Astra Serif" panose="020A0603040505020204" pitchFamily="18" charset="-52"/>
                        <a:cs typeface="Times New Roman" panose="02020603050405020304" pitchFamily="18" charset="0"/>
                      </a:endParaRPr>
                    </a:p>
                  </a:txBody>
                  <a:tcPr anchor="ctr"/>
                </a:tc>
                <a:tc>
                  <a:txBody>
                    <a:bodyPr/>
                    <a:lstStyle/>
                    <a:p>
                      <a:r>
                        <a:rPr lang="ru-RU" sz="1200" b="1" dirty="0" smtClean="0">
                          <a:latin typeface="PT Astra Serif" panose="020A0603040505020204" pitchFamily="18" charset="-52"/>
                          <a:cs typeface="Times New Roman" panose="02020603050405020304" pitchFamily="18" charset="0"/>
                        </a:rPr>
                        <a:t>Удельный вес в общем объеме расходов:</a:t>
                      </a:r>
                    </a:p>
                    <a:p>
                      <a:r>
                        <a:rPr lang="ru-RU" sz="1200" b="1" dirty="0" smtClean="0">
                          <a:latin typeface="PT Astra Serif" panose="020A0603040505020204" pitchFamily="18" charset="-52"/>
                          <a:cs typeface="Times New Roman" panose="02020603050405020304" pitchFamily="18" charset="0"/>
                        </a:rPr>
                        <a:t>Цели муниципальной программы: </a:t>
                      </a:r>
                    </a:p>
                    <a:p>
                      <a:pPr algn="just"/>
                      <a:r>
                        <a:rPr lang="ru-RU" sz="1200" dirty="0" smtClean="0">
                          <a:latin typeface="PT Astra Serif" panose="020A0603040505020204" pitchFamily="18" charset="-52"/>
                          <a:cs typeface="Times New Roman" panose="02020603050405020304" pitchFamily="18" charset="0"/>
                        </a:rPr>
                        <a:t>1. Создание условий для предоставления транспортных услуг населению и организация транспортного обслуживания населения в границах муниципального образования город Тула.</a:t>
                      </a:r>
                    </a:p>
                    <a:p>
                      <a:pPr algn="just"/>
                      <a:r>
                        <a:rPr lang="ru-RU" sz="1200" dirty="0" smtClean="0">
                          <a:latin typeface="PT Astra Serif" panose="020A0603040505020204" pitchFamily="18" charset="-52"/>
                          <a:cs typeface="Times New Roman" panose="02020603050405020304" pitchFamily="18" charset="0"/>
                        </a:rPr>
                        <a:t>2. Реализация полномочий органов местного самоуправления в сфере дорожной деятельности и обеспечения безопасности дорожного движения в границах муниципального образования город Тула.</a:t>
                      </a:r>
                    </a:p>
                    <a:p>
                      <a:r>
                        <a:rPr lang="ru-RU" sz="1200" b="1" dirty="0" smtClean="0">
                          <a:latin typeface="PT Astra Serif" panose="020A0603040505020204" pitchFamily="18" charset="-52"/>
                          <a:cs typeface="Times New Roman" panose="02020603050405020304" pitchFamily="18" charset="0"/>
                        </a:rPr>
                        <a:t>Задачи муниципальной программы:</a:t>
                      </a:r>
                    </a:p>
                    <a:p>
                      <a:pPr algn="just"/>
                      <a:r>
                        <a:rPr lang="ru-RU" sz="1200" dirty="0" smtClean="0">
                          <a:latin typeface="PT Astra Serif" panose="020A0603040505020204" pitchFamily="18" charset="-52"/>
                          <a:cs typeface="Times New Roman" panose="02020603050405020304" pitchFamily="18" charset="0"/>
                        </a:rPr>
                        <a:t>1. Обеспечение гарантий законных прав населения на безопасное дорожное движение на территории муниципального образования город Тула.</a:t>
                      </a:r>
                    </a:p>
                    <a:p>
                      <a:pPr algn="just"/>
                      <a:r>
                        <a:rPr lang="ru-RU" sz="1200" dirty="0" smtClean="0">
                          <a:latin typeface="PT Astra Serif" panose="020A0603040505020204" pitchFamily="18" charset="-52"/>
                          <a:cs typeface="Times New Roman" panose="02020603050405020304" pitchFamily="18" charset="0"/>
                        </a:rPr>
                        <a:t>2. Приведение в нормативное состояние автомобильных дорог общего пользования местного значения.</a:t>
                      </a:r>
                    </a:p>
                    <a:p>
                      <a:pPr algn="just"/>
                      <a:r>
                        <a:rPr lang="ru-RU" sz="1200" dirty="0" smtClean="0">
                          <a:latin typeface="PT Astra Serif" panose="020A0603040505020204" pitchFamily="18" charset="-52"/>
                          <a:cs typeface="Times New Roman" panose="02020603050405020304" pitchFamily="18" charset="0"/>
                        </a:rPr>
                        <a:t>3. Обеспечение транспортного обслуживания населения муниципального образования город Тула.</a:t>
                      </a:r>
                    </a:p>
                    <a:p>
                      <a:pPr algn="just"/>
                      <a:r>
                        <a:rPr lang="ru-RU" sz="1200" dirty="0" smtClean="0">
                          <a:latin typeface="PT Astra Serif" panose="020A0603040505020204" pitchFamily="18" charset="-52"/>
                          <a:cs typeface="Times New Roman" panose="02020603050405020304" pitchFamily="18" charset="0"/>
                        </a:rPr>
                        <a:t>4. Обеспечение перевозчиков Субсидией на возмещение выпадающих доходов, недополученных в результате предоставления льгот по оплате проезда учащихся общеобразовательных учреждений муниципального образования город Тула.</a:t>
                      </a:r>
                    </a:p>
                    <a:p>
                      <a:pPr algn="just"/>
                      <a:r>
                        <a:rPr lang="ru-RU" sz="1200" dirty="0" smtClean="0">
                          <a:latin typeface="PT Astra Serif" panose="020A0603040505020204" pitchFamily="18" charset="-52"/>
                          <a:cs typeface="Times New Roman" panose="02020603050405020304" pitchFamily="18" charset="0"/>
                        </a:rPr>
                        <a:t>5. Обеспечение безопасности дорожного движения посредством совершенствования улично-дорожной сети.</a:t>
                      </a:r>
                    </a:p>
                    <a:p>
                      <a:pPr algn="just"/>
                      <a:r>
                        <a:rPr lang="ru-RU" sz="1200" dirty="0" smtClean="0">
                          <a:latin typeface="PT Astra Serif" panose="020A0603040505020204" pitchFamily="18" charset="-52"/>
                          <a:cs typeface="Times New Roman" panose="02020603050405020304" pitchFamily="18" charset="0"/>
                        </a:rPr>
                        <a:t>6. Обеспечение управления реализацией муниципальной программы муниципального образования города Тула «Развитие транспорта и повышение безопасности дорожного движения в муниципальном образовании город Тула на 2020 - 2026 годы».</a:t>
                      </a:r>
                    </a:p>
                    <a:p>
                      <a:pPr algn="just"/>
                      <a:r>
                        <a:rPr lang="ru-RU" sz="1200" dirty="0" smtClean="0">
                          <a:latin typeface="PT Astra Serif" panose="020A0603040505020204" pitchFamily="18" charset="-52"/>
                          <a:cs typeface="Times New Roman" panose="02020603050405020304" pitchFamily="18" charset="0"/>
                        </a:rPr>
                        <a:t>7. Участие в реализации муниципальной программы и достижение предусмотренных муниципальной программой показателей результативности и эффективности.</a:t>
                      </a:r>
                      <a:endParaRPr lang="ru-RU" sz="1200" dirty="0">
                        <a:latin typeface="PT Astra Serif" panose="020A0603040505020204" pitchFamily="18" charset="-52"/>
                        <a:cs typeface="Times New Roman" panose="02020603050405020304" pitchFamily="18" charset="0"/>
                      </a:endParaRPr>
                    </a:p>
                  </a:txBody>
                  <a:tcPr/>
                </a:tc>
                <a:tc>
                  <a:txBody>
                    <a:bodyPr/>
                    <a:lstStyle/>
                    <a:p>
                      <a:pPr algn="l"/>
                      <a:r>
                        <a:rPr lang="ru-RU" sz="1200" dirty="0" smtClean="0">
                          <a:latin typeface="PT Astra Serif" panose="020A0603040505020204" pitchFamily="18" charset="-52"/>
                          <a:cs typeface="Times New Roman" panose="02020603050405020304" pitchFamily="18" charset="0"/>
                        </a:rPr>
                        <a:t>12,1%</a:t>
                      </a:r>
                      <a:endParaRPr lang="ru-RU" sz="1200" dirty="0">
                        <a:latin typeface="PT Astra Serif" panose="020A0603040505020204" pitchFamily="18" charset="-52"/>
                        <a:cs typeface="Times New Roman" panose="02020603050405020304" pitchFamily="18" charset="0"/>
                      </a:endParaRPr>
                    </a:p>
                  </a:txBody>
                  <a:tcPr/>
                </a:tc>
                <a:tc>
                  <a:txBody>
                    <a:bodyPr/>
                    <a:lstStyle/>
                    <a:p>
                      <a:pPr algn="ctr"/>
                      <a:r>
                        <a:rPr lang="ru-RU" sz="1200" dirty="0" smtClean="0">
                          <a:latin typeface="PT Astra Serif" panose="020A0603040505020204" pitchFamily="18" charset="-52"/>
                          <a:cs typeface="Times New Roman" panose="02020603050405020304" pitchFamily="18" charset="0"/>
                        </a:rPr>
                        <a:t>16,0%</a:t>
                      </a:r>
                      <a:endParaRPr lang="ru-RU" sz="1200" dirty="0">
                        <a:latin typeface="PT Astra Serif" panose="020A0603040505020204" pitchFamily="18" charset="-52"/>
                        <a:cs typeface="Times New Roman" panose="02020603050405020304" pitchFamily="18" charset="0"/>
                      </a:endParaRPr>
                    </a:p>
                  </a:txBody>
                  <a:tcPr/>
                </a:tc>
                <a:tc>
                  <a:txBody>
                    <a:bodyPr/>
                    <a:lstStyle/>
                    <a:p>
                      <a:pPr algn="ctr"/>
                      <a:r>
                        <a:rPr lang="ru-RU" sz="1200" dirty="0" smtClean="0">
                          <a:latin typeface="PT Astra Serif" panose="020A0603040505020204" pitchFamily="18" charset="-52"/>
                          <a:cs typeface="Times New Roman" panose="02020603050405020304" pitchFamily="18" charset="0"/>
                        </a:rPr>
                        <a:t>15,9%</a:t>
                      </a:r>
                      <a:endParaRPr lang="ru-RU" sz="1200" dirty="0">
                        <a:latin typeface="PT Astra Serif" panose="020A0603040505020204" pitchFamily="18" charset="-52"/>
                        <a:cs typeface="Times New Roman" panose="02020603050405020304" pitchFamily="18" charset="0"/>
                      </a:endParaRPr>
                    </a:p>
                  </a:txBody>
                  <a:tcPr/>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3507313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702063822"/>
              </p:ext>
            </p:extLst>
          </p:nvPr>
        </p:nvGraphicFramePr>
        <p:xfrm>
          <a:off x="173254" y="317633"/>
          <a:ext cx="11829449" cy="5794409"/>
        </p:xfrm>
        <a:graphic>
          <a:graphicData uri="http://schemas.openxmlformats.org/drawingml/2006/table">
            <a:tbl>
              <a:tblPr firstRow="1" bandRow="1">
                <a:tableStyleId>{5C22544A-7EE6-4342-B048-85BDC9FD1C3A}</a:tableStyleId>
              </a:tblPr>
              <a:tblGrid>
                <a:gridCol w="431614">
                  <a:extLst>
                    <a:ext uri="{9D8B030D-6E8A-4147-A177-3AD203B41FA5}">
                      <a16:colId xmlns="" xmlns:a16="http://schemas.microsoft.com/office/drawing/2014/main" val="20000"/>
                    </a:ext>
                  </a:extLst>
                </a:gridCol>
                <a:gridCol w="8629974">
                  <a:extLst>
                    <a:ext uri="{9D8B030D-6E8A-4147-A177-3AD203B41FA5}">
                      <a16:colId xmlns="" xmlns:a16="http://schemas.microsoft.com/office/drawing/2014/main" val="20001"/>
                    </a:ext>
                  </a:extLst>
                </a:gridCol>
                <a:gridCol w="973344">
                  <a:extLst>
                    <a:ext uri="{9D8B030D-6E8A-4147-A177-3AD203B41FA5}">
                      <a16:colId xmlns="" xmlns:a16="http://schemas.microsoft.com/office/drawing/2014/main" val="20002"/>
                    </a:ext>
                  </a:extLst>
                </a:gridCol>
                <a:gridCol w="895823">
                  <a:extLst>
                    <a:ext uri="{9D8B030D-6E8A-4147-A177-3AD203B41FA5}">
                      <a16:colId xmlns="" xmlns:a16="http://schemas.microsoft.com/office/drawing/2014/main" val="20003"/>
                    </a:ext>
                  </a:extLst>
                </a:gridCol>
                <a:gridCol w="898694">
                  <a:extLst>
                    <a:ext uri="{9D8B030D-6E8A-4147-A177-3AD203B41FA5}">
                      <a16:colId xmlns="" xmlns:a16="http://schemas.microsoft.com/office/drawing/2014/main" val="20004"/>
                    </a:ext>
                  </a:extLst>
                </a:gridCol>
              </a:tblGrid>
              <a:tr h="1493871">
                <a:tc>
                  <a:txBody>
                    <a:bodyPr/>
                    <a:lstStyle/>
                    <a:p>
                      <a:pPr algn="ctr"/>
                      <a:endParaRPr lang="ru-RU" sz="1400" b="1" dirty="0" smtClean="0">
                        <a:latin typeface="PT Astra Serif" panose="020A0603040505020204" pitchFamily="18" charset="-52"/>
                        <a:cs typeface="Times New Roman" panose="02020603050405020304" pitchFamily="18" charset="0"/>
                      </a:endParaRPr>
                    </a:p>
                    <a:p>
                      <a:pPr algn="ctr"/>
                      <a:r>
                        <a:rPr lang="ru-RU" sz="1400" b="1" dirty="0" smtClean="0">
                          <a:latin typeface="PT Astra Serif" panose="020A0603040505020204" pitchFamily="18" charset="-52"/>
                          <a:cs typeface="Times New Roman" panose="02020603050405020304" pitchFamily="18" charset="0"/>
                        </a:rPr>
                        <a:t>№ п/п</a:t>
                      </a:r>
                      <a:endParaRPr lang="ru-RU" sz="1400" b="1" dirty="0">
                        <a:latin typeface="PT Astra Serif" panose="020A0603040505020204" pitchFamily="18" charset="-52"/>
                        <a:cs typeface="Times New Roman" panose="02020603050405020304" pitchFamily="18" charset="0"/>
                      </a:endParaRPr>
                    </a:p>
                  </a:txBody>
                  <a:tcPr/>
                </a:tc>
                <a:tc>
                  <a:txBody>
                    <a:bodyPr/>
                    <a:lstStyle/>
                    <a:p>
                      <a:pPr algn="ctr"/>
                      <a:endParaRPr lang="ru-RU" sz="1400" dirty="0" smtClean="0">
                        <a:latin typeface="PT Astra Serif" panose="020A0603040505020204" pitchFamily="18" charset="-52"/>
                        <a:cs typeface="Times New Roman" panose="02020603050405020304" pitchFamily="18" charset="0"/>
                      </a:endParaRPr>
                    </a:p>
                    <a:p>
                      <a:pPr algn="ctr"/>
                      <a:r>
                        <a:rPr lang="ru-RU" sz="1400" dirty="0" smtClean="0">
                          <a:latin typeface="PT Astra Serif" panose="020A0603040505020204" pitchFamily="18" charset="-52"/>
                          <a:cs typeface="Times New Roman" panose="02020603050405020304" pitchFamily="18" charset="0"/>
                        </a:rPr>
                        <a:t>Наименование программы</a:t>
                      </a:r>
                      <a:endParaRPr lang="ru-RU" sz="1400" dirty="0">
                        <a:latin typeface="PT Astra Serif" panose="020A0603040505020204" pitchFamily="18" charset="-52"/>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PT Astra Serif" panose="020A0603040505020204" pitchFamily="18" charset="-52"/>
                          <a:cs typeface="Times New Roman" panose="02020603050405020304" pitchFamily="18" charset="0"/>
                        </a:rPr>
                        <a:t>Утвержден-</a:t>
                      </a:r>
                      <a:r>
                        <a:rPr lang="ru-RU" sz="1200" b="0" dirty="0" err="1" smtClean="0">
                          <a:solidFill>
                            <a:schemeClr val="bg1"/>
                          </a:solidFill>
                          <a:effectLst/>
                          <a:latin typeface="PT Astra Serif" panose="020A0603040505020204" pitchFamily="18" charset="-52"/>
                          <a:cs typeface="Times New Roman" panose="02020603050405020304" pitchFamily="18" charset="0"/>
                        </a:rPr>
                        <a:t>ный</a:t>
                      </a:r>
                      <a:r>
                        <a:rPr lang="ru-RU" sz="1200" b="0" dirty="0" smtClean="0">
                          <a:solidFill>
                            <a:schemeClr val="bg1"/>
                          </a:solidFill>
                          <a:effectLst/>
                          <a:latin typeface="PT Astra Serif" panose="020A0603040505020204" pitchFamily="18" charset="-52"/>
                          <a:cs typeface="Times New Roman" panose="02020603050405020304" pitchFamily="18" charset="0"/>
                        </a:rPr>
                        <a:t> план на 2024 год</a:t>
                      </a:r>
                      <a:endParaRPr lang="ru-RU" sz="1200" b="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rPr>
                        <a:t>План на 2024 год по сводной бюджетной росписи</a:t>
                      </a:r>
                      <a:endParaRPr lang="ru-RU" sz="1200" b="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rPr>
                        <a:t>Исполнено</a:t>
                      </a:r>
                      <a:r>
                        <a:rPr lang="ru-RU" sz="1200" b="0" baseline="0" dirty="0" smtClean="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rPr>
                        <a:t> на 01.01.2025   </a:t>
                      </a:r>
                      <a:endParaRPr lang="ru-RU" sz="1200" b="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a:tc>
                <a:extLst>
                  <a:ext uri="{0D108BD9-81ED-4DB2-BD59-A6C34878D82A}">
                    <a16:rowId xmlns="" xmlns:a16="http://schemas.microsoft.com/office/drawing/2014/main" val="10000"/>
                  </a:ext>
                </a:extLst>
              </a:tr>
              <a:tr h="543226">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dirty="0"/>
                    </a:p>
                  </a:txBody>
                  <a:tcPr/>
                </a:tc>
                <a:extLst>
                  <a:ext uri="{0D108BD9-81ED-4DB2-BD59-A6C34878D82A}">
                    <a16:rowId xmlns="" xmlns:a16="http://schemas.microsoft.com/office/drawing/2014/main" val="10001"/>
                  </a:ext>
                </a:extLst>
              </a:tr>
              <a:tr h="769570">
                <a:tc>
                  <a:txBody>
                    <a:bodyPr/>
                    <a:lstStyle/>
                    <a:p>
                      <a:pPr algn="ctr"/>
                      <a:r>
                        <a:rPr lang="ru-RU" sz="1400" b="1" i="1" dirty="0" smtClean="0">
                          <a:latin typeface="PT Astra Serif" panose="020A0603040505020204" pitchFamily="18" charset="-52"/>
                          <a:cs typeface="Times New Roman" panose="02020603050405020304" pitchFamily="18" charset="0"/>
                        </a:rPr>
                        <a:t>6</a:t>
                      </a:r>
                      <a:endParaRPr lang="ru-RU" sz="1400" b="1" i="1" dirty="0">
                        <a:latin typeface="PT Astra Serif" panose="020A0603040505020204" pitchFamily="18" charset="-52"/>
                        <a:cs typeface="Times New Roman" panose="02020603050405020304" pitchFamily="18" charset="0"/>
                      </a:endParaRPr>
                    </a:p>
                  </a:txBody>
                  <a:tcPr anchor="ctr"/>
                </a:tc>
                <a:tc>
                  <a:txBody>
                    <a:bodyPr/>
                    <a:lstStyle/>
                    <a:p>
                      <a:r>
                        <a:rPr lang="ru-RU" sz="1400" b="1" i="1" dirty="0" smtClean="0">
                          <a:latin typeface="PT Astra Serif" panose="020A0603040505020204" pitchFamily="18" charset="-52"/>
                          <a:cs typeface="Times New Roman" panose="02020603050405020304" pitchFamily="18" charset="0"/>
                        </a:rPr>
                        <a:t>Муниципальная программа «Энергосбережение и повышение энергетической эффективности в муниципальном образовании город Тула»</a:t>
                      </a:r>
                      <a:endParaRPr lang="ru-RU" sz="1400" b="1" i="1" dirty="0">
                        <a:latin typeface="PT Astra Serif" panose="020A0603040505020204" pitchFamily="18" charset="-52"/>
                        <a:cs typeface="Times New Roman" panose="02020603050405020304" pitchFamily="18" charset="0"/>
                      </a:endParaRPr>
                    </a:p>
                  </a:txBody>
                  <a:tcPr anchor="ctr"/>
                </a:tc>
                <a:tc>
                  <a:txBody>
                    <a:bodyPr/>
                    <a:lstStyle/>
                    <a:p>
                      <a:pPr algn="ctr"/>
                      <a:r>
                        <a:rPr lang="ru-RU" sz="1300" dirty="0" smtClean="0">
                          <a:latin typeface="PT Astra Serif" panose="020A0603040505020204" pitchFamily="18" charset="-52"/>
                          <a:cs typeface="Times New Roman" panose="02020603050405020304" pitchFamily="18" charset="0"/>
                        </a:rPr>
                        <a:t>8,4</a:t>
                      </a:r>
                      <a:endParaRPr lang="ru-RU" sz="1300" dirty="0">
                        <a:latin typeface="PT Astra Serif" panose="020A0603040505020204" pitchFamily="18" charset="-52"/>
                        <a:cs typeface="Times New Roman" panose="02020603050405020304" pitchFamily="18" charset="0"/>
                      </a:endParaRPr>
                    </a:p>
                  </a:txBody>
                  <a:tcPr anchor="ctr"/>
                </a:tc>
                <a:tc>
                  <a:txBody>
                    <a:bodyPr/>
                    <a:lstStyle/>
                    <a:p>
                      <a:pPr algn="ctr"/>
                      <a:r>
                        <a:rPr lang="ru-RU" sz="1300" dirty="0" smtClean="0">
                          <a:latin typeface="PT Astra Serif" panose="020A0603040505020204" pitchFamily="18" charset="-52"/>
                          <a:cs typeface="Times New Roman" panose="02020603050405020304" pitchFamily="18" charset="0"/>
                        </a:rPr>
                        <a:t>5,0</a:t>
                      </a:r>
                      <a:endParaRPr lang="ru-RU" sz="1300" dirty="0">
                        <a:latin typeface="PT Astra Serif" panose="020A0603040505020204" pitchFamily="18" charset="-52"/>
                        <a:cs typeface="Times New Roman" panose="02020603050405020304" pitchFamily="18" charset="0"/>
                      </a:endParaRPr>
                    </a:p>
                  </a:txBody>
                  <a:tcPr anchor="ctr"/>
                </a:tc>
                <a:tc>
                  <a:txBody>
                    <a:bodyPr/>
                    <a:lstStyle/>
                    <a:p>
                      <a:pPr algn="ctr"/>
                      <a:r>
                        <a:rPr lang="ru-RU" sz="1300" dirty="0" smtClean="0">
                          <a:latin typeface="PT Astra Serif" panose="020A0603040505020204" pitchFamily="18" charset="-52"/>
                          <a:cs typeface="Times New Roman" panose="02020603050405020304" pitchFamily="18" charset="0"/>
                        </a:rPr>
                        <a:t>5,0</a:t>
                      </a:r>
                      <a:endParaRPr lang="ru-RU" sz="1300" dirty="0">
                        <a:latin typeface="PT Astra Serif" panose="020A0603040505020204" pitchFamily="18" charset="-52"/>
                        <a:cs typeface="Times New Roman" panose="02020603050405020304" pitchFamily="18" charset="0"/>
                      </a:endParaRPr>
                    </a:p>
                  </a:txBody>
                  <a:tcPr anchor="ctr"/>
                </a:tc>
                <a:extLst>
                  <a:ext uri="{0D108BD9-81ED-4DB2-BD59-A6C34878D82A}">
                    <a16:rowId xmlns="" xmlns:a16="http://schemas.microsoft.com/office/drawing/2014/main" val="10002"/>
                  </a:ext>
                </a:extLst>
              </a:tr>
              <a:tr h="407419">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just"/>
                      <a:r>
                        <a:rPr lang="ru-RU" sz="1200" dirty="0" smtClean="0">
                          <a:latin typeface="PT Astra Serif" panose="020A0603040505020204" pitchFamily="18" charset="-52"/>
                          <a:cs typeface="Times New Roman" panose="02020603050405020304" pitchFamily="18" charset="0"/>
                        </a:rPr>
                        <a:t>Удельный вес в общем объеме</a:t>
                      </a:r>
                      <a:r>
                        <a:rPr lang="ru-RU" sz="1200" baseline="0" dirty="0" smtClean="0">
                          <a:latin typeface="PT Astra Serif" panose="020A0603040505020204" pitchFamily="18" charset="-52"/>
                          <a:cs typeface="Times New Roman" panose="02020603050405020304" pitchFamily="18" charset="0"/>
                        </a:rPr>
                        <a:t> расходов</a:t>
                      </a: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r>
                        <a:rPr lang="ru-RU" sz="1200" dirty="0" smtClean="0">
                          <a:latin typeface="PT Astra Serif" panose="020A0603040505020204" pitchFamily="18" charset="-52"/>
                          <a:cs typeface="Times New Roman" panose="02020603050405020304" pitchFamily="18" charset="0"/>
                        </a:rPr>
                        <a:t>0,02%</a:t>
                      </a: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r>
                        <a:rPr lang="ru-RU" sz="1200" dirty="0" smtClean="0">
                          <a:latin typeface="PT Astra Serif" panose="020A0603040505020204" pitchFamily="18" charset="-52"/>
                          <a:cs typeface="Times New Roman" panose="02020603050405020304" pitchFamily="18" charset="0"/>
                        </a:rPr>
                        <a:t>0,01%</a:t>
                      </a: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r>
                        <a:rPr lang="ru-RU" sz="1200" dirty="0" smtClean="0">
                          <a:latin typeface="PT Astra Serif" panose="020A0603040505020204" pitchFamily="18" charset="-52"/>
                          <a:cs typeface="Times New Roman" panose="02020603050405020304" pitchFamily="18" charset="0"/>
                        </a:rPr>
                        <a:t>0,01%</a:t>
                      </a:r>
                      <a:endParaRPr lang="ru-RU" sz="1200" dirty="0">
                        <a:latin typeface="PT Astra Serif" panose="020A0603040505020204" pitchFamily="18" charset="-52"/>
                        <a:cs typeface="Times New Roman" panose="02020603050405020304" pitchFamily="18" charset="0"/>
                      </a:endParaRPr>
                    </a:p>
                  </a:txBody>
                  <a:tcPr anchor="ctr"/>
                </a:tc>
                <a:extLst>
                  <a:ext uri="{0D108BD9-81ED-4DB2-BD59-A6C34878D82A}">
                    <a16:rowId xmlns="" xmlns:a16="http://schemas.microsoft.com/office/drawing/2014/main" val="10003"/>
                  </a:ext>
                </a:extLst>
              </a:tr>
              <a:tr h="2580323">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just"/>
                      <a:r>
                        <a:rPr lang="ru-RU" sz="1200" b="1" dirty="0" smtClean="0">
                          <a:latin typeface="PT Astra Serif" panose="020A0603040505020204" pitchFamily="18" charset="-52"/>
                          <a:cs typeface="Times New Roman" panose="02020603050405020304" pitchFamily="18" charset="0"/>
                        </a:rPr>
                        <a:t>Цель муниципальной программы: </a:t>
                      </a:r>
                    </a:p>
                    <a:p>
                      <a:pPr algn="just"/>
                      <a:r>
                        <a:rPr lang="ru-RU" sz="1200" dirty="0" smtClean="0">
                          <a:latin typeface="PT Astra Serif" panose="020A0603040505020204" pitchFamily="18" charset="-52"/>
                          <a:cs typeface="Times New Roman" panose="02020603050405020304" pitchFamily="18" charset="0"/>
                        </a:rPr>
                        <a:t>Повышение эффективности использования энергетических ресурсов в муниципальном образовании город Тула.</a:t>
                      </a:r>
                    </a:p>
                    <a:p>
                      <a:pPr algn="just"/>
                      <a:r>
                        <a:rPr lang="ru-RU" sz="1200" b="1" dirty="0" smtClean="0">
                          <a:latin typeface="PT Astra Serif" panose="020A0603040505020204" pitchFamily="18" charset="-52"/>
                          <a:cs typeface="Times New Roman" panose="02020603050405020304" pitchFamily="18" charset="0"/>
                        </a:rPr>
                        <a:t>Задачи муниципальной программы:</a:t>
                      </a:r>
                    </a:p>
                    <a:p>
                      <a:pPr algn="just"/>
                      <a:r>
                        <a:rPr lang="ru-RU" sz="1200" dirty="0" smtClean="0">
                          <a:latin typeface="PT Astra Serif" panose="020A0603040505020204" pitchFamily="18" charset="-52"/>
                          <a:cs typeface="Times New Roman" panose="02020603050405020304" pitchFamily="18" charset="0"/>
                        </a:rPr>
                        <a:t>1. Снижение потребления энергоресурсов.</a:t>
                      </a:r>
                    </a:p>
                    <a:p>
                      <a:pPr algn="just"/>
                      <a:r>
                        <a:rPr lang="ru-RU" sz="1200" dirty="0" smtClean="0">
                          <a:latin typeface="PT Astra Serif" panose="020A0603040505020204" pitchFamily="18" charset="-52"/>
                          <a:cs typeface="Times New Roman" panose="02020603050405020304" pitchFamily="18" charset="0"/>
                        </a:rPr>
                        <a:t>2. Обеспечение энергосбережения в муниципальных учреждениях муниципального образования город Тула;</a:t>
                      </a:r>
                    </a:p>
                    <a:p>
                      <a:pPr algn="just"/>
                      <a:r>
                        <a:rPr lang="ru-RU" sz="1200" dirty="0" smtClean="0">
                          <a:latin typeface="PT Astra Serif" panose="020A0603040505020204" pitchFamily="18" charset="-52"/>
                          <a:cs typeface="Times New Roman" panose="02020603050405020304" pitchFamily="18" charset="0"/>
                        </a:rPr>
                        <a:t>3. Выявление на территории муниципального образования город Тула количества бесхозяйных объектов недвижимого имущества, используемых для передачи энергетических ресурсов (включая газоснабжение, тепло и электроснабжение).</a:t>
                      </a:r>
                    </a:p>
                    <a:p>
                      <a:pPr algn="just"/>
                      <a:r>
                        <a:rPr lang="ru-RU" sz="1200" dirty="0" smtClean="0">
                          <a:latin typeface="PT Astra Serif" panose="020A0603040505020204" pitchFamily="18" charset="-52"/>
                          <a:cs typeface="Times New Roman" panose="02020603050405020304" pitchFamily="18" charset="0"/>
                        </a:rPr>
                        <a:t>4. Сокращение на территории муниципального образования город Тула количества бесхозяйных объектов недвижимого имущества, используемых для передачи энергетических ресурсов (включая газоснабжение, тепло и электроснабжение).</a:t>
                      </a: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315381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57728" y="435785"/>
            <a:ext cx="11174023" cy="5632311"/>
          </a:xfrm>
          <a:prstGeom prst="rect">
            <a:avLst/>
          </a:prstGeom>
        </p:spPr>
        <p:txBody>
          <a:bodyPr wrap="square">
            <a:spAutoFit/>
          </a:bodyPr>
          <a:lstStyle/>
          <a:p>
            <a:pPr algn="ctr"/>
            <a:r>
              <a:rPr lang="ru-RU" b="1" dirty="0">
                <a:latin typeface="PT Astra Serif" panose="020A0603040505020204" pitchFamily="18" charset="-52"/>
                <a:cs typeface="Times New Roman" panose="02020603050405020304" pitchFamily="18" charset="0"/>
              </a:rPr>
              <a:t>Уважаемые жители </a:t>
            </a:r>
          </a:p>
          <a:p>
            <a:pPr algn="ctr"/>
            <a:r>
              <a:rPr lang="ru-RU" b="1" dirty="0">
                <a:latin typeface="PT Astra Serif" panose="020A0603040505020204" pitchFamily="18" charset="-52"/>
                <a:cs typeface="Times New Roman" panose="02020603050405020304" pitchFamily="18" charset="0"/>
              </a:rPr>
              <a:t>муниципального образования город Тула!</a:t>
            </a:r>
          </a:p>
          <a:p>
            <a:endParaRPr lang="ru-RU" dirty="0">
              <a:latin typeface="PT Astra Serif" panose="020A0603040505020204" pitchFamily="18" charset="-52"/>
              <a:cs typeface="Times New Roman" panose="02020603050405020304" pitchFamily="18" charset="0"/>
            </a:endParaRPr>
          </a:p>
          <a:p>
            <a:pPr algn="just"/>
            <a:r>
              <a:rPr lang="ru-RU" dirty="0" smtClean="0">
                <a:latin typeface="PT Astra Serif" panose="020A0603040505020204" pitchFamily="18" charset="-52"/>
                <a:cs typeface="Times New Roman" panose="02020603050405020304" pitchFamily="18" charset="0"/>
              </a:rPr>
              <a:t>           </a:t>
            </a:r>
            <a:r>
              <a:rPr lang="ru-RU" dirty="0">
                <a:latin typeface="PT Astra Serif" panose="020A0603040505020204" pitchFamily="18" charset="-52"/>
                <a:cs typeface="Times New Roman" panose="02020603050405020304" pitchFamily="18" charset="0"/>
              </a:rPr>
              <a:t>	Исполнение бюджета – это этап бюджетного процесса, который начинается с момента утверждения решения о бюджете и продолжается в течение всего финансового года.</a:t>
            </a:r>
          </a:p>
          <a:p>
            <a:pPr algn="just"/>
            <a:r>
              <a:rPr lang="ru-RU" dirty="0">
                <a:latin typeface="PT Astra Serif" panose="020A0603040505020204" pitchFamily="18" charset="-52"/>
                <a:cs typeface="Times New Roman" panose="02020603050405020304" pitchFamily="18" charset="0"/>
              </a:rPr>
              <a:t>        </a:t>
            </a:r>
            <a:r>
              <a:rPr lang="ru-RU" dirty="0" smtClean="0">
                <a:latin typeface="PT Astra Serif" panose="020A0603040505020204" pitchFamily="18" charset="-52"/>
                <a:cs typeface="Times New Roman" panose="02020603050405020304" pitchFamily="18" charset="0"/>
              </a:rPr>
              <a:t>	Бюджет </a:t>
            </a:r>
            <a:r>
              <a:rPr lang="ru-RU" dirty="0">
                <a:latin typeface="PT Astra Serif" panose="020A0603040505020204" pitchFamily="18" charset="-52"/>
                <a:cs typeface="Times New Roman" panose="02020603050405020304" pitchFamily="18" charset="0"/>
              </a:rPr>
              <a:t>для граждан, составленный на основе отчета об исполнении бюджета муниципального образования город Тула за </a:t>
            </a:r>
            <a:r>
              <a:rPr lang="ru-RU" dirty="0" smtClean="0">
                <a:latin typeface="PT Astra Serif" panose="020A0603040505020204" pitchFamily="18" charset="-52"/>
                <a:cs typeface="Times New Roman" panose="02020603050405020304" pitchFamily="18" charset="0"/>
              </a:rPr>
              <a:t>20</a:t>
            </a:r>
            <a:r>
              <a:rPr lang="en-US" dirty="0" smtClean="0">
                <a:latin typeface="PT Astra Serif" panose="020A0603040505020204" pitchFamily="18" charset="-52"/>
                <a:cs typeface="Times New Roman" panose="02020603050405020304" pitchFamily="18" charset="0"/>
              </a:rPr>
              <a:t>2</a:t>
            </a:r>
            <a:r>
              <a:rPr lang="ru-RU" dirty="0" smtClean="0">
                <a:latin typeface="PT Astra Serif" panose="020A0603040505020204" pitchFamily="18" charset="-52"/>
                <a:cs typeface="Times New Roman" panose="02020603050405020304" pitchFamily="18" charset="0"/>
              </a:rPr>
              <a:t>4 </a:t>
            </a:r>
            <a:r>
              <a:rPr lang="ru-RU" dirty="0">
                <a:latin typeface="PT Astra Serif" panose="020A0603040505020204" pitchFamily="18" charset="-52"/>
                <a:cs typeface="Times New Roman" panose="02020603050405020304" pitchFamily="18" charset="0"/>
              </a:rPr>
              <a:t>год – документ, содержащий основные положения решения Тульской городской Думы о бюджете муниципального образования город Тула и отчета о его исполнении в виде открытой и понятной гражданам информации.</a:t>
            </a:r>
          </a:p>
          <a:p>
            <a:pPr algn="just"/>
            <a:r>
              <a:rPr lang="ru-RU" dirty="0">
                <a:latin typeface="PT Astra Serif" panose="020A0603040505020204" pitchFamily="18" charset="-52"/>
                <a:cs typeface="Times New Roman" panose="02020603050405020304" pitchFamily="18" charset="0"/>
              </a:rPr>
              <a:t>        </a:t>
            </a:r>
            <a:r>
              <a:rPr lang="ru-RU" dirty="0" smtClean="0">
                <a:latin typeface="PT Astra Serif" panose="020A0603040505020204" pitchFamily="18" charset="-52"/>
                <a:cs typeface="Times New Roman" panose="02020603050405020304" pitchFamily="18" charset="0"/>
              </a:rPr>
              <a:t>	 </a:t>
            </a:r>
            <a:r>
              <a:rPr lang="ru-RU" dirty="0">
                <a:latin typeface="PT Astra Serif" panose="020A0603040505020204" pitchFamily="18" charset="-52"/>
                <a:cs typeface="Times New Roman" panose="02020603050405020304" pitchFamily="18" charset="0"/>
              </a:rPr>
              <a:t>Итоги исполнения бюджета муниципального образования город Тула за </a:t>
            </a:r>
            <a:r>
              <a:rPr lang="ru-RU" dirty="0" smtClean="0">
                <a:latin typeface="PT Astra Serif" panose="020A0603040505020204" pitchFamily="18" charset="-52"/>
                <a:cs typeface="Times New Roman" panose="02020603050405020304" pitchFamily="18" charset="0"/>
              </a:rPr>
              <a:t>20</a:t>
            </a:r>
            <a:r>
              <a:rPr lang="en-US" dirty="0" smtClean="0">
                <a:latin typeface="PT Astra Serif" panose="020A0603040505020204" pitchFamily="18" charset="-52"/>
                <a:cs typeface="Times New Roman" panose="02020603050405020304" pitchFamily="18" charset="0"/>
              </a:rPr>
              <a:t>2</a:t>
            </a:r>
            <a:r>
              <a:rPr lang="ru-RU" dirty="0" smtClean="0">
                <a:latin typeface="PT Astra Serif" panose="020A0603040505020204" pitchFamily="18" charset="-52"/>
                <a:cs typeface="Times New Roman" panose="02020603050405020304" pitchFamily="18" charset="0"/>
              </a:rPr>
              <a:t>4 </a:t>
            </a:r>
            <a:r>
              <a:rPr lang="ru-RU" dirty="0">
                <a:latin typeface="PT Astra Serif" panose="020A0603040505020204" pitchFamily="18" charset="-52"/>
                <a:cs typeface="Times New Roman" panose="02020603050405020304" pitchFamily="18" charset="0"/>
              </a:rPr>
              <a:t>год свидетельствуют о том, что большая часть бюджетных средств направлялась на финансирование расходов социального характера.</a:t>
            </a:r>
          </a:p>
          <a:p>
            <a:pPr algn="just"/>
            <a:r>
              <a:rPr lang="ru-RU" dirty="0">
                <a:latin typeface="PT Astra Serif" panose="020A0603040505020204" pitchFamily="18" charset="-52"/>
                <a:cs typeface="Times New Roman" panose="02020603050405020304" pitchFamily="18" charset="0"/>
              </a:rPr>
              <a:t>       </a:t>
            </a:r>
            <a:r>
              <a:rPr lang="ru-RU" dirty="0" smtClean="0">
                <a:latin typeface="PT Astra Serif" panose="020A0603040505020204" pitchFamily="18" charset="-52"/>
                <a:cs typeface="Times New Roman" panose="02020603050405020304" pitchFamily="18" charset="0"/>
              </a:rPr>
              <a:t>	 Расходы </a:t>
            </a:r>
            <a:r>
              <a:rPr lang="ru-RU" dirty="0">
                <a:latin typeface="PT Astra Serif" panose="020A0603040505020204" pitchFamily="18" charset="-52"/>
                <a:cs typeface="Times New Roman" panose="02020603050405020304" pitchFamily="18" charset="0"/>
              </a:rPr>
              <a:t>бюджета </a:t>
            </a:r>
            <a:r>
              <a:rPr lang="ru-RU" dirty="0">
                <a:solidFill>
                  <a:schemeClr val="tx1">
                    <a:lumMod val="95000"/>
                    <a:lumOff val="5000"/>
                  </a:schemeClr>
                </a:solidFill>
                <a:latin typeface="PT Astra Serif" panose="020A0603040505020204" pitchFamily="18" charset="-52"/>
                <a:cs typeface="Times New Roman" panose="02020603050405020304" pitchFamily="18" charset="0"/>
              </a:rPr>
              <a:t>муниципального образования город Тула за </a:t>
            </a:r>
            <a:r>
              <a:rPr lang="ru-RU" dirty="0" smtClean="0">
                <a:solidFill>
                  <a:schemeClr val="tx1">
                    <a:lumMod val="95000"/>
                    <a:lumOff val="5000"/>
                  </a:schemeClr>
                </a:solidFill>
                <a:latin typeface="PT Astra Serif" panose="020A0603040505020204" pitchFamily="18" charset="-52"/>
                <a:cs typeface="Times New Roman" panose="02020603050405020304" pitchFamily="18" charset="0"/>
              </a:rPr>
              <a:t>20</a:t>
            </a:r>
            <a:r>
              <a:rPr lang="en-US" dirty="0" smtClean="0">
                <a:solidFill>
                  <a:schemeClr val="tx1">
                    <a:lumMod val="95000"/>
                    <a:lumOff val="5000"/>
                  </a:schemeClr>
                </a:solidFill>
                <a:latin typeface="PT Astra Serif" panose="020A0603040505020204" pitchFamily="18" charset="-52"/>
                <a:cs typeface="Times New Roman" panose="02020603050405020304" pitchFamily="18" charset="0"/>
              </a:rPr>
              <a:t>2</a:t>
            </a:r>
            <a:r>
              <a:rPr lang="ru-RU" dirty="0" smtClean="0">
                <a:solidFill>
                  <a:schemeClr val="tx1">
                    <a:lumMod val="95000"/>
                    <a:lumOff val="5000"/>
                  </a:schemeClr>
                </a:solidFill>
                <a:latin typeface="PT Astra Serif" panose="020A0603040505020204" pitchFamily="18" charset="-52"/>
                <a:cs typeface="Times New Roman" panose="02020603050405020304" pitchFamily="18" charset="0"/>
              </a:rPr>
              <a:t>4 </a:t>
            </a:r>
            <a:r>
              <a:rPr lang="ru-RU" dirty="0">
                <a:solidFill>
                  <a:schemeClr val="tx1">
                    <a:lumMod val="95000"/>
                    <a:lumOff val="5000"/>
                  </a:schemeClr>
                </a:solidFill>
                <a:latin typeface="PT Astra Serif" panose="020A0603040505020204" pitchFamily="18" charset="-52"/>
                <a:cs typeface="Times New Roman" panose="02020603050405020304" pitchFamily="18" charset="0"/>
              </a:rPr>
              <a:t>год на </a:t>
            </a:r>
            <a:r>
              <a:rPr lang="ru-RU" dirty="0" smtClean="0">
                <a:solidFill>
                  <a:schemeClr val="tx1">
                    <a:lumMod val="95000"/>
                    <a:lumOff val="5000"/>
                  </a:schemeClr>
                </a:solidFill>
                <a:latin typeface="PT Astra Serif" panose="020A0603040505020204" pitchFamily="18" charset="-52"/>
                <a:cs typeface="Times New Roman" panose="02020603050405020304" pitchFamily="18" charset="0"/>
              </a:rPr>
              <a:t>94,6% реализованы </a:t>
            </a:r>
            <a:r>
              <a:rPr lang="ru-RU" dirty="0">
                <a:solidFill>
                  <a:schemeClr val="tx1">
                    <a:lumMod val="95000"/>
                    <a:lumOff val="5000"/>
                  </a:schemeClr>
                </a:solidFill>
                <a:latin typeface="PT Astra Serif" panose="020A0603040505020204" pitchFamily="18" charset="-52"/>
                <a:cs typeface="Times New Roman" panose="02020603050405020304" pitchFamily="18" charset="0"/>
              </a:rPr>
              <a:t>программно-целевым методом</a:t>
            </a:r>
            <a:r>
              <a:rPr lang="ru-RU" dirty="0" smtClean="0">
                <a:solidFill>
                  <a:schemeClr val="tx1">
                    <a:lumMod val="95000"/>
                    <a:lumOff val="5000"/>
                  </a:schemeClr>
                </a:solidFill>
                <a:latin typeface="PT Astra Serif" panose="020A0603040505020204" pitchFamily="18" charset="-52"/>
                <a:cs typeface="Times New Roman" panose="02020603050405020304" pitchFamily="18" charset="0"/>
              </a:rPr>
              <a:t>.</a:t>
            </a:r>
          </a:p>
          <a:p>
            <a:pPr algn="just"/>
            <a:r>
              <a:rPr lang="ru-RU" dirty="0" smtClean="0">
                <a:solidFill>
                  <a:srgbClr val="FF0000"/>
                </a:solidFill>
                <a:latin typeface="PT Astra Serif" panose="020A0603040505020204" pitchFamily="18" charset="-52"/>
                <a:cs typeface="Times New Roman" panose="02020603050405020304" pitchFamily="18" charset="0"/>
              </a:rPr>
              <a:t>     	</a:t>
            </a:r>
            <a:r>
              <a:rPr lang="ru-RU" dirty="0" smtClean="0">
                <a:solidFill>
                  <a:schemeClr val="tx1">
                    <a:lumMod val="95000"/>
                    <a:lumOff val="5000"/>
                  </a:schemeClr>
                </a:solidFill>
                <a:latin typeface="PT Astra Serif" panose="020A0603040505020204" pitchFamily="18" charset="-52"/>
                <a:cs typeface="Times New Roman" panose="02020603050405020304" pitchFamily="18" charset="0"/>
              </a:rPr>
              <a:t> Муниципальное образование </a:t>
            </a:r>
            <a:r>
              <a:rPr lang="ru-RU" dirty="0">
                <a:solidFill>
                  <a:schemeClr val="tx1">
                    <a:lumMod val="95000"/>
                    <a:lumOff val="5000"/>
                  </a:schemeClr>
                </a:solidFill>
                <a:latin typeface="PT Astra Serif" panose="020A0603040505020204" pitchFamily="18" charset="-52"/>
                <a:cs typeface="Times New Roman" panose="02020603050405020304" pitchFamily="18" charset="0"/>
              </a:rPr>
              <a:t>город Тула в 20</a:t>
            </a:r>
            <a:r>
              <a:rPr lang="en-US" dirty="0" smtClean="0">
                <a:solidFill>
                  <a:schemeClr val="tx1">
                    <a:lumMod val="95000"/>
                    <a:lumOff val="5000"/>
                  </a:schemeClr>
                </a:solidFill>
                <a:latin typeface="PT Astra Serif" panose="020A0603040505020204" pitchFamily="18" charset="-52"/>
                <a:cs typeface="Times New Roman" panose="02020603050405020304" pitchFamily="18" charset="0"/>
              </a:rPr>
              <a:t>2</a:t>
            </a:r>
            <a:r>
              <a:rPr lang="ru-RU" dirty="0" smtClean="0">
                <a:solidFill>
                  <a:schemeClr val="tx1">
                    <a:lumMod val="95000"/>
                    <a:lumOff val="5000"/>
                  </a:schemeClr>
                </a:solidFill>
                <a:latin typeface="PT Astra Serif" panose="020A0603040505020204" pitchFamily="18" charset="-52"/>
                <a:cs typeface="Times New Roman" panose="02020603050405020304" pitchFamily="18" charset="0"/>
              </a:rPr>
              <a:t>4 </a:t>
            </a:r>
            <a:r>
              <a:rPr lang="ru-RU" dirty="0">
                <a:solidFill>
                  <a:schemeClr val="tx1">
                    <a:lumMod val="95000"/>
                    <a:lumOff val="5000"/>
                  </a:schemeClr>
                </a:solidFill>
                <a:latin typeface="PT Astra Serif" panose="020A0603040505020204" pitchFamily="18" charset="-52"/>
                <a:cs typeface="Times New Roman" panose="02020603050405020304" pitchFamily="18" charset="0"/>
              </a:rPr>
              <a:t>году участвовало в реализации </a:t>
            </a:r>
            <a:r>
              <a:rPr lang="en-US" dirty="0">
                <a:solidFill>
                  <a:schemeClr val="tx1">
                    <a:lumMod val="95000"/>
                    <a:lumOff val="5000"/>
                  </a:schemeClr>
                </a:solidFill>
                <a:latin typeface="PT Astra Serif" panose="020A0603040505020204" pitchFamily="18" charset="-52"/>
                <a:cs typeface="Times New Roman" panose="02020603050405020304" pitchFamily="18" charset="0"/>
              </a:rPr>
              <a:t> </a:t>
            </a:r>
            <a:r>
              <a:rPr lang="ru-RU" dirty="0" smtClean="0">
                <a:solidFill>
                  <a:schemeClr val="tx1">
                    <a:lumMod val="95000"/>
                    <a:lumOff val="5000"/>
                  </a:schemeClr>
                </a:solidFill>
                <a:latin typeface="PT Astra Serif" panose="020A0603040505020204" pitchFamily="18" charset="-52"/>
                <a:cs typeface="Times New Roman" panose="02020603050405020304" pitchFamily="18" charset="0"/>
              </a:rPr>
              <a:t>4 национальных </a:t>
            </a:r>
            <a:r>
              <a:rPr lang="ru-RU" dirty="0">
                <a:solidFill>
                  <a:schemeClr val="tx1">
                    <a:lumMod val="95000"/>
                    <a:lumOff val="5000"/>
                  </a:schemeClr>
                </a:solidFill>
                <a:latin typeface="PT Astra Serif" panose="020A0603040505020204" pitchFamily="18" charset="-52"/>
                <a:cs typeface="Times New Roman" panose="02020603050405020304" pitchFamily="18" charset="0"/>
              </a:rPr>
              <a:t>проектов </a:t>
            </a:r>
            <a:r>
              <a:rPr lang="ru-RU" i="1" dirty="0">
                <a:latin typeface="PT Astra Serif" panose="020A0603040505020204" pitchFamily="18" charset="-52"/>
                <a:ea typeface="PT Astra Serif" panose="020A0603040505020204" pitchFamily="18" charset="-52"/>
              </a:rPr>
              <a:t>(«Культура»,</a:t>
            </a:r>
            <a:r>
              <a:rPr lang="ru-RU" dirty="0">
                <a:latin typeface="PT Astra Serif" panose="020A0603040505020204" pitchFamily="18" charset="-52"/>
                <a:ea typeface="PT Astra Serif" panose="020A0603040505020204" pitchFamily="18" charset="-52"/>
              </a:rPr>
              <a:t> </a:t>
            </a:r>
            <a:r>
              <a:rPr lang="ru-RU" i="1" dirty="0">
                <a:latin typeface="PT Astra Serif" panose="020A0603040505020204" pitchFamily="18" charset="-52"/>
                <a:ea typeface="PT Astra Serif" panose="020A0603040505020204" pitchFamily="18" charset="-52"/>
              </a:rPr>
              <a:t>«Образование», «Жилье и городская среда», «Безопасные качественные дороги»</a:t>
            </a:r>
            <a:r>
              <a:rPr lang="ru-RU" dirty="0">
                <a:latin typeface="PT Astra Serif" panose="020A0603040505020204" pitchFamily="18" charset="-52"/>
                <a:ea typeface="PT Astra Serif" panose="020A0603040505020204" pitchFamily="18" charset="-52"/>
              </a:rPr>
              <a:t>)</a:t>
            </a:r>
            <a:r>
              <a:rPr lang="ru-RU" b="1" dirty="0">
                <a:latin typeface="PT Astra Serif" panose="020A0603040505020204" pitchFamily="18" charset="-52"/>
                <a:ea typeface="PT Astra Serif" panose="020A0603040505020204" pitchFamily="18" charset="-52"/>
              </a:rPr>
              <a:t> </a:t>
            </a:r>
            <a:r>
              <a:rPr lang="ru-RU" dirty="0">
                <a:latin typeface="PT Astra Serif" panose="020A0603040505020204" pitchFamily="18" charset="-52"/>
                <a:ea typeface="PT Astra Serif" panose="020A0603040505020204" pitchFamily="18" charset="-52"/>
              </a:rPr>
              <a:t>и</a:t>
            </a:r>
            <a:r>
              <a:rPr lang="ru-RU" b="1" dirty="0">
                <a:latin typeface="PT Astra Serif" panose="020A0603040505020204" pitchFamily="18" charset="-52"/>
                <a:ea typeface="PT Astra Serif" panose="020A0603040505020204" pitchFamily="18" charset="-52"/>
              </a:rPr>
              <a:t> </a:t>
            </a:r>
            <a:r>
              <a:rPr lang="ru-RU" dirty="0">
                <a:latin typeface="PT Astra Serif" panose="020A0603040505020204" pitchFamily="18" charset="-52"/>
                <a:ea typeface="PT Astra Serif" panose="020A0603040505020204" pitchFamily="18" charset="-52"/>
              </a:rPr>
              <a:t>10 региональных </a:t>
            </a:r>
            <a:r>
              <a:rPr lang="ru-RU" i="1" dirty="0">
                <a:latin typeface="PT Astra Serif" panose="020A0603040505020204" pitchFamily="18" charset="-52"/>
                <a:ea typeface="PT Astra Serif" panose="020A0603040505020204" pitchFamily="18" charset="-52"/>
              </a:rPr>
              <a:t>(«Обеспечение качественно нового уровня развития инфраструктуры культуры («Культурная среда»)», «Современная школа», «Успех каждого ребенка», «Цифровая образовательная среда», «Патриотическое воспитание граждан Российской Федерации», «Развитие системы поддержки молодежи («Молодежь России»)», «Жилье», «Формирование комфортной городской среды», «Обеспечение устойчивого сокращения непригодного для проживания жилищного фонда», «Региональная и местная дорожная сеть»). </a:t>
            </a:r>
            <a:r>
              <a:rPr lang="ru-RU" dirty="0">
                <a:latin typeface="PT Astra Serif" panose="020A0603040505020204" pitchFamily="18" charset="-52"/>
                <a:ea typeface="PT Astra Serif" panose="020A0603040505020204" pitchFamily="18" charset="-52"/>
              </a:rPr>
              <a:t> </a:t>
            </a:r>
            <a:endParaRPr lang="ru-RU" dirty="0">
              <a:latin typeface="PT Astra Serif" panose="020A0603040505020204" pitchFamily="18" charset="-52"/>
              <a:ea typeface="PT Astra Serif" panose="020A0603040505020204" pitchFamily="18" charset="-52"/>
              <a:cs typeface="Times New Roman" panose="02020603050405020304" pitchFamily="18" charset="0"/>
            </a:endParaRPr>
          </a:p>
        </p:txBody>
      </p:sp>
    </p:spTree>
    <p:extLst>
      <p:ext uri="{BB962C8B-B14F-4D97-AF65-F5344CB8AC3E}">
        <p14:creationId xmlns:p14="http://schemas.microsoft.com/office/powerpoint/2010/main" val="12519576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673678042"/>
              </p:ext>
            </p:extLst>
          </p:nvPr>
        </p:nvGraphicFramePr>
        <p:xfrm>
          <a:off x="1" y="0"/>
          <a:ext cx="12191999" cy="6172199"/>
        </p:xfrm>
        <a:graphic>
          <a:graphicData uri="http://schemas.openxmlformats.org/drawingml/2006/table">
            <a:tbl>
              <a:tblPr firstRow="1" bandRow="1">
                <a:tableStyleId>{5C22544A-7EE6-4342-B048-85BDC9FD1C3A}</a:tableStyleId>
              </a:tblPr>
              <a:tblGrid>
                <a:gridCol w="444842">
                  <a:extLst>
                    <a:ext uri="{9D8B030D-6E8A-4147-A177-3AD203B41FA5}">
                      <a16:colId xmlns="" xmlns:a16="http://schemas.microsoft.com/office/drawing/2014/main" val="20000"/>
                    </a:ext>
                  </a:extLst>
                </a:gridCol>
                <a:gridCol w="8894466">
                  <a:extLst>
                    <a:ext uri="{9D8B030D-6E8A-4147-A177-3AD203B41FA5}">
                      <a16:colId xmlns="" xmlns:a16="http://schemas.microsoft.com/office/drawing/2014/main" val="20001"/>
                    </a:ext>
                  </a:extLst>
                </a:gridCol>
                <a:gridCol w="1003176">
                  <a:extLst>
                    <a:ext uri="{9D8B030D-6E8A-4147-A177-3AD203B41FA5}">
                      <a16:colId xmlns="" xmlns:a16="http://schemas.microsoft.com/office/drawing/2014/main" val="20002"/>
                    </a:ext>
                  </a:extLst>
                </a:gridCol>
                <a:gridCol w="923278">
                  <a:extLst>
                    <a:ext uri="{9D8B030D-6E8A-4147-A177-3AD203B41FA5}">
                      <a16:colId xmlns="" xmlns:a16="http://schemas.microsoft.com/office/drawing/2014/main" val="20003"/>
                    </a:ext>
                  </a:extLst>
                </a:gridCol>
                <a:gridCol w="926237">
                  <a:extLst>
                    <a:ext uri="{9D8B030D-6E8A-4147-A177-3AD203B41FA5}">
                      <a16:colId xmlns="" xmlns:a16="http://schemas.microsoft.com/office/drawing/2014/main" val="20004"/>
                    </a:ext>
                  </a:extLst>
                </a:gridCol>
              </a:tblGrid>
              <a:tr h="1444557">
                <a:tc>
                  <a:txBody>
                    <a:bodyPr/>
                    <a:lstStyle/>
                    <a:p>
                      <a:pPr algn="ctr"/>
                      <a:endParaRPr lang="ru-RU" sz="1400" b="1" dirty="0" smtClean="0">
                        <a:latin typeface="PT Astra Serif" panose="020A0603040505020204" pitchFamily="18" charset="-52"/>
                        <a:cs typeface="Times New Roman" panose="02020603050405020304" pitchFamily="18" charset="0"/>
                      </a:endParaRPr>
                    </a:p>
                    <a:p>
                      <a:pPr algn="ctr"/>
                      <a:r>
                        <a:rPr lang="ru-RU" sz="1400" b="1" dirty="0" smtClean="0">
                          <a:latin typeface="PT Astra Serif" panose="020A0603040505020204" pitchFamily="18" charset="-52"/>
                          <a:cs typeface="Times New Roman" panose="02020603050405020304" pitchFamily="18" charset="0"/>
                        </a:rPr>
                        <a:t>№ п/п</a:t>
                      </a:r>
                      <a:endParaRPr lang="ru-RU" sz="1400" b="1" dirty="0">
                        <a:latin typeface="PT Astra Serif" panose="020A0603040505020204" pitchFamily="18" charset="-52"/>
                        <a:cs typeface="Times New Roman" panose="02020603050405020304" pitchFamily="18" charset="0"/>
                      </a:endParaRPr>
                    </a:p>
                  </a:txBody>
                  <a:tcPr/>
                </a:tc>
                <a:tc>
                  <a:txBody>
                    <a:bodyPr/>
                    <a:lstStyle/>
                    <a:p>
                      <a:pPr algn="ctr"/>
                      <a:endParaRPr lang="ru-RU" sz="1400" dirty="0" smtClean="0">
                        <a:latin typeface="PT Astra Serif" panose="020A0603040505020204" pitchFamily="18" charset="-52"/>
                        <a:cs typeface="Times New Roman" panose="02020603050405020304" pitchFamily="18" charset="0"/>
                      </a:endParaRPr>
                    </a:p>
                    <a:p>
                      <a:pPr algn="ctr"/>
                      <a:endParaRPr lang="ru-RU" sz="1400" dirty="0" smtClean="0">
                        <a:latin typeface="PT Astra Serif" panose="020A0603040505020204" pitchFamily="18" charset="-52"/>
                        <a:cs typeface="Times New Roman" panose="02020603050405020304" pitchFamily="18" charset="0"/>
                      </a:endParaRPr>
                    </a:p>
                    <a:p>
                      <a:pPr algn="ctr"/>
                      <a:r>
                        <a:rPr lang="ru-RU" sz="1400" dirty="0" smtClean="0">
                          <a:latin typeface="PT Astra Serif" panose="020A0603040505020204" pitchFamily="18" charset="-52"/>
                          <a:cs typeface="Times New Roman" panose="02020603050405020304" pitchFamily="18" charset="0"/>
                        </a:rPr>
                        <a:t>Наименование программы</a:t>
                      </a:r>
                      <a:endParaRPr lang="ru-RU" sz="1400" dirty="0">
                        <a:latin typeface="PT Astra Serif" panose="020A0603040505020204" pitchFamily="18" charset="-52"/>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PT Astra Serif" panose="020A0603040505020204" pitchFamily="18" charset="-52"/>
                          <a:cs typeface="Times New Roman" panose="02020603050405020304" pitchFamily="18" charset="0"/>
                        </a:rPr>
                        <a:t>Утвержден-</a:t>
                      </a:r>
                      <a:r>
                        <a:rPr lang="ru-RU" sz="1200" b="0" dirty="0" err="1" smtClean="0">
                          <a:solidFill>
                            <a:schemeClr val="bg1"/>
                          </a:solidFill>
                          <a:effectLst/>
                          <a:latin typeface="PT Astra Serif" panose="020A0603040505020204" pitchFamily="18" charset="-52"/>
                          <a:cs typeface="Times New Roman" panose="02020603050405020304" pitchFamily="18" charset="0"/>
                        </a:rPr>
                        <a:t>ный</a:t>
                      </a:r>
                      <a:r>
                        <a:rPr lang="ru-RU" sz="1200" b="0" dirty="0" smtClean="0">
                          <a:solidFill>
                            <a:schemeClr val="bg1"/>
                          </a:solidFill>
                          <a:effectLst/>
                          <a:latin typeface="PT Astra Serif" panose="020A0603040505020204" pitchFamily="18" charset="-52"/>
                          <a:cs typeface="Times New Roman" panose="02020603050405020304" pitchFamily="18" charset="0"/>
                        </a:rPr>
                        <a:t> план на 2024 год</a:t>
                      </a:r>
                      <a:endParaRPr lang="ru-RU" sz="1200" b="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rPr>
                        <a:t>План на 2024 год по сводной бюджетной росписи</a:t>
                      </a:r>
                      <a:endParaRPr lang="ru-RU" sz="1200" b="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rPr>
                        <a:t>Исполнено</a:t>
                      </a:r>
                      <a:r>
                        <a:rPr lang="ru-RU" sz="1200" b="0" baseline="0" dirty="0" smtClean="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rPr>
                        <a:t> на 01.01.2025   </a:t>
                      </a:r>
                      <a:endParaRPr lang="ru-RU" sz="1200" b="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a:tc>
                <a:extLst>
                  <a:ext uri="{0D108BD9-81ED-4DB2-BD59-A6C34878D82A}">
                    <a16:rowId xmlns="" xmlns:a16="http://schemas.microsoft.com/office/drawing/2014/main" val="10000"/>
                  </a:ext>
                </a:extLst>
              </a:tr>
              <a:tr h="787940">
                <a:tc>
                  <a:txBody>
                    <a:bodyPr/>
                    <a:lstStyle/>
                    <a:p>
                      <a:pPr algn="ctr"/>
                      <a:r>
                        <a:rPr lang="ru-RU" sz="1300" b="1" dirty="0" smtClean="0">
                          <a:latin typeface="PT Astra Serif" panose="020A0603040505020204" pitchFamily="18" charset="-52"/>
                          <a:cs typeface="Times New Roman" panose="02020603050405020304" pitchFamily="18" charset="0"/>
                        </a:rPr>
                        <a:t>7</a:t>
                      </a:r>
                      <a:endParaRPr lang="ru-RU" sz="1300" b="1" dirty="0">
                        <a:latin typeface="PT Astra Serif" panose="020A0603040505020204" pitchFamily="18" charset="-52"/>
                        <a:cs typeface="Times New Roman" panose="02020603050405020304" pitchFamily="18" charset="0"/>
                      </a:endParaRPr>
                    </a:p>
                  </a:txBody>
                  <a:tcPr anchor="ctr"/>
                </a:tc>
                <a:tc>
                  <a:txBody>
                    <a:bodyPr/>
                    <a:lstStyle/>
                    <a:p>
                      <a:r>
                        <a:rPr lang="ru-RU" sz="1400" b="1" i="1" dirty="0" smtClean="0">
                          <a:latin typeface="PT Astra Serif" panose="020A0603040505020204" pitchFamily="18" charset="-52"/>
                          <a:cs typeface="Times New Roman" panose="02020603050405020304" pitchFamily="18" charset="0"/>
                        </a:rPr>
                        <a:t>Муниципальная программа «</a:t>
                      </a:r>
                      <a:r>
                        <a:rPr lang="ru-RU" sz="1400" b="1" i="1" kern="1200" dirty="0" smtClean="0">
                          <a:solidFill>
                            <a:schemeClr val="dk1"/>
                          </a:solidFill>
                          <a:effectLst/>
                          <a:latin typeface="PT Astra Serif" panose="020A0603040505020204" pitchFamily="18" charset="-52"/>
                          <a:ea typeface="+mn-ea"/>
                          <a:cs typeface="Times New Roman" panose="02020603050405020304" pitchFamily="18" charset="0"/>
                        </a:rPr>
                        <a:t>Поддержка и развитие социально ориентированных некоммерческих организаций и территориального общественного самоуправления в муниципальном образовании город Тула</a:t>
                      </a:r>
                      <a:r>
                        <a:rPr lang="ru-RU" sz="1400" b="1" i="1" dirty="0" smtClean="0">
                          <a:latin typeface="PT Astra Serif" panose="020A0603040505020204" pitchFamily="18" charset="-52"/>
                          <a:cs typeface="Times New Roman" panose="02020603050405020304" pitchFamily="18" charset="0"/>
                        </a:rPr>
                        <a:t>»</a:t>
                      </a:r>
                    </a:p>
                  </a:txBody>
                  <a:tcPr anchor="ctr"/>
                </a:tc>
                <a:tc>
                  <a:txBody>
                    <a:bodyPr/>
                    <a:lstStyle/>
                    <a:p>
                      <a:pPr algn="ctr"/>
                      <a:r>
                        <a:rPr lang="ru-RU" sz="1300" dirty="0" smtClean="0">
                          <a:latin typeface="PT Astra Serif" panose="020A0603040505020204" pitchFamily="18" charset="-52"/>
                          <a:cs typeface="Times New Roman" panose="02020603050405020304" pitchFamily="18" charset="0"/>
                        </a:rPr>
                        <a:t>20,0</a:t>
                      </a:r>
                      <a:endParaRPr lang="ru-RU" sz="1300" dirty="0">
                        <a:latin typeface="PT Astra Serif" panose="020A0603040505020204" pitchFamily="18" charset="-52"/>
                        <a:cs typeface="Times New Roman" panose="02020603050405020304" pitchFamily="18" charset="0"/>
                      </a:endParaRPr>
                    </a:p>
                  </a:txBody>
                  <a:tcPr anchor="ctr"/>
                </a:tc>
                <a:tc>
                  <a:txBody>
                    <a:bodyPr/>
                    <a:lstStyle/>
                    <a:p>
                      <a:pPr algn="ctr"/>
                      <a:r>
                        <a:rPr lang="ru-RU" sz="1300" dirty="0" smtClean="0">
                          <a:latin typeface="PT Astra Serif" panose="020A0603040505020204" pitchFamily="18" charset="-52"/>
                          <a:cs typeface="Times New Roman" panose="02020603050405020304" pitchFamily="18" charset="0"/>
                        </a:rPr>
                        <a:t>20,1</a:t>
                      </a:r>
                      <a:endParaRPr lang="ru-RU" sz="1300" dirty="0">
                        <a:latin typeface="PT Astra Serif" panose="020A0603040505020204" pitchFamily="18" charset="-52"/>
                        <a:cs typeface="Times New Roman" panose="02020603050405020304" pitchFamily="18" charset="0"/>
                      </a:endParaRPr>
                    </a:p>
                  </a:txBody>
                  <a:tcPr anchor="ctr"/>
                </a:tc>
                <a:tc>
                  <a:txBody>
                    <a:bodyPr/>
                    <a:lstStyle/>
                    <a:p>
                      <a:pPr algn="ctr"/>
                      <a:r>
                        <a:rPr lang="ru-RU" sz="1300" dirty="0" smtClean="0">
                          <a:latin typeface="PT Astra Serif" panose="020A0603040505020204" pitchFamily="18" charset="-52"/>
                          <a:cs typeface="Times New Roman" panose="02020603050405020304" pitchFamily="18" charset="0"/>
                        </a:rPr>
                        <a:t>20,0</a:t>
                      </a:r>
                      <a:endParaRPr lang="ru-RU" sz="1300" dirty="0">
                        <a:latin typeface="PT Astra Serif" panose="020A0603040505020204" pitchFamily="18" charset="-52"/>
                        <a:cs typeface="Times New Roman" panose="02020603050405020304" pitchFamily="18" charset="0"/>
                      </a:endParaRPr>
                    </a:p>
                  </a:txBody>
                  <a:tcPr anchor="ctr"/>
                </a:tc>
                <a:extLst>
                  <a:ext uri="{0D108BD9-81ED-4DB2-BD59-A6C34878D82A}">
                    <a16:rowId xmlns="" xmlns:a16="http://schemas.microsoft.com/office/drawing/2014/main" val="10005"/>
                  </a:ext>
                </a:extLst>
              </a:tr>
              <a:tr h="393970">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just"/>
                      <a:r>
                        <a:rPr lang="ru-RU" sz="1200" dirty="0" smtClean="0">
                          <a:latin typeface="PT Astra Serif" panose="020A0603040505020204" pitchFamily="18" charset="-52"/>
                          <a:cs typeface="Times New Roman" panose="02020603050405020304" pitchFamily="18" charset="0"/>
                        </a:rPr>
                        <a:t>Удельный вес в общем объеме</a:t>
                      </a:r>
                      <a:r>
                        <a:rPr lang="ru-RU" sz="1200" baseline="0" dirty="0" smtClean="0">
                          <a:latin typeface="PT Astra Serif" panose="020A0603040505020204" pitchFamily="18" charset="-52"/>
                          <a:cs typeface="Times New Roman" panose="02020603050405020304" pitchFamily="18" charset="0"/>
                        </a:rPr>
                        <a:t> расходов</a:t>
                      </a: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r>
                        <a:rPr lang="ru-RU" sz="1200" dirty="0" smtClean="0">
                          <a:latin typeface="PT Astra Serif" panose="020A0603040505020204" pitchFamily="18" charset="-52"/>
                          <a:cs typeface="Times New Roman" panose="02020603050405020304" pitchFamily="18" charset="0"/>
                        </a:rPr>
                        <a:t>0,06%</a:t>
                      </a: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r>
                        <a:rPr lang="ru-RU" sz="1200" dirty="0" smtClean="0">
                          <a:latin typeface="PT Astra Serif" panose="020A0603040505020204" pitchFamily="18" charset="-52"/>
                          <a:cs typeface="Times New Roman" panose="02020603050405020304" pitchFamily="18" charset="0"/>
                        </a:rPr>
                        <a:t>0,05%</a:t>
                      </a: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r>
                        <a:rPr lang="ru-RU" sz="1200" dirty="0" smtClean="0">
                          <a:latin typeface="PT Astra Serif" panose="020A0603040505020204" pitchFamily="18" charset="-52"/>
                          <a:cs typeface="Times New Roman" panose="02020603050405020304" pitchFamily="18" charset="0"/>
                        </a:rPr>
                        <a:t>0,05%</a:t>
                      </a:r>
                      <a:endParaRPr lang="ru-RU" sz="1200" dirty="0">
                        <a:latin typeface="PT Astra Serif" panose="020A0603040505020204" pitchFamily="18" charset="-52"/>
                        <a:cs typeface="Times New Roman" panose="02020603050405020304" pitchFamily="18" charset="0"/>
                      </a:endParaRPr>
                    </a:p>
                  </a:txBody>
                  <a:tcPr anchor="ctr"/>
                </a:tc>
                <a:extLst>
                  <a:ext uri="{0D108BD9-81ED-4DB2-BD59-A6C34878D82A}">
                    <a16:rowId xmlns="" xmlns:a16="http://schemas.microsoft.com/office/drawing/2014/main" val="10006"/>
                  </a:ext>
                </a:extLst>
              </a:tr>
              <a:tr h="3545732">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just"/>
                      <a:r>
                        <a:rPr lang="ru-RU" sz="1200" b="1" dirty="0" smtClean="0">
                          <a:latin typeface="PT Astra Serif" panose="020A0603040505020204" pitchFamily="18" charset="-52"/>
                          <a:cs typeface="Times New Roman" panose="02020603050405020304" pitchFamily="18" charset="0"/>
                        </a:rPr>
                        <a:t>Цель муниципальной программы: </a:t>
                      </a:r>
                    </a:p>
                    <a:p>
                      <a:pPr algn="just"/>
                      <a:r>
                        <a:rPr lang="ru-RU" sz="1200" dirty="0" smtClean="0">
                          <a:solidFill>
                            <a:schemeClr val="tx1"/>
                          </a:solidFill>
                          <a:latin typeface="PT Astra Serif" panose="020A0603040505020204" pitchFamily="18" charset="-52"/>
                          <a:cs typeface="Times New Roman" panose="02020603050405020304" pitchFamily="18" charset="0"/>
                        </a:rPr>
                        <a:t>Развитие института территориальных общественных самоуправлений, социально ориентированных некоммерческих организаций, вовлечение большего количества жителей муниципального образования город Тула в деятельность местного самоуправления.</a:t>
                      </a:r>
                    </a:p>
                    <a:p>
                      <a:pPr algn="just"/>
                      <a:r>
                        <a:rPr lang="ru-RU" sz="1200" b="1" dirty="0" smtClean="0">
                          <a:solidFill>
                            <a:schemeClr val="tx1"/>
                          </a:solidFill>
                          <a:latin typeface="PT Astra Serif" panose="020A0603040505020204" pitchFamily="18" charset="-52"/>
                          <a:cs typeface="Times New Roman" panose="02020603050405020304" pitchFamily="18" charset="0"/>
                        </a:rPr>
                        <a:t>Задачи муниципальной программы:</a:t>
                      </a:r>
                    </a:p>
                    <a:p>
                      <a:pPr algn="just"/>
                      <a:r>
                        <a:rPr lang="ru-RU" sz="1200" dirty="0" smtClean="0">
                          <a:solidFill>
                            <a:schemeClr val="tx1"/>
                          </a:solidFill>
                          <a:latin typeface="PT Astra Serif" panose="020A0603040505020204" pitchFamily="18" charset="-52"/>
                          <a:cs typeface="Times New Roman" panose="02020603050405020304" pitchFamily="18" charset="0"/>
                        </a:rPr>
                        <a:t>1. Повышение эффективности взаимодействия администрации города Тулы, социально ориентированных некоммерческих организаций и территориальных общественных самоуправлений посредством информированности населения о деятельности органов местного самоуправления.</a:t>
                      </a:r>
                    </a:p>
                    <a:p>
                      <a:pPr algn="just"/>
                      <a:r>
                        <a:rPr lang="ru-RU" sz="1200" dirty="0" smtClean="0">
                          <a:solidFill>
                            <a:schemeClr val="tx1"/>
                          </a:solidFill>
                          <a:latin typeface="PT Astra Serif" panose="020A0603040505020204" pitchFamily="18" charset="-52"/>
                          <a:cs typeface="Times New Roman" panose="02020603050405020304" pitchFamily="18" charset="0"/>
                        </a:rPr>
                        <a:t>2. Реализация механизма муниципальной поддержки социально ориентированных некоммерческих организаций и территориальных общественных самоуправлений на конкурсной основе с целью широкого использования интеллектуального, научного, культурного потенциала жителей муниципального образования город Тула для решения вопросов местного значения.</a:t>
                      </a:r>
                    </a:p>
                    <a:p>
                      <a:pPr algn="just"/>
                      <a:r>
                        <a:rPr lang="ru-RU" sz="1200" dirty="0" smtClean="0">
                          <a:solidFill>
                            <a:schemeClr val="tx1"/>
                          </a:solidFill>
                          <a:latin typeface="PT Astra Serif" panose="020A0603040505020204" pitchFamily="18" charset="-52"/>
                          <a:cs typeface="Times New Roman" panose="02020603050405020304" pitchFamily="18" charset="0"/>
                        </a:rPr>
                        <a:t>3. Создание условий для развития территориальных общественных самоуправлений для решения проблем местного сообщества.</a:t>
                      </a:r>
                    </a:p>
                    <a:p>
                      <a:pPr algn="just"/>
                      <a:r>
                        <a:rPr lang="ru-RU" sz="1200" dirty="0" smtClean="0">
                          <a:solidFill>
                            <a:schemeClr val="tx1"/>
                          </a:solidFill>
                          <a:latin typeface="PT Astra Serif" panose="020A0603040505020204" pitchFamily="18" charset="-52"/>
                          <a:cs typeface="Times New Roman" panose="02020603050405020304" pitchFamily="18" charset="0"/>
                        </a:rPr>
                        <a:t>4. Повышение активности деятельности социально ориентированных некоммерческих организаций и территориальных общественных самоуправлений посредством создания условий для ведения их деятельности. </a:t>
                      </a:r>
                    </a:p>
                  </a:txBody>
                  <a:tcPr anchor="ct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19790417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759424277"/>
              </p:ext>
            </p:extLst>
          </p:nvPr>
        </p:nvGraphicFramePr>
        <p:xfrm>
          <a:off x="1" y="-409576"/>
          <a:ext cx="12191999" cy="7000875"/>
        </p:xfrm>
        <a:graphic>
          <a:graphicData uri="http://schemas.openxmlformats.org/drawingml/2006/table">
            <a:tbl>
              <a:tblPr firstRow="1" bandRow="1">
                <a:tableStyleId>{5C22544A-7EE6-4342-B048-85BDC9FD1C3A}</a:tableStyleId>
              </a:tblPr>
              <a:tblGrid>
                <a:gridCol w="444842">
                  <a:extLst>
                    <a:ext uri="{9D8B030D-6E8A-4147-A177-3AD203B41FA5}">
                      <a16:colId xmlns="" xmlns:a16="http://schemas.microsoft.com/office/drawing/2014/main" val="20000"/>
                    </a:ext>
                  </a:extLst>
                </a:gridCol>
                <a:gridCol w="8929893">
                  <a:extLst>
                    <a:ext uri="{9D8B030D-6E8A-4147-A177-3AD203B41FA5}">
                      <a16:colId xmlns="" xmlns:a16="http://schemas.microsoft.com/office/drawing/2014/main" val="20001"/>
                    </a:ext>
                  </a:extLst>
                </a:gridCol>
                <a:gridCol w="985505">
                  <a:extLst>
                    <a:ext uri="{9D8B030D-6E8A-4147-A177-3AD203B41FA5}">
                      <a16:colId xmlns="" xmlns:a16="http://schemas.microsoft.com/office/drawing/2014/main" val="20002"/>
                    </a:ext>
                  </a:extLst>
                </a:gridCol>
                <a:gridCol w="932155">
                  <a:extLst>
                    <a:ext uri="{9D8B030D-6E8A-4147-A177-3AD203B41FA5}">
                      <a16:colId xmlns="" xmlns:a16="http://schemas.microsoft.com/office/drawing/2014/main" val="20003"/>
                    </a:ext>
                  </a:extLst>
                </a:gridCol>
                <a:gridCol w="899604">
                  <a:extLst>
                    <a:ext uri="{9D8B030D-6E8A-4147-A177-3AD203B41FA5}">
                      <a16:colId xmlns="" xmlns:a16="http://schemas.microsoft.com/office/drawing/2014/main" val="20004"/>
                    </a:ext>
                  </a:extLst>
                </a:gridCol>
              </a:tblGrid>
              <a:tr h="1070508">
                <a:tc>
                  <a:txBody>
                    <a:bodyPr/>
                    <a:lstStyle/>
                    <a:p>
                      <a:pPr algn="ctr"/>
                      <a:endParaRPr lang="ru-RU" sz="1400" b="1" dirty="0" smtClean="0">
                        <a:latin typeface="PT Astra Serif" panose="020A0603040505020204" pitchFamily="18" charset="-52"/>
                        <a:cs typeface="Times New Roman" panose="02020603050405020304" pitchFamily="18" charset="0"/>
                      </a:endParaRPr>
                    </a:p>
                    <a:p>
                      <a:pPr algn="ctr"/>
                      <a:r>
                        <a:rPr lang="ru-RU" sz="1400" b="1" dirty="0" smtClean="0">
                          <a:latin typeface="PT Astra Serif" panose="020A0603040505020204" pitchFamily="18" charset="-52"/>
                          <a:cs typeface="Times New Roman" panose="02020603050405020304" pitchFamily="18" charset="0"/>
                        </a:rPr>
                        <a:t>№ п/п</a:t>
                      </a:r>
                      <a:endParaRPr lang="ru-RU" sz="1400" b="1" dirty="0">
                        <a:latin typeface="PT Astra Serif" panose="020A0603040505020204" pitchFamily="18" charset="-52"/>
                        <a:cs typeface="Times New Roman" panose="02020603050405020304" pitchFamily="18" charset="0"/>
                      </a:endParaRPr>
                    </a:p>
                  </a:txBody>
                  <a:tcPr/>
                </a:tc>
                <a:tc>
                  <a:txBody>
                    <a:bodyPr/>
                    <a:lstStyle/>
                    <a:p>
                      <a:pPr algn="ctr"/>
                      <a:endParaRPr lang="ru-RU" sz="1400" dirty="0" smtClean="0">
                        <a:latin typeface="PT Astra Serif" panose="020A0603040505020204" pitchFamily="18" charset="-52"/>
                        <a:cs typeface="Times New Roman" panose="02020603050405020304" pitchFamily="18" charset="0"/>
                      </a:endParaRPr>
                    </a:p>
                    <a:p>
                      <a:pPr algn="ctr"/>
                      <a:r>
                        <a:rPr lang="ru-RU" sz="1400" dirty="0" smtClean="0">
                          <a:latin typeface="PT Astra Serif" panose="020A0603040505020204" pitchFamily="18" charset="-52"/>
                          <a:cs typeface="Times New Roman" panose="02020603050405020304" pitchFamily="18" charset="0"/>
                        </a:rPr>
                        <a:t>Наименование программы</a:t>
                      </a:r>
                      <a:endParaRPr lang="ru-RU" sz="1400" dirty="0">
                        <a:latin typeface="PT Astra Serif" panose="020A0603040505020204" pitchFamily="18" charset="-52"/>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PT Astra Serif" panose="020A0603040505020204" pitchFamily="18" charset="-52"/>
                          <a:cs typeface="Times New Roman" panose="02020603050405020304" pitchFamily="18" charset="0"/>
                        </a:rPr>
                        <a:t>Утвержден-</a:t>
                      </a:r>
                      <a:r>
                        <a:rPr lang="ru-RU" sz="1200" b="0" dirty="0" err="1" smtClean="0">
                          <a:solidFill>
                            <a:schemeClr val="bg1"/>
                          </a:solidFill>
                          <a:effectLst/>
                          <a:latin typeface="PT Astra Serif" panose="020A0603040505020204" pitchFamily="18" charset="-52"/>
                          <a:cs typeface="Times New Roman" panose="02020603050405020304" pitchFamily="18" charset="0"/>
                        </a:rPr>
                        <a:t>ный</a:t>
                      </a:r>
                      <a:r>
                        <a:rPr lang="ru-RU" sz="1200" b="0" dirty="0" smtClean="0">
                          <a:solidFill>
                            <a:schemeClr val="bg1"/>
                          </a:solidFill>
                          <a:effectLst/>
                          <a:latin typeface="PT Astra Serif" panose="020A0603040505020204" pitchFamily="18" charset="-52"/>
                          <a:cs typeface="Times New Roman" panose="02020603050405020304" pitchFamily="18" charset="0"/>
                        </a:rPr>
                        <a:t> план на 2024 год</a:t>
                      </a:r>
                      <a:endParaRPr lang="ru-RU" sz="1200" b="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rPr>
                        <a:t>План на 2024 год по сводной бюджетной росписи</a:t>
                      </a:r>
                      <a:endParaRPr lang="ru-RU" sz="1200" b="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rPr>
                        <a:t>Исполнено</a:t>
                      </a:r>
                      <a:r>
                        <a:rPr lang="ru-RU" sz="1200" b="0" baseline="0" dirty="0" smtClean="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rPr>
                        <a:t> на 01.01.2025   </a:t>
                      </a:r>
                      <a:endParaRPr lang="ru-RU" sz="1200" b="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a:tc>
                <a:extLst>
                  <a:ext uri="{0D108BD9-81ED-4DB2-BD59-A6C34878D82A}">
                    <a16:rowId xmlns="" xmlns:a16="http://schemas.microsoft.com/office/drawing/2014/main" val="10000"/>
                  </a:ext>
                </a:extLst>
              </a:tr>
              <a:tr h="574009">
                <a:tc>
                  <a:txBody>
                    <a:bodyPr/>
                    <a:lstStyle/>
                    <a:p>
                      <a:pPr algn="ctr"/>
                      <a:r>
                        <a:rPr lang="ru-RU" sz="1400" b="1" i="1" dirty="0" smtClean="0">
                          <a:latin typeface="PT Astra Serif" panose="020A0603040505020204" pitchFamily="18" charset="-52"/>
                          <a:cs typeface="Times New Roman" panose="02020603050405020304" pitchFamily="18" charset="0"/>
                        </a:rPr>
                        <a:t>8</a:t>
                      </a:r>
                      <a:endParaRPr lang="ru-RU" sz="1400" b="1" i="1" dirty="0">
                        <a:latin typeface="PT Astra Serif" panose="020A0603040505020204" pitchFamily="18" charset="-52"/>
                        <a:cs typeface="Times New Roman" panose="02020603050405020304" pitchFamily="18" charset="0"/>
                      </a:endParaRPr>
                    </a:p>
                  </a:txBody>
                  <a:tcPr anchor="ctr"/>
                </a:tc>
                <a:tc>
                  <a:txBody>
                    <a:bodyPr/>
                    <a:lstStyle/>
                    <a:p>
                      <a:r>
                        <a:rPr lang="ru-RU" sz="1400" b="1" i="1" dirty="0" smtClean="0">
                          <a:latin typeface="PT Astra Serif" panose="020A0603040505020204" pitchFamily="18" charset="-52"/>
                          <a:cs typeface="Times New Roman" panose="02020603050405020304" pitchFamily="18" charset="0"/>
                        </a:rPr>
                        <a:t>Муниципальная программа «Развитие муниципальной службы в администрации муниципального образования город Тула»</a:t>
                      </a:r>
                      <a:endParaRPr lang="ru-RU" sz="1400" b="1" i="1" dirty="0">
                        <a:latin typeface="PT Astra Serif" panose="020A0603040505020204" pitchFamily="18" charset="-52"/>
                        <a:cs typeface="Times New Roman" panose="02020603050405020304" pitchFamily="18" charset="0"/>
                      </a:endParaRPr>
                    </a:p>
                  </a:txBody>
                  <a:tcPr anchor="ctr"/>
                </a:tc>
                <a:tc>
                  <a:txBody>
                    <a:bodyPr/>
                    <a:lstStyle/>
                    <a:p>
                      <a:pPr algn="ctr"/>
                      <a:r>
                        <a:rPr lang="ru-RU" sz="1300" dirty="0" smtClean="0">
                          <a:latin typeface="PT Astra Serif" panose="020A0603040505020204" pitchFamily="18" charset="-52"/>
                          <a:cs typeface="Times New Roman" panose="02020603050405020304" pitchFamily="18" charset="0"/>
                        </a:rPr>
                        <a:t>1,8</a:t>
                      </a:r>
                      <a:endParaRPr lang="ru-RU" sz="1300" dirty="0">
                        <a:latin typeface="PT Astra Serif" panose="020A0603040505020204" pitchFamily="18" charset="-52"/>
                        <a:cs typeface="Times New Roman" panose="02020603050405020304" pitchFamily="18" charset="0"/>
                      </a:endParaRPr>
                    </a:p>
                  </a:txBody>
                  <a:tcPr anchor="ctr"/>
                </a:tc>
                <a:tc>
                  <a:txBody>
                    <a:bodyPr/>
                    <a:lstStyle/>
                    <a:p>
                      <a:pPr algn="ctr"/>
                      <a:r>
                        <a:rPr lang="en-US" sz="1300" dirty="0" smtClean="0">
                          <a:latin typeface="PT Astra Serif" panose="020A0603040505020204" pitchFamily="18" charset="-52"/>
                          <a:cs typeface="Times New Roman" panose="02020603050405020304" pitchFamily="18" charset="0"/>
                        </a:rPr>
                        <a:t>0,</a:t>
                      </a:r>
                      <a:r>
                        <a:rPr lang="ru-RU" sz="1300" dirty="0" smtClean="0">
                          <a:latin typeface="PT Astra Serif" panose="020A0603040505020204" pitchFamily="18" charset="-52"/>
                          <a:cs typeface="Times New Roman" panose="02020603050405020304" pitchFamily="18" charset="0"/>
                        </a:rPr>
                        <a:t>4</a:t>
                      </a:r>
                      <a:endParaRPr lang="ru-RU" sz="1300" dirty="0">
                        <a:latin typeface="PT Astra Serif" panose="020A0603040505020204" pitchFamily="18" charset="-52"/>
                        <a:cs typeface="Times New Roman" panose="02020603050405020304" pitchFamily="18" charset="0"/>
                      </a:endParaRPr>
                    </a:p>
                  </a:txBody>
                  <a:tcPr anchor="ctr"/>
                </a:tc>
                <a:tc>
                  <a:txBody>
                    <a:bodyPr/>
                    <a:lstStyle/>
                    <a:p>
                      <a:pPr algn="ctr"/>
                      <a:r>
                        <a:rPr lang="en-US" sz="1300" dirty="0" smtClean="0">
                          <a:latin typeface="PT Astra Serif" panose="020A0603040505020204" pitchFamily="18" charset="-52"/>
                          <a:cs typeface="Times New Roman" panose="02020603050405020304" pitchFamily="18" charset="0"/>
                        </a:rPr>
                        <a:t>0,</a:t>
                      </a:r>
                      <a:r>
                        <a:rPr lang="ru-RU" sz="1300" dirty="0" smtClean="0">
                          <a:latin typeface="PT Astra Serif" panose="020A0603040505020204" pitchFamily="18" charset="-52"/>
                          <a:cs typeface="Times New Roman" panose="02020603050405020304" pitchFamily="18" charset="0"/>
                        </a:rPr>
                        <a:t>4</a:t>
                      </a:r>
                      <a:endParaRPr lang="ru-RU" sz="1300" dirty="0">
                        <a:latin typeface="PT Astra Serif" panose="020A0603040505020204" pitchFamily="18" charset="-52"/>
                        <a:cs typeface="Times New Roman" panose="02020603050405020304" pitchFamily="18" charset="0"/>
                      </a:endParaRPr>
                    </a:p>
                  </a:txBody>
                  <a:tcPr anchor="ctr"/>
                </a:tc>
                <a:extLst>
                  <a:ext uri="{0D108BD9-81ED-4DB2-BD59-A6C34878D82A}">
                    <a16:rowId xmlns="" xmlns:a16="http://schemas.microsoft.com/office/drawing/2014/main" val="10002"/>
                  </a:ext>
                </a:extLst>
              </a:tr>
              <a:tr h="341105">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just"/>
                      <a:r>
                        <a:rPr lang="ru-RU" sz="1200" dirty="0" smtClean="0">
                          <a:latin typeface="PT Astra Serif" panose="020A0603040505020204" pitchFamily="18" charset="-52"/>
                          <a:cs typeface="Times New Roman" panose="02020603050405020304" pitchFamily="18" charset="0"/>
                        </a:rPr>
                        <a:t>Удельный вес в общем объеме</a:t>
                      </a:r>
                      <a:r>
                        <a:rPr lang="ru-RU" sz="1200" baseline="0" dirty="0" smtClean="0">
                          <a:latin typeface="PT Astra Serif" panose="020A0603040505020204" pitchFamily="18" charset="-52"/>
                          <a:cs typeface="Times New Roman" panose="02020603050405020304" pitchFamily="18" charset="0"/>
                        </a:rPr>
                        <a:t> расходов</a:t>
                      </a:r>
                      <a:endParaRPr lang="ru-RU" sz="1200" dirty="0">
                        <a:latin typeface="PT Astra Serif" panose="020A0603040505020204" pitchFamily="18" charset="-52"/>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latin typeface="PT Astra Serif" panose="020A0603040505020204" pitchFamily="18" charset="-52"/>
                          <a:cs typeface="Times New Roman" panose="02020603050405020304" pitchFamily="18" charset="0"/>
                        </a:rPr>
                        <a:t>0,0</a:t>
                      </a:r>
                      <a:r>
                        <a:rPr lang="en-US" sz="1200" dirty="0" smtClean="0">
                          <a:latin typeface="PT Astra Serif" panose="020A0603040505020204" pitchFamily="18" charset="-52"/>
                          <a:cs typeface="Times New Roman" panose="02020603050405020304" pitchFamily="18" charset="0"/>
                        </a:rPr>
                        <a:t>0</a:t>
                      </a:r>
                      <a:r>
                        <a:rPr lang="ru-RU" sz="1200" dirty="0" smtClean="0">
                          <a:latin typeface="PT Astra Serif" panose="020A0603040505020204" pitchFamily="18" charset="-52"/>
                          <a:cs typeface="Times New Roman" panose="02020603050405020304" pitchFamily="18" charset="0"/>
                        </a:rPr>
                        <a:t>6%</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latin typeface="PT Astra Serif" panose="020A0603040505020204" pitchFamily="18" charset="-52"/>
                          <a:cs typeface="Times New Roman" panose="02020603050405020304" pitchFamily="18" charset="0"/>
                        </a:rPr>
                        <a:t>0,0</a:t>
                      </a:r>
                      <a:r>
                        <a:rPr lang="en-US" sz="1200" dirty="0" smtClean="0">
                          <a:latin typeface="PT Astra Serif" panose="020A0603040505020204" pitchFamily="18" charset="-52"/>
                          <a:cs typeface="Times New Roman" panose="02020603050405020304" pitchFamily="18" charset="0"/>
                        </a:rPr>
                        <a:t>0</a:t>
                      </a:r>
                      <a:r>
                        <a:rPr lang="ru-RU" sz="1200" dirty="0" smtClean="0">
                          <a:latin typeface="PT Astra Serif" panose="020A0603040505020204" pitchFamily="18" charset="-52"/>
                          <a:cs typeface="Times New Roman" panose="02020603050405020304" pitchFamily="18" charset="0"/>
                        </a:rPr>
                        <a:t>1%</a:t>
                      </a:r>
                    </a:p>
                  </a:txBody>
                  <a:tcPr anchor="ctr"/>
                </a:tc>
                <a:tc>
                  <a:txBody>
                    <a:bodyPr/>
                    <a:lstStyle/>
                    <a:p>
                      <a:pPr algn="ctr"/>
                      <a:r>
                        <a:rPr lang="ru-RU" sz="1200" dirty="0" smtClean="0">
                          <a:latin typeface="PT Astra Serif" panose="020A0603040505020204" pitchFamily="18" charset="-52"/>
                          <a:cs typeface="Times New Roman" panose="02020603050405020304" pitchFamily="18" charset="0"/>
                        </a:rPr>
                        <a:t>0,0</a:t>
                      </a:r>
                      <a:r>
                        <a:rPr lang="en-US" sz="1200" dirty="0" smtClean="0">
                          <a:latin typeface="PT Astra Serif" panose="020A0603040505020204" pitchFamily="18" charset="-52"/>
                          <a:cs typeface="Times New Roman" panose="02020603050405020304" pitchFamily="18" charset="0"/>
                        </a:rPr>
                        <a:t>0</a:t>
                      </a:r>
                      <a:r>
                        <a:rPr lang="ru-RU" sz="1200" dirty="0" smtClean="0">
                          <a:latin typeface="PT Astra Serif" panose="020A0603040505020204" pitchFamily="18" charset="-52"/>
                          <a:cs typeface="Times New Roman" panose="02020603050405020304" pitchFamily="18" charset="0"/>
                        </a:rPr>
                        <a:t>1%</a:t>
                      </a:r>
                      <a:endParaRPr lang="ru-RU" sz="1200" dirty="0">
                        <a:latin typeface="PT Astra Serif" panose="020A0603040505020204" pitchFamily="18" charset="-52"/>
                        <a:cs typeface="Times New Roman" panose="02020603050405020304" pitchFamily="18" charset="0"/>
                      </a:endParaRPr>
                    </a:p>
                  </a:txBody>
                  <a:tcPr anchor="ctr"/>
                </a:tc>
                <a:extLst>
                  <a:ext uri="{0D108BD9-81ED-4DB2-BD59-A6C34878D82A}">
                    <a16:rowId xmlns="" xmlns:a16="http://schemas.microsoft.com/office/drawing/2014/main" val="10003"/>
                  </a:ext>
                </a:extLst>
              </a:tr>
              <a:tr h="1869506">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just"/>
                      <a:r>
                        <a:rPr lang="ru-RU" sz="1200" b="1" dirty="0" smtClean="0">
                          <a:latin typeface="PT Astra Serif" panose="020A0603040505020204" pitchFamily="18" charset="-52"/>
                          <a:cs typeface="Times New Roman" panose="02020603050405020304" pitchFamily="18" charset="0"/>
                        </a:rPr>
                        <a:t>Цель муниципальной программы: </a:t>
                      </a:r>
                    </a:p>
                    <a:p>
                      <a:pPr algn="just"/>
                      <a:r>
                        <a:rPr lang="ru-RU" sz="1200" dirty="0" smtClean="0">
                          <a:latin typeface="PT Astra Serif" panose="020A0603040505020204" pitchFamily="18" charset="-52"/>
                          <a:cs typeface="Times New Roman" panose="02020603050405020304" pitchFamily="18" charset="0"/>
                        </a:rPr>
                        <a:t>Формирование квалифицированного кадрового состава муниципальной службы, обеспечивающего эффективное функционирование органов местного самоуправления, создание условий для развития и совершенствования муниципальной службы.</a:t>
                      </a:r>
                    </a:p>
                    <a:p>
                      <a:pPr algn="just"/>
                      <a:r>
                        <a:rPr lang="ru-RU" sz="1200" b="1" dirty="0" smtClean="0">
                          <a:latin typeface="PT Astra Serif" panose="020A0603040505020204" pitchFamily="18" charset="-52"/>
                          <a:cs typeface="Times New Roman" panose="02020603050405020304" pitchFamily="18" charset="0"/>
                        </a:rPr>
                        <a:t>Задачи муниципальной программы:</a:t>
                      </a:r>
                    </a:p>
                    <a:p>
                      <a:pPr algn="just"/>
                      <a:r>
                        <a:rPr lang="ru-RU" sz="1200" dirty="0" smtClean="0">
                          <a:latin typeface="PT Astra Serif" panose="020A0603040505020204" pitchFamily="18" charset="-52"/>
                          <a:cs typeface="Times New Roman" panose="02020603050405020304" pitchFamily="18" charset="0"/>
                        </a:rPr>
                        <a:t>1.Внедрение эффективных технологий кадровой работы, направленных на подбор квалифицированных кадров для муниципальной службы, оценку эффективности деятельности муниципальных служащих, повышение их профессиональной компетентности, создание условий для результативной профессиональной служебной деятельности и должностного (служебного) роста.</a:t>
                      </a:r>
                    </a:p>
                    <a:p>
                      <a:pPr algn="just"/>
                      <a:r>
                        <a:rPr lang="ru-RU" sz="1200" dirty="0" smtClean="0">
                          <a:latin typeface="PT Astra Serif" panose="020A0603040505020204" pitchFamily="18" charset="-52"/>
                          <a:cs typeface="Times New Roman" panose="02020603050405020304" pitchFamily="18" charset="0"/>
                        </a:rPr>
                        <a:t>2. Обеспечение непрерывного профессионального развития сотрудников администрации.</a:t>
                      </a:r>
                    </a:p>
                    <a:p>
                      <a:pPr algn="just"/>
                      <a:r>
                        <a:rPr lang="ru-RU" sz="1200" dirty="0" smtClean="0">
                          <a:latin typeface="PT Astra Serif" panose="020A0603040505020204" pitchFamily="18" charset="-52"/>
                          <a:cs typeface="Times New Roman" panose="02020603050405020304" pitchFamily="18" charset="0"/>
                        </a:rPr>
                        <a:t>3.</a:t>
                      </a:r>
                      <a:r>
                        <a:rPr lang="ru-RU" sz="1200" baseline="0" dirty="0" smtClean="0">
                          <a:latin typeface="PT Astra Serif" panose="020A0603040505020204" pitchFamily="18" charset="-52"/>
                          <a:cs typeface="Times New Roman" panose="02020603050405020304" pitchFamily="18" charset="0"/>
                        </a:rPr>
                        <a:t> </a:t>
                      </a:r>
                      <a:r>
                        <a:rPr lang="ru-RU" sz="1200" dirty="0" smtClean="0">
                          <a:latin typeface="PT Astra Serif" panose="020A0603040505020204" pitchFamily="18" charset="-52"/>
                          <a:cs typeface="Times New Roman" panose="02020603050405020304" pitchFamily="18" charset="0"/>
                        </a:rPr>
                        <a:t>Осуществление мер противодействия и профилактики коррупционных проявлений на муниципальной службе. </a:t>
                      </a:r>
                    </a:p>
                  </a:txBody>
                  <a:tcPr anchor="ct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extLst>
                  <a:ext uri="{0D108BD9-81ED-4DB2-BD59-A6C34878D82A}">
                    <a16:rowId xmlns="" xmlns:a16="http://schemas.microsoft.com/office/drawing/2014/main" val="10004"/>
                  </a:ext>
                </a:extLst>
              </a:tr>
              <a:tr h="644310">
                <a:tc>
                  <a:txBody>
                    <a:bodyPr/>
                    <a:lstStyle/>
                    <a:p>
                      <a:pPr algn="ctr"/>
                      <a:r>
                        <a:rPr lang="ru-RU" sz="1400" b="1" i="1" dirty="0" smtClean="0">
                          <a:latin typeface="PT Astra Serif" panose="020A0603040505020204" pitchFamily="18" charset="-52"/>
                          <a:cs typeface="Times New Roman" panose="02020603050405020304" pitchFamily="18" charset="0"/>
                        </a:rPr>
                        <a:t>9</a:t>
                      </a:r>
                      <a:endParaRPr lang="ru-RU" sz="1400" b="1" i="1" dirty="0">
                        <a:latin typeface="PT Astra Serif" panose="020A0603040505020204" pitchFamily="18" charset="-52"/>
                        <a:cs typeface="Times New Roman" panose="02020603050405020304" pitchFamily="18" charset="0"/>
                      </a:endParaRPr>
                    </a:p>
                  </a:txBody>
                  <a:tcPr anchor="ctr"/>
                </a:tc>
                <a:tc>
                  <a:txBody>
                    <a:bodyPr/>
                    <a:lstStyle/>
                    <a:p>
                      <a:pPr algn="l"/>
                      <a:r>
                        <a:rPr lang="ru-RU" sz="1400" b="1" i="1" dirty="0" smtClean="0">
                          <a:latin typeface="PT Astra Serif" panose="020A0603040505020204" pitchFamily="18" charset="-52"/>
                          <a:cs typeface="Times New Roman" panose="02020603050405020304" pitchFamily="18" charset="0"/>
                        </a:rPr>
                        <a:t>Муниципальная программа «Развитие и поддержка субъектов малого и среднего предпринимательства муниципального образования город Тула»</a:t>
                      </a:r>
                      <a:endParaRPr lang="ru-RU" sz="1400" b="1" i="1" dirty="0">
                        <a:latin typeface="PT Astra Serif" panose="020A0603040505020204" pitchFamily="18" charset="-52"/>
                        <a:cs typeface="Times New Roman" panose="02020603050405020304" pitchFamily="18" charset="0"/>
                      </a:endParaRPr>
                    </a:p>
                  </a:txBody>
                  <a:tcPr anchor="ctr"/>
                </a:tc>
                <a:tc>
                  <a:txBody>
                    <a:bodyPr/>
                    <a:lstStyle/>
                    <a:p>
                      <a:pPr algn="ctr"/>
                      <a:r>
                        <a:rPr lang="ru-RU" sz="1300" dirty="0" smtClean="0">
                          <a:latin typeface="PT Astra Serif" panose="020A0603040505020204" pitchFamily="18" charset="-52"/>
                          <a:cs typeface="Times New Roman" panose="02020603050405020304" pitchFamily="18" charset="0"/>
                        </a:rPr>
                        <a:t>2,6</a:t>
                      </a:r>
                      <a:endParaRPr lang="ru-RU" sz="1300" dirty="0">
                        <a:latin typeface="PT Astra Serif" panose="020A0603040505020204" pitchFamily="18" charset="-52"/>
                        <a:cs typeface="Times New Roman" panose="02020603050405020304" pitchFamily="18" charset="0"/>
                      </a:endParaRPr>
                    </a:p>
                  </a:txBody>
                  <a:tcPr anchor="ctr"/>
                </a:tc>
                <a:tc>
                  <a:txBody>
                    <a:bodyPr/>
                    <a:lstStyle/>
                    <a:p>
                      <a:pPr algn="ctr"/>
                      <a:r>
                        <a:rPr lang="ru-RU" sz="1300" dirty="0" smtClean="0">
                          <a:latin typeface="PT Astra Serif" panose="020A0603040505020204" pitchFamily="18" charset="-52"/>
                          <a:cs typeface="Times New Roman" panose="02020603050405020304" pitchFamily="18" charset="0"/>
                        </a:rPr>
                        <a:t>2,5</a:t>
                      </a:r>
                      <a:endParaRPr lang="ru-RU" sz="1300" dirty="0">
                        <a:latin typeface="PT Astra Serif" panose="020A0603040505020204" pitchFamily="18" charset="-52"/>
                        <a:cs typeface="Times New Roman" panose="02020603050405020304" pitchFamily="18" charset="0"/>
                      </a:endParaRPr>
                    </a:p>
                  </a:txBody>
                  <a:tcPr anchor="ctr"/>
                </a:tc>
                <a:tc>
                  <a:txBody>
                    <a:bodyPr/>
                    <a:lstStyle/>
                    <a:p>
                      <a:pPr algn="ctr"/>
                      <a:r>
                        <a:rPr lang="ru-RU" sz="1300" dirty="0" smtClean="0">
                          <a:latin typeface="PT Astra Serif" panose="020A0603040505020204" pitchFamily="18" charset="-52"/>
                          <a:cs typeface="Times New Roman" panose="02020603050405020304" pitchFamily="18" charset="0"/>
                        </a:rPr>
                        <a:t>2,5</a:t>
                      </a:r>
                      <a:endParaRPr lang="ru-RU" sz="1300" dirty="0">
                        <a:latin typeface="PT Astra Serif" panose="020A0603040505020204" pitchFamily="18" charset="-52"/>
                        <a:cs typeface="Times New Roman" panose="02020603050405020304" pitchFamily="18" charset="0"/>
                      </a:endParaRPr>
                    </a:p>
                  </a:txBody>
                  <a:tcPr anchor="ctr"/>
                </a:tc>
                <a:extLst>
                  <a:ext uri="{0D108BD9-81ED-4DB2-BD59-A6C34878D82A}">
                    <a16:rowId xmlns="" xmlns:a16="http://schemas.microsoft.com/office/drawing/2014/main" val="10005"/>
                  </a:ext>
                </a:extLst>
              </a:tr>
              <a:tr h="341105">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just"/>
                      <a:r>
                        <a:rPr lang="ru-RU" sz="1200" dirty="0" smtClean="0">
                          <a:latin typeface="PT Astra Serif" panose="020A0603040505020204" pitchFamily="18" charset="-52"/>
                          <a:cs typeface="Times New Roman" panose="02020603050405020304" pitchFamily="18" charset="0"/>
                        </a:rPr>
                        <a:t>Удельный вес в общем объеме</a:t>
                      </a:r>
                      <a:r>
                        <a:rPr lang="ru-RU" sz="1200" baseline="0" dirty="0" smtClean="0">
                          <a:latin typeface="PT Astra Serif" panose="020A0603040505020204" pitchFamily="18" charset="-52"/>
                          <a:cs typeface="Times New Roman" panose="02020603050405020304" pitchFamily="18" charset="0"/>
                        </a:rPr>
                        <a:t> расходов</a:t>
                      </a:r>
                      <a:endParaRPr lang="ru-RU" sz="1200" dirty="0">
                        <a:latin typeface="PT Astra Serif" panose="020A0603040505020204" pitchFamily="18" charset="-52"/>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latin typeface="PT Astra Serif" panose="020A0603040505020204" pitchFamily="18" charset="-52"/>
                          <a:cs typeface="Times New Roman" panose="02020603050405020304" pitchFamily="18" charset="0"/>
                        </a:rPr>
                        <a:t>0,01%</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latin typeface="PT Astra Serif" panose="020A0603040505020204" pitchFamily="18" charset="-52"/>
                          <a:cs typeface="Times New Roman" panose="02020603050405020304" pitchFamily="18" charset="0"/>
                        </a:rPr>
                        <a:t>0,007%</a:t>
                      </a:r>
                    </a:p>
                  </a:txBody>
                  <a:tcPr anchor="ctr"/>
                </a:tc>
                <a:tc>
                  <a:txBody>
                    <a:bodyPr/>
                    <a:lstStyle/>
                    <a:p>
                      <a:pPr algn="ctr"/>
                      <a:r>
                        <a:rPr lang="ru-RU" sz="1200" dirty="0" smtClean="0">
                          <a:latin typeface="PT Astra Serif" panose="020A0603040505020204" pitchFamily="18" charset="-52"/>
                          <a:cs typeface="Times New Roman" panose="02020603050405020304" pitchFamily="18" charset="0"/>
                        </a:rPr>
                        <a:t>0,007%</a:t>
                      </a:r>
                      <a:endParaRPr lang="ru-RU" sz="1200" dirty="0">
                        <a:latin typeface="PT Astra Serif" panose="020A0603040505020204" pitchFamily="18" charset="-52"/>
                        <a:cs typeface="Times New Roman" panose="02020603050405020304" pitchFamily="18" charset="0"/>
                      </a:endParaRPr>
                    </a:p>
                  </a:txBody>
                  <a:tcPr anchor="ctr"/>
                </a:tc>
                <a:extLst>
                  <a:ext uri="{0D108BD9-81ED-4DB2-BD59-A6C34878D82A}">
                    <a16:rowId xmlns="" xmlns:a16="http://schemas.microsoft.com/office/drawing/2014/main" val="10006"/>
                  </a:ext>
                </a:extLst>
              </a:tr>
              <a:tr h="2160332">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just"/>
                      <a:r>
                        <a:rPr lang="ru-RU" sz="1200" b="1" dirty="0" smtClean="0">
                          <a:latin typeface="PT Astra Serif" panose="020A0603040505020204" pitchFamily="18" charset="-52"/>
                          <a:cs typeface="Times New Roman" panose="02020603050405020304" pitchFamily="18" charset="0"/>
                        </a:rPr>
                        <a:t>Цель муниципальной программы: </a:t>
                      </a:r>
                    </a:p>
                    <a:p>
                      <a:pPr algn="just"/>
                      <a:r>
                        <a:rPr lang="ru-RU" sz="1200" dirty="0" smtClean="0">
                          <a:latin typeface="PT Astra Serif" panose="020A0603040505020204" pitchFamily="18" charset="-52"/>
                          <a:cs typeface="Times New Roman" panose="02020603050405020304" pitchFamily="18" charset="0"/>
                        </a:rPr>
                        <a:t>Формирование благоприятных условий для устойчивого развития субъектов малого и среднего предпринимательства и осуществления их деятельности, способствующих созданию новых рабочих мест, развитию реального сектора экономики, пополнению бюджета муниципального образования город Тула .</a:t>
                      </a:r>
                    </a:p>
                    <a:p>
                      <a:pPr algn="just"/>
                      <a:r>
                        <a:rPr lang="ru-RU" sz="1200" b="1" dirty="0" smtClean="0">
                          <a:latin typeface="PT Astra Serif" panose="020A0603040505020204" pitchFamily="18" charset="-52"/>
                          <a:cs typeface="Times New Roman" panose="02020603050405020304" pitchFamily="18" charset="0"/>
                        </a:rPr>
                        <a:t>Задачи муниципальной программы:</a:t>
                      </a:r>
                    </a:p>
                    <a:p>
                      <a:pPr algn="just"/>
                      <a:r>
                        <a:rPr lang="ru-RU" sz="1200" dirty="0" smtClean="0">
                          <a:latin typeface="PT Astra Serif" panose="020A0603040505020204" pitchFamily="18" charset="-52"/>
                          <a:cs typeface="Times New Roman" panose="02020603050405020304" pitchFamily="18" charset="0"/>
                        </a:rPr>
                        <a:t>1. Развитие инфраструктуры, информационной и консультационной, имущественной составляющих поддержки малого и среднего предпринимательства, популяризация положительного опыта деятельности субъектов малого и среднего предпринимательства.</a:t>
                      </a:r>
                    </a:p>
                    <a:p>
                      <a:pPr algn="just"/>
                      <a:r>
                        <a:rPr lang="ru-RU" sz="1200" dirty="0" smtClean="0">
                          <a:latin typeface="PT Astra Serif" panose="020A0603040505020204" pitchFamily="18" charset="-52"/>
                          <a:cs typeface="Times New Roman" panose="02020603050405020304" pitchFamily="18" charset="0"/>
                        </a:rPr>
                        <a:t>2. Разработка и внедрение комплексных мероприятий в сфере поддержки малых и средних предприятий муниципального образования город Тула.</a:t>
                      </a:r>
                    </a:p>
                  </a:txBody>
                  <a:tcPr anchor="ct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15211857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113598393"/>
              </p:ext>
            </p:extLst>
          </p:nvPr>
        </p:nvGraphicFramePr>
        <p:xfrm>
          <a:off x="0" y="58188"/>
          <a:ext cx="12192000" cy="6209608"/>
        </p:xfrm>
        <a:graphic>
          <a:graphicData uri="http://schemas.openxmlformats.org/drawingml/2006/table">
            <a:tbl>
              <a:tblPr firstRow="1" bandRow="1">
                <a:tableStyleId>{5C22544A-7EE6-4342-B048-85BDC9FD1C3A}</a:tableStyleId>
              </a:tblPr>
              <a:tblGrid>
                <a:gridCol w="453081">
                  <a:extLst>
                    <a:ext uri="{9D8B030D-6E8A-4147-A177-3AD203B41FA5}">
                      <a16:colId xmlns="" xmlns:a16="http://schemas.microsoft.com/office/drawing/2014/main" val="20000"/>
                    </a:ext>
                  </a:extLst>
                </a:gridCol>
                <a:gridCol w="8905103">
                  <a:extLst>
                    <a:ext uri="{9D8B030D-6E8A-4147-A177-3AD203B41FA5}">
                      <a16:colId xmlns="" xmlns:a16="http://schemas.microsoft.com/office/drawing/2014/main" val="20001"/>
                    </a:ext>
                  </a:extLst>
                </a:gridCol>
                <a:gridCol w="957668">
                  <a:extLst>
                    <a:ext uri="{9D8B030D-6E8A-4147-A177-3AD203B41FA5}">
                      <a16:colId xmlns="" xmlns:a16="http://schemas.microsoft.com/office/drawing/2014/main" val="20002"/>
                    </a:ext>
                  </a:extLst>
                </a:gridCol>
                <a:gridCol w="949911">
                  <a:extLst>
                    <a:ext uri="{9D8B030D-6E8A-4147-A177-3AD203B41FA5}">
                      <a16:colId xmlns="" xmlns:a16="http://schemas.microsoft.com/office/drawing/2014/main" val="20003"/>
                    </a:ext>
                  </a:extLst>
                </a:gridCol>
                <a:gridCol w="926237">
                  <a:extLst>
                    <a:ext uri="{9D8B030D-6E8A-4147-A177-3AD203B41FA5}">
                      <a16:colId xmlns="" xmlns:a16="http://schemas.microsoft.com/office/drawing/2014/main" val="20004"/>
                    </a:ext>
                  </a:extLst>
                </a:gridCol>
              </a:tblGrid>
              <a:tr h="1146473">
                <a:tc>
                  <a:txBody>
                    <a:bodyPr/>
                    <a:lstStyle/>
                    <a:p>
                      <a:pPr algn="ctr"/>
                      <a:endParaRPr lang="ru-RU" sz="1400" b="1" dirty="0" smtClean="0">
                        <a:latin typeface="PT Astra Serif" panose="020A0603040505020204" pitchFamily="18" charset="-52"/>
                        <a:cs typeface="Times New Roman" panose="02020603050405020304" pitchFamily="18" charset="0"/>
                      </a:endParaRPr>
                    </a:p>
                    <a:p>
                      <a:pPr algn="ctr"/>
                      <a:r>
                        <a:rPr lang="ru-RU" sz="1400" b="1" dirty="0" smtClean="0">
                          <a:latin typeface="PT Astra Serif" panose="020A0603040505020204" pitchFamily="18" charset="-52"/>
                          <a:cs typeface="Times New Roman" panose="02020603050405020304" pitchFamily="18" charset="0"/>
                        </a:rPr>
                        <a:t>№ п/п</a:t>
                      </a:r>
                      <a:endParaRPr lang="ru-RU" sz="1400" b="1" dirty="0">
                        <a:latin typeface="PT Astra Serif" panose="020A0603040505020204" pitchFamily="18" charset="-52"/>
                        <a:cs typeface="Times New Roman" panose="02020603050405020304" pitchFamily="18" charset="0"/>
                      </a:endParaRPr>
                    </a:p>
                  </a:txBody>
                  <a:tcPr/>
                </a:tc>
                <a:tc>
                  <a:txBody>
                    <a:bodyPr/>
                    <a:lstStyle/>
                    <a:p>
                      <a:pPr algn="ctr"/>
                      <a:endParaRPr lang="ru-RU" sz="1400" dirty="0" smtClean="0">
                        <a:latin typeface="PT Astra Serif" panose="020A0603040505020204" pitchFamily="18" charset="-52"/>
                        <a:cs typeface="Times New Roman" panose="02020603050405020304" pitchFamily="18" charset="0"/>
                      </a:endParaRPr>
                    </a:p>
                    <a:p>
                      <a:pPr algn="ctr"/>
                      <a:r>
                        <a:rPr lang="ru-RU" sz="1400" dirty="0" smtClean="0">
                          <a:latin typeface="PT Astra Serif" panose="020A0603040505020204" pitchFamily="18" charset="-52"/>
                          <a:cs typeface="Times New Roman" panose="02020603050405020304" pitchFamily="18" charset="0"/>
                        </a:rPr>
                        <a:t>Наименование программы</a:t>
                      </a:r>
                      <a:endParaRPr lang="ru-RU" sz="1400" dirty="0">
                        <a:latin typeface="PT Astra Serif" panose="020A0603040505020204" pitchFamily="18" charset="-52"/>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PT Astra Serif" panose="020A0603040505020204" pitchFamily="18" charset="-52"/>
                          <a:cs typeface="Times New Roman" panose="02020603050405020304" pitchFamily="18" charset="0"/>
                        </a:rPr>
                        <a:t>Утвержден-</a:t>
                      </a:r>
                      <a:r>
                        <a:rPr lang="ru-RU" sz="1200" b="0" dirty="0" err="1" smtClean="0">
                          <a:solidFill>
                            <a:schemeClr val="bg1"/>
                          </a:solidFill>
                          <a:effectLst/>
                          <a:latin typeface="PT Astra Serif" panose="020A0603040505020204" pitchFamily="18" charset="-52"/>
                          <a:cs typeface="Times New Roman" panose="02020603050405020304" pitchFamily="18" charset="0"/>
                        </a:rPr>
                        <a:t>ный</a:t>
                      </a:r>
                      <a:r>
                        <a:rPr lang="ru-RU" sz="1200" b="0" dirty="0" smtClean="0">
                          <a:solidFill>
                            <a:schemeClr val="bg1"/>
                          </a:solidFill>
                          <a:effectLst/>
                          <a:latin typeface="PT Astra Serif" panose="020A0603040505020204" pitchFamily="18" charset="-52"/>
                          <a:cs typeface="Times New Roman" panose="02020603050405020304" pitchFamily="18" charset="0"/>
                        </a:rPr>
                        <a:t> план на 2024 год</a:t>
                      </a:r>
                      <a:endParaRPr lang="ru-RU" sz="1200" b="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rPr>
                        <a:t>План на 2024 год по сводной бюджетной росписи</a:t>
                      </a:r>
                      <a:endParaRPr lang="ru-RU" sz="1200" b="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rPr>
                        <a:t>Исполнено</a:t>
                      </a:r>
                      <a:r>
                        <a:rPr lang="ru-RU" sz="1200" b="0" baseline="0" dirty="0" smtClean="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rPr>
                        <a:t> на 01.01.2025   </a:t>
                      </a:r>
                      <a:endParaRPr lang="ru-RU" sz="1200" b="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a:tc>
                <a:extLst>
                  <a:ext uri="{0D108BD9-81ED-4DB2-BD59-A6C34878D82A}">
                    <a16:rowId xmlns="" xmlns:a16="http://schemas.microsoft.com/office/drawing/2014/main" val="10000"/>
                  </a:ext>
                </a:extLst>
              </a:tr>
              <a:tr h="340126">
                <a:tc>
                  <a:txBody>
                    <a:bodyPr/>
                    <a:lstStyle/>
                    <a:p>
                      <a:pPr algn="ctr"/>
                      <a:r>
                        <a:rPr lang="ru-RU" sz="1400" b="1" i="1" dirty="0" smtClean="0">
                          <a:latin typeface="PT Astra Serif" panose="020A0603040505020204" pitchFamily="18" charset="-52"/>
                          <a:cs typeface="Times New Roman" panose="02020603050405020304" pitchFamily="18" charset="0"/>
                        </a:rPr>
                        <a:t>10</a:t>
                      </a:r>
                      <a:endParaRPr lang="ru-RU" sz="1400" b="1" i="1" dirty="0">
                        <a:latin typeface="PT Astra Serif" panose="020A0603040505020204" pitchFamily="18" charset="-52"/>
                        <a:cs typeface="Times New Roman" panose="02020603050405020304" pitchFamily="18" charset="0"/>
                      </a:endParaRPr>
                    </a:p>
                  </a:txBody>
                  <a:tcPr anchor="ctr"/>
                </a:tc>
                <a:tc>
                  <a:txBody>
                    <a:bodyPr/>
                    <a:lstStyle/>
                    <a:p>
                      <a:pPr algn="l"/>
                      <a:r>
                        <a:rPr lang="ru-RU" sz="1400" b="1" i="1" dirty="0" smtClean="0">
                          <a:latin typeface="PT Astra Serif" panose="020A0603040505020204" pitchFamily="18" charset="-52"/>
                          <a:cs typeface="Times New Roman" panose="02020603050405020304" pitchFamily="18" charset="0"/>
                        </a:rPr>
                        <a:t>Муниципальная программа «Комплексное благоустройство муниципального образования город Тула»</a:t>
                      </a:r>
                      <a:endParaRPr lang="ru-RU" sz="1400" b="1" i="1" dirty="0">
                        <a:latin typeface="PT Astra Serif" panose="020A0603040505020204" pitchFamily="18" charset="-52"/>
                        <a:cs typeface="Times New Roman" panose="02020603050405020304" pitchFamily="18" charset="0"/>
                      </a:endParaRPr>
                    </a:p>
                  </a:txBody>
                  <a:tcPr anchor="ctr"/>
                </a:tc>
                <a:tc>
                  <a:txBody>
                    <a:bodyPr/>
                    <a:lstStyle/>
                    <a:p>
                      <a:pPr algn="ctr"/>
                      <a:r>
                        <a:rPr lang="ru-RU" sz="1300" dirty="0" smtClean="0">
                          <a:latin typeface="PT Astra Serif" panose="020A0603040505020204" pitchFamily="18" charset="-52"/>
                          <a:cs typeface="Times New Roman" panose="02020603050405020304" pitchFamily="18" charset="0"/>
                        </a:rPr>
                        <a:t>2 984,3</a:t>
                      </a:r>
                      <a:endParaRPr lang="ru-RU" sz="1300" dirty="0">
                        <a:latin typeface="PT Astra Serif" panose="020A0603040505020204" pitchFamily="18" charset="-52"/>
                        <a:cs typeface="Times New Roman" panose="02020603050405020304" pitchFamily="18" charset="0"/>
                      </a:endParaRPr>
                    </a:p>
                  </a:txBody>
                  <a:tcPr anchor="ctr"/>
                </a:tc>
                <a:tc>
                  <a:txBody>
                    <a:bodyPr/>
                    <a:lstStyle/>
                    <a:p>
                      <a:pPr algn="ctr"/>
                      <a:r>
                        <a:rPr lang="ru-RU" sz="1300" dirty="0" smtClean="0">
                          <a:latin typeface="PT Astra Serif" panose="020A0603040505020204" pitchFamily="18" charset="-52"/>
                          <a:cs typeface="Times New Roman" panose="02020603050405020304" pitchFamily="18" charset="0"/>
                        </a:rPr>
                        <a:t>4 147,3</a:t>
                      </a:r>
                      <a:endParaRPr lang="ru-RU" sz="1300" dirty="0">
                        <a:latin typeface="PT Astra Serif" panose="020A0603040505020204" pitchFamily="18" charset="-52"/>
                        <a:cs typeface="Times New Roman" panose="02020603050405020304" pitchFamily="18" charset="0"/>
                      </a:endParaRPr>
                    </a:p>
                  </a:txBody>
                  <a:tcPr anchor="ctr"/>
                </a:tc>
                <a:tc>
                  <a:txBody>
                    <a:bodyPr/>
                    <a:lstStyle/>
                    <a:p>
                      <a:pPr algn="ctr"/>
                      <a:r>
                        <a:rPr lang="ru-RU" sz="1300" dirty="0" smtClean="0">
                          <a:latin typeface="PT Astra Serif" panose="020A0603040505020204" pitchFamily="18" charset="-52"/>
                          <a:cs typeface="Times New Roman" panose="02020603050405020304" pitchFamily="18" charset="0"/>
                        </a:rPr>
                        <a:t>4 121,2</a:t>
                      </a:r>
                      <a:endParaRPr lang="ru-RU" sz="1300" dirty="0">
                        <a:latin typeface="PT Astra Serif" panose="020A0603040505020204" pitchFamily="18" charset="-52"/>
                        <a:cs typeface="Times New Roman" panose="02020603050405020304" pitchFamily="18" charset="0"/>
                      </a:endParaRPr>
                    </a:p>
                  </a:txBody>
                  <a:tcPr anchor="ctr"/>
                </a:tc>
                <a:extLst>
                  <a:ext uri="{0D108BD9-81ED-4DB2-BD59-A6C34878D82A}">
                    <a16:rowId xmlns="" xmlns:a16="http://schemas.microsoft.com/office/drawing/2014/main" val="10001"/>
                  </a:ext>
                </a:extLst>
              </a:tr>
              <a:tr h="312673">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just"/>
                      <a:r>
                        <a:rPr lang="ru-RU" sz="1200" dirty="0" smtClean="0">
                          <a:latin typeface="PT Astra Serif" panose="020A0603040505020204" pitchFamily="18" charset="-52"/>
                          <a:cs typeface="Times New Roman" panose="02020603050405020304" pitchFamily="18" charset="0"/>
                        </a:rPr>
                        <a:t>Удельный вес в общем объеме</a:t>
                      </a:r>
                      <a:r>
                        <a:rPr lang="ru-RU" sz="1200" baseline="0" dirty="0" smtClean="0">
                          <a:latin typeface="PT Astra Serif" panose="020A0603040505020204" pitchFamily="18" charset="-52"/>
                          <a:cs typeface="Times New Roman" panose="02020603050405020304" pitchFamily="18" charset="0"/>
                        </a:rPr>
                        <a:t> расходов</a:t>
                      </a: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r>
                        <a:rPr lang="ru-RU" sz="1200" dirty="0" smtClean="0">
                          <a:latin typeface="PT Astra Serif" panose="020A0603040505020204" pitchFamily="18" charset="-52"/>
                          <a:cs typeface="Times New Roman" panose="02020603050405020304" pitchFamily="18" charset="0"/>
                        </a:rPr>
                        <a:t>10,4%</a:t>
                      </a: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r>
                        <a:rPr lang="en-US" sz="1200" dirty="0" smtClean="0">
                          <a:latin typeface="PT Astra Serif" panose="020A0603040505020204" pitchFamily="18" charset="-52"/>
                          <a:cs typeface="Times New Roman" panose="02020603050405020304" pitchFamily="18" charset="0"/>
                        </a:rPr>
                        <a:t>1</a:t>
                      </a:r>
                      <a:r>
                        <a:rPr lang="ru-RU" sz="1200" dirty="0" smtClean="0">
                          <a:latin typeface="PT Astra Serif" panose="020A0603040505020204" pitchFamily="18" charset="-52"/>
                          <a:cs typeface="Times New Roman" panose="02020603050405020304" pitchFamily="18" charset="0"/>
                        </a:rPr>
                        <a:t>2</a:t>
                      </a:r>
                      <a:r>
                        <a:rPr lang="en-US" sz="1200" dirty="0" smtClean="0">
                          <a:latin typeface="PT Astra Serif" panose="020A0603040505020204" pitchFamily="18" charset="-52"/>
                          <a:cs typeface="Times New Roman" panose="02020603050405020304" pitchFamily="18" charset="0"/>
                        </a:rPr>
                        <a:t>,1</a:t>
                      </a:r>
                      <a:r>
                        <a:rPr lang="ru-RU" sz="1200" dirty="0" smtClean="0">
                          <a:latin typeface="PT Astra Serif" panose="020A0603040505020204" pitchFamily="18" charset="-52"/>
                          <a:cs typeface="Times New Roman" panose="02020603050405020304" pitchFamily="18" charset="0"/>
                        </a:rPr>
                        <a:t>%</a:t>
                      </a: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r>
                        <a:rPr lang="en-US" sz="1200" dirty="0" smtClean="0">
                          <a:latin typeface="PT Astra Serif" panose="020A0603040505020204" pitchFamily="18" charset="-52"/>
                          <a:cs typeface="Times New Roman" panose="02020603050405020304" pitchFamily="18" charset="0"/>
                        </a:rPr>
                        <a:t>1</a:t>
                      </a:r>
                      <a:r>
                        <a:rPr lang="ru-RU" sz="1200" dirty="0" smtClean="0">
                          <a:latin typeface="PT Astra Serif" panose="020A0603040505020204" pitchFamily="18" charset="-52"/>
                          <a:cs typeface="Times New Roman" panose="02020603050405020304" pitchFamily="18" charset="0"/>
                        </a:rPr>
                        <a:t>2,2%</a:t>
                      </a:r>
                      <a:endParaRPr lang="ru-RU" sz="1200" dirty="0">
                        <a:latin typeface="PT Astra Serif" panose="020A0603040505020204" pitchFamily="18" charset="-52"/>
                        <a:cs typeface="Times New Roman" panose="02020603050405020304" pitchFamily="18" charset="0"/>
                      </a:endParaRPr>
                    </a:p>
                  </a:txBody>
                  <a:tcPr anchor="ctr"/>
                </a:tc>
                <a:extLst>
                  <a:ext uri="{0D108BD9-81ED-4DB2-BD59-A6C34878D82A}">
                    <a16:rowId xmlns="" xmlns:a16="http://schemas.microsoft.com/office/drawing/2014/main" val="10002"/>
                  </a:ext>
                </a:extLst>
              </a:tr>
              <a:tr h="2005887">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just"/>
                      <a:r>
                        <a:rPr lang="ru-RU" sz="1200" b="1" dirty="0" smtClean="0">
                          <a:latin typeface="PT Astra Serif" panose="020A0603040505020204" pitchFamily="18" charset="-52"/>
                          <a:cs typeface="Times New Roman" panose="02020603050405020304" pitchFamily="18" charset="0"/>
                        </a:rPr>
                        <a:t>Цель муниципальной программы: </a:t>
                      </a:r>
                    </a:p>
                    <a:p>
                      <a:pPr algn="just"/>
                      <a:r>
                        <a:rPr lang="ru-RU" sz="1200" dirty="0" smtClean="0">
                          <a:latin typeface="PT Astra Serif" panose="020A0603040505020204" pitchFamily="18" charset="-52"/>
                          <a:cs typeface="Times New Roman" panose="02020603050405020304" pitchFamily="18" charset="0"/>
                        </a:rPr>
                        <a:t>Создание комфортной, благоприятной среды для проживания и отдыха населения муниципального образования город Тула.</a:t>
                      </a:r>
                    </a:p>
                    <a:p>
                      <a:pPr algn="just"/>
                      <a:r>
                        <a:rPr lang="ru-RU" sz="1200" b="1" dirty="0" smtClean="0">
                          <a:latin typeface="PT Astra Serif" panose="020A0603040505020204" pitchFamily="18" charset="-52"/>
                          <a:cs typeface="Times New Roman" panose="02020603050405020304" pitchFamily="18" charset="0"/>
                        </a:rPr>
                        <a:t>Задачи муниципальной программы:</a:t>
                      </a:r>
                    </a:p>
                    <a:p>
                      <a:pPr algn="just"/>
                      <a:r>
                        <a:rPr lang="ru-RU" sz="1200" dirty="0" smtClean="0">
                          <a:latin typeface="PT Astra Serif" panose="020A0603040505020204" pitchFamily="18" charset="-52"/>
                          <a:cs typeface="Times New Roman" panose="02020603050405020304" pitchFamily="18" charset="0"/>
                        </a:rPr>
                        <a:t>1. Выполнение мероприятий по комплексному благоустройству и поддержанию санитарного порядка на территории муниципального образования город Тула;</a:t>
                      </a:r>
                    </a:p>
                    <a:p>
                      <a:pPr algn="just"/>
                      <a:r>
                        <a:rPr lang="ru-RU" sz="1200" dirty="0" smtClean="0">
                          <a:latin typeface="PT Astra Serif" panose="020A0603040505020204" pitchFamily="18" charset="-52"/>
                          <a:cs typeface="Times New Roman" panose="02020603050405020304" pitchFamily="18" charset="0"/>
                        </a:rPr>
                        <a:t>2. Создание гармоничных и благоприятных условий проживания жителей за счет совершенствования внешнего благоустройства в соответствии с социальными и экономическими потребностями населения города Тулы;</a:t>
                      </a:r>
                    </a:p>
                    <a:p>
                      <a:pPr algn="just"/>
                      <a:r>
                        <a:rPr lang="ru-RU" sz="1200" dirty="0" smtClean="0">
                          <a:latin typeface="PT Astra Serif" panose="020A0603040505020204" pitchFamily="18" charset="-52"/>
                          <a:cs typeface="Times New Roman" panose="02020603050405020304" pitchFamily="18" charset="0"/>
                        </a:rPr>
                        <a:t>3. Обеспечение реализации муниципальной программы муниципального образования город Тула «Комплексное благоустройство муниципального образования город Тула». </a:t>
                      </a:r>
                    </a:p>
                  </a:txBody>
                  <a:tcPr anchor="ct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extLst>
                  <a:ext uri="{0D108BD9-81ED-4DB2-BD59-A6C34878D82A}">
                    <a16:rowId xmlns="" xmlns:a16="http://schemas.microsoft.com/office/drawing/2014/main" val="10003"/>
                  </a:ext>
                </a:extLst>
              </a:tr>
              <a:tr h="578215">
                <a:tc>
                  <a:txBody>
                    <a:bodyPr/>
                    <a:lstStyle/>
                    <a:p>
                      <a:pPr algn="ctr"/>
                      <a:r>
                        <a:rPr lang="ru-RU" sz="1400" b="1" i="1" dirty="0" smtClean="0">
                          <a:latin typeface="PT Astra Serif" panose="020A0603040505020204" pitchFamily="18" charset="-52"/>
                          <a:cs typeface="Times New Roman" panose="02020603050405020304" pitchFamily="18" charset="0"/>
                        </a:rPr>
                        <a:t>11</a:t>
                      </a:r>
                      <a:endParaRPr lang="ru-RU" sz="1400" b="1" i="1" dirty="0">
                        <a:latin typeface="PT Astra Serif" panose="020A0603040505020204" pitchFamily="18" charset="-52"/>
                        <a:cs typeface="Times New Roman" panose="02020603050405020304" pitchFamily="18" charset="0"/>
                      </a:endParaRPr>
                    </a:p>
                  </a:txBody>
                  <a:tcPr anchor="ctr">
                    <a:solidFill>
                      <a:schemeClr val="accent5">
                        <a:lumMod val="20000"/>
                        <a:lumOff val="80000"/>
                      </a:schemeClr>
                    </a:solidFill>
                  </a:tcPr>
                </a:tc>
                <a:tc>
                  <a:txBody>
                    <a:bodyPr/>
                    <a:lstStyle/>
                    <a:p>
                      <a:pPr algn="l"/>
                      <a:r>
                        <a:rPr lang="ru-RU" sz="1400" b="1" i="1" dirty="0" smtClean="0">
                          <a:latin typeface="PT Astra Serif" panose="020A0603040505020204" pitchFamily="18" charset="-52"/>
                          <a:cs typeface="Times New Roman" panose="02020603050405020304" pitchFamily="18" charset="0"/>
                        </a:rPr>
                        <a:t>Муниципальная программа «Управление муниципальным имуществом муниципального образования город Тула»</a:t>
                      </a:r>
                      <a:endParaRPr lang="ru-RU" sz="1400" b="1" i="1" dirty="0">
                        <a:latin typeface="PT Astra Serif" panose="020A0603040505020204" pitchFamily="18" charset="-52"/>
                        <a:cs typeface="Times New Roman" panose="02020603050405020304" pitchFamily="18" charset="0"/>
                      </a:endParaRPr>
                    </a:p>
                  </a:txBody>
                  <a:tcPr anchor="ctr">
                    <a:solidFill>
                      <a:schemeClr val="accent5">
                        <a:lumMod val="20000"/>
                        <a:lumOff val="80000"/>
                      </a:schemeClr>
                    </a:solidFill>
                  </a:tcPr>
                </a:tc>
                <a:tc>
                  <a:txBody>
                    <a:bodyPr/>
                    <a:lstStyle/>
                    <a:p>
                      <a:pPr algn="ctr"/>
                      <a:r>
                        <a:rPr lang="ru-RU" sz="1300" dirty="0" smtClean="0">
                          <a:latin typeface="PT Astra Serif" panose="020A0603040505020204" pitchFamily="18" charset="-52"/>
                          <a:cs typeface="Times New Roman" panose="02020603050405020304" pitchFamily="18" charset="0"/>
                        </a:rPr>
                        <a:t>149,2</a:t>
                      </a:r>
                      <a:endParaRPr lang="ru-RU" sz="1300" dirty="0">
                        <a:latin typeface="PT Astra Serif" panose="020A0603040505020204" pitchFamily="18" charset="-52"/>
                        <a:cs typeface="Times New Roman" panose="02020603050405020304" pitchFamily="18" charset="0"/>
                      </a:endParaRPr>
                    </a:p>
                  </a:txBody>
                  <a:tcPr anchor="ctr">
                    <a:solidFill>
                      <a:schemeClr val="accent5">
                        <a:lumMod val="20000"/>
                        <a:lumOff val="80000"/>
                      </a:schemeClr>
                    </a:solidFill>
                  </a:tcPr>
                </a:tc>
                <a:tc>
                  <a:txBody>
                    <a:bodyPr/>
                    <a:lstStyle/>
                    <a:p>
                      <a:pPr algn="ctr"/>
                      <a:r>
                        <a:rPr lang="ru-RU" sz="1300" dirty="0" smtClean="0">
                          <a:latin typeface="PT Astra Serif" panose="020A0603040505020204" pitchFamily="18" charset="-52"/>
                          <a:cs typeface="Times New Roman" panose="02020603050405020304" pitchFamily="18" charset="0"/>
                        </a:rPr>
                        <a:t>200,7</a:t>
                      </a:r>
                      <a:endParaRPr lang="ru-RU" sz="1300" dirty="0">
                        <a:latin typeface="PT Astra Serif" panose="020A0603040505020204" pitchFamily="18" charset="-52"/>
                        <a:cs typeface="Times New Roman" panose="02020603050405020304" pitchFamily="18" charset="0"/>
                      </a:endParaRPr>
                    </a:p>
                  </a:txBody>
                  <a:tcPr anchor="ctr">
                    <a:solidFill>
                      <a:schemeClr val="accent5">
                        <a:lumMod val="20000"/>
                        <a:lumOff val="80000"/>
                      </a:schemeClr>
                    </a:solidFill>
                  </a:tcPr>
                </a:tc>
                <a:tc>
                  <a:txBody>
                    <a:bodyPr/>
                    <a:lstStyle/>
                    <a:p>
                      <a:pPr algn="ctr"/>
                      <a:r>
                        <a:rPr lang="ru-RU" sz="1300" dirty="0" smtClean="0">
                          <a:latin typeface="PT Astra Serif" panose="020A0603040505020204" pitchFamily="18" charset="-52"/>
                          <a:cs typeface="Times New Roman" panose="02020603050405020304" pitchFamily="18" charset="0"/>
                        </a:rPr>
                        <a:t>175,4</a:t>
                      </a:r>
                      <a:endParaRPr lang="ru-RU" sz="1300" dirty="0">
                        <a:latin typeface="PT Astra Serif" panose="020A0603040505020204" pitchFamily="18" charset="-52"/>
                        <a:cs typeface="Times New Roman" panose="02020603050405020304" pitchFamily="18" charset="0"/>
                      </a:endParaRPr>
                    </a:p>
                  </a:txBody>
                  <a:tcPr anchor="ctr">
                    <a:solidFill>
                      <a:schemeClr val="accent5">
                        <a:lumMod val="20000"/>
                        <a:lumOff val="80000"/>
                      </a:schemeClr>
                    </a:solidFill>
                  </a:tcPr>
                </a:tc>
                <a:extLst>
                  <a:ext uri="{0D108BD9-81ED-4DB2-BD59-A6C34878D82A}">
                    <a16:rowId xmlns="" xmlns:a16="http://schemas.microsoft.com/office/drawing/2014/main" val="10004"/>
                  </a:ext>
                </a:extLst>
              </a:tr>
              <a:tr h="312673">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solidFill>
                      <a:srgbClr val="F8F8F8"/>
                    </a:solidFill>
                  </a:tcPr>
                </a:tc>
                <a:tc>
                  <a:txBody>
                    <a:bodyPr/>
                    <a:lstStyle/>
                    <a:p>
                      <a:pPr algn="just"/>
                      <a:r>
                        <a:rPr lang="ru-RU" sz="1200" dirty="0" smtClean="0">
                          <a:latin typeface="PT Astra Serif" panose="020A0603040505020204" pitchFamily="18" charset="-52"/>
                          <a:cs typeface="Times New Roman" panose="02020603050405020304" pitchFamily="18" charset="0"/>
                        </a:rPr>
                        <a:t>Удельный вес в общем объеме</a:t>
                      </a:r>
                      <a:r>
                        <a:rPr lang="ru-RU" sz="1200" baseline="0" dirty="0" smtClean="0">
                          <a:latin typeface="PT Astra Serif" panose="020A0603040505020204" pitchFamily="18" charset="-52"/>
                          <a:cs typeface="Times New Roman" panose="02020603050405020304" pitchFamily="18" charset="0"/>
                        </a:rPr>
                        <a:t> расходов</a:t>
                      </a:r>
                      <a:endParaRPr lang="ru-RU" sz="1200" dirty="0">
                        <a:latin typeface="PT Astra Serif" panose="020A0603040505020204" pitchFamily="18" charset="-52"/>
                        <a:cs typeface="Times New Roman" panose="02020603050405020304" pitchFamily="18" charset="0"/>
                      </a:endParaRPr>
                    </a:p>
                  </a:txBody>
                  <a:tcPr anchor="ctr">
                    <a:solidFill>
                      <a:srgbClr val="F8F8F8"/>
                    </a:solidFill>
                  </a:tcPr>
                </a:tc>
                <a:tc>
                  <a:txBody>
                    <a:bodyPr/>
                    <a:lstStyle/>
                    <a:p>
                      <a:pPr algn="ctr"/>
                      <a:r>
                        <a:rPr lang="ru-RU" sz="1200" dirty="0" smtClean="0">
                          <a:latin typeface="PT Astra Serif" panose="020A0603040505020204" pitchFamily="18" charset="-52"/>
                          <a:cs typeface="Times New Roman" panose="02020603050405020304" pitchFamily="18" charset="0"/>
                        </a:rPr>
                        <a:t>0,5%</a:t>
                      </a:r>
                      <a:endParaRPr lang="ru-RU" sz="1200" dirty="0">
                        <a:latin typeface="PT Astra Serif" panose="020A0603040505020204" pitchFamily="18" charset="-52"/>
                        <a:cs typeface="Times New Roman" panose="02020603050405020304" pitchFamily="18" charset="0"/>
                      </a:endParaRPr>
                    </a:p>
                  </a:txBody>
                  <a:tcPr anchor="ctr">
                    <a:solidFill>
                      <a:srgbClr val="F8F8F8"/>
                    </a:solidFill>
                  </a:tcPr>
                </a:tc>
                <a:tc>
                  <a:txBody>
                    <a:bodyPr/>
                    <a:lstStyle/>
                    <a:p>
                      <a:pPr algn="ctr"/>
                      <a:r>
                        <a:rPr lang="ru-RU" sz="1200" dirty="0" smtClean="0">
                          <a:latin typeface="PT Astra Serif" panose="020A0603040505020204" pitchFamily="18" charset="-52"/>
                          <a:cs typeface="Times New Roman" panose="02020603050405020304" pitchFamily="18" charset="0"/>
                        </a:rPr>
                        <a:t>0,6%</a:t>
                      </a:r>
                      <a:endParaRPr lang="ru-RU" sz="1200" dirty="0">
                        <a:latin typeface="PT Astra Serif" panose="020A0603040505020204" pitchFamily="18" charset="-52"/>
                        <a:cs typeface="Times New Roman" panose="02020603050405020304" pitchFamily="18" charset="0"/>
                      </a:endParaRPr>
                    </a:p>
                  </a:txBody>
                  <a:tcPr anchor="ctr">
                    <a:solidFill>
                      <a:srgbClr val="F8F8F8"/>
                    </a:solidFill>
                  </a:tcPr>
                </a:tc>
                <a:tc>
                  <a:txBody>
                    <a:bodyPr/>
                    <a:lstStyle/>
                    <a:p>
                      <a:pPr algn="ctr"/>
                      <a:r>
                        <a:rPr lang="ru-RU" sz="1200" dirty="0" smtClean="0">
                          <a:latin typeface="PT Astra Serif" panose="020A0603040505020204" pitchFamily="18" charset="-52"/>
                          <a:cs typeface="Times New Roman" panose="02020603050405020304" pitchFamily="18" charset="0"/>
                        </a:rPr>
                        <a:t>0,5%</a:t>
                      </a:r>
                      <a:endParaRPr lang="ru-RU" sz="1200" dirty="0">
                        <a:latin typeface="PT Astra Serif" panose="020A0603040505020204" pitchFamily="18" charset="-52"/>
                        <a:cs typeface="Times New Roman" panose="02020603050405020304" pitchFamily="18" charset="0"/>
                      </a:endParaRPr>
                    </a:p>
                  </a:txBody>
                  <a:tcPr anchor="ctr">
                    <a:solidFill>
                      <a:srgbClr val="F8F8F8"/>
                    </a:solidFill>
                  </a:tcPr>
                </a:tc>
                <a:extLst>
                  <a:ext uri="{0D108BD9-81ED-4DB2-BD59-A6C34878D82A}">
                    <a16:rowId xmlns="" xmlns:a16="http://schemas.microsoft.com/office/drawing/2014/main" val="10005"/>
                  </a:ext>
                </a:extLst>
              </a:tr>
              <a:tr h="1513561">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solidFill>
                      <a:schemeClr val="accent5">
                        <a:lumMod val="20000"/>
                        <a:lumOff val="80000"/>
                      </a:schemeClr>
                    </a:solidFill>
                  </a:tcPr>
                </a:tc>
                <a:tc>
                  <a:txBody>
                    <a:bodyPr/>
                    <a:lstStyle/>
                    <a:p>
                      <a:pPr algn="just"/>
                      <a:r>
                        <a:rPr lang="ru-RU" sz="1200" b="1" dirty="0" smtClean="0">
                          <a:latin typeface="PT Astra Serif" panose="020A0603040505020204" pitchFamily="18" charset="-52"/>
                          <a:cs typeface="Times New Roman" panose="02020603050405020304" pitchFamily="18" charset="0"/>
                        </a:rPr>
                        <a:t>Цель муниципальной программы: </a:t>
                      </a:r>
                    </a:p>
                    <a:p>
                      <a:pPr algn="just"/>
                      <a:r>
                        <a:rPr lang="ru-RU" sz="1150" dirty="0" smtClean="0">
                          <a:latin typeface="PT Astra Serif" panose="020A0603040505020204" pitchFamily="18" charset="-52"/>
                          <a:cs typeface="Times New Roman" panose="02020603050405020304" pitchFamily="18" charset="0"/>
                        </a:rPr>
                        <a:t>Формирование и реализация единой политики в сфере повышения эффективности управления муниципальным имуществом и земельными ресурсами муниципального образования город Тула.</a:t>
                      </a:r>
                    </a:p>
                    <a:p>
                      <a:pPr algn="just"/>
                      <a:r>
                        <a:rPr lang="ru-RU" sz="1200" b="1" dirty="0" smtClean="0">
                          <a:latin typeface="PT Astra Serif" panose="020A0603040505020204" pitchFamily="18" charset="-52"/>
                          <a:cs typeface="Times New Roman" panose="02020603050405020304" pitchFamily="18" charset="0"/>
                        </a:rPr>
                        <a:t>Задачи муниципальной программы:</a:t>
                      </a:r>
                    </a:p>
                    <a:p>
                      <a:pPr algn="just"/>
                      <a:r>
                        <a:rPr lang="ru-RU" sz="1200" dirty="0" smtClean="0">
                          <a:latin typeface="PT Astra Serif" panose="020A0603040505020204" pitchFamily="18" charset="-52"/>
                          <a:cs typeface="Times New Roman" panose="02020603050405020304" pitchFamily="18" charset="0"/>
                        </a:rPr>
                        <a:t>1.  Повышение эффективности в управлении и распоряжении муниципальным имуществом.</a:t>
                      </a:r>
                    </a:p>
                    <a:p>
                      <a:pPr algn="just"/>
                      <a:r>
                        <a:rPr lang="ru-RU" sz="1200" dirty="0" smtClean="0">
                          <a:latin typeface="PT Astra Serif" panose="020A0603040505020204" pitchFamily="18" charset="-52"/>
                          <a:cs typeface="Times New Roman" panose="02020603050405020304" pitchFamily="18" charset="0"/>
                        </a:rPr>
                        <a:t>2. Создание условий для реализации муниципальной программы муниципального образования город Тула «Управление муниципальным имуществом муниципального образования город Тула</a:t>
                      </a:r>
                      <a:r>
                        <a:rPr lang="ru-RU" sz="1200" dirty="0" smtClean="0">
                          <a:latin typeface="PT Astra Serif" panose="020A0603040505020204" pitchFamily="18" charset="-52"/>
                          <a:cs typeface="Times New Roman" panose="02020603050405020304" pitchFamily="18" charset="0"/>
                        </a:rPr>
                        <a:t>».</a:t>
                      </a:r>
                      <a:endParaRPr lang="ru-RU" sz="1200" dirty="0" smtClean="0">
                        <a:latin typeface="PT Astra Serif" panose="020A0603040505020204" pitchFamily="18" charset="-52"/>
                        <a:cs typeface="Times New Roman" panose="02020603050405020304" pitchFamily="18" charset="0"/>
                      </a:endParaRPr>
                    </a:p>
                  </a:txBody>
                  <a:tcPr anchor="ctr">
                    <a:solidFill>
                      <a:schemeClr val="accent5">
                        <a:lumMod val="20000"/>
                        <a:lumOff val="80000"/>
                      </a:schemeClr>
                    </a:solidFill>
                  </a:tcP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solidFill>
                      <a:schemeClr val="accent5">
                        <a:lumMod val="20000"/>
                        <a:lumOff val="80000"/>
                      </a:schemeClr>
                    </a:solidFill>
                  </a:tcP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solidFill>
                      <a:schemeClr val="accent5">
                        <a:lumMod val="20000"/>
                        <a:lumOff val="80000"/>
                      </a:schemeClr>
                    </a:solidFill>
                  </a:tcP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solidFill>
                      <a:schemeClr val="accent5">
                        <a:lumMod val="20000"/>
                        <a:lumOff val="80000"/>
                      </a:schemeClr>
                    </a:solidFill>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24697874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379360434"/>
              </p:ext>
            </p:extLst>
          </p:nvPr>
        </p:nvGraphicFramePr>
        <p:xfrm>
          <a:off x="0" y="-228600"/>
          <a:ext cx="12192000" cy="4359394"/>
        </p:xfrm>
        <a:graphic>
          <a:graphicData uri="http://schemas.openxmlformats.org/drawingml/2006/table">
            <a:tbl>
              <a:tblPr firstRow="1" bandRow="1">
                <a:tableStyleId>{5C22544A-7EE6-4342-B048-85BDC9FD1C3A}</a:tableStyleId>
              </a:tblPr>
              <a:tblGrid>
                <a:gridCol w="453081">
                  <a:extLst>
                    <a:ext uri="{9D8B030D-6E8A-4147-A177-3AD203B41FA5}">
                      <a16:colId xmlns="" xmlns:a16="http://schemas.microsoft.com/office/drawing/2014/main" val="20000"/>
                    </a:ext>
                  </a:extLst>
                </a:gridCol>
                <a:gridCol w="8905103">
                  <a:extLst>
                    <a:ext uri="{9D8B030D-6E8A-4147-A177-3AD203B41FA5}">
                      <a16:colId xmlns="" xmlns:a16="http://schemas.microsoft.com/office/drawing/2014/main" val="20001"/>
                    </a:ext>
                  </a:extLst>
                </a:gridCol>
                <a:gridCol w="957668">
                  <a:extLst>
                    <a:ext uri="{9D8B030D-6E8A-4147-A177-3AD203B41FA5}">
                      <a16:colId xmlns="" xmlns:a16="http://schemas.microsoft.com/office/drawing/2014/main" val="20002"/>
                    </a:ext>
                  </a:extLst>
                </a:gridCol>
                <a:gridCol w="949911">
                  <a:extLst>
                    <a:ext uri="{9D8B030D-6E8A-4147-A177-3AD203B41FA5}">
                      <a16:colId xmlns="" xmlns:a16="http://schemas.microsoft.com/office/drawing/2014/main" val="20003"/>
                    </a:ext>
                  </a:extLst>
                </a:gridCol>
                <a:gridCol w="926237">
                  <a:extLst>
                    <a:ext uri="{9D8B030D-6E8A-4147-A177-3AD203B41FA5}">
                      <a16:colId xmlns="" xmlns:a16="http://schemas.microsoft.com/office/drawing/2014/main" val="20004"/>
                    </a:ext>
                  </a:extLst>
                </a:gridCol>
              </a:tblGrid>
              <a:tr h="974589">
                <a:tc>
                  <a:txBody>
                    <a:bodyPr/>
                    <a:lstStyle/>
                    <a:p>
                      <a:pPr algn="ctr"/>
                      <a:endParaRPr lang="ru-RU" sz="1400" b="1" dirty="0" smtClean="0">
                        <a:latin typeface="PT Astra Serif" panose="020A0603040505020204" pitchFamily="18" charset="-52"/>
                        <a:cs typeface="Times New Roman" panose="02020603050405020304" pitchFamily="18" charset="0"/>
                      </a:endParaRPr>
                    </a:p>
                    <a:p>
                      <a:pPr algn="ctr"/>
                      <a:r>
                        <a:rPr lang="ru-RU" sz="1400" b="1" dirty="0" smtClean="0">
                          <a:latin typeface="PT Astra Serif" panose="020A0603040505020204" pitchFamily="18" charset="-52"/>
                          <a:cs typeface="Times New Roman" panose="02020603050405020304" pitchFamily="18" charset="0"/>
                        </a:rPr>
                        <a:t>№ п/п</a:t>
                      </a:r>
                      <a:endParaRPr lang="ru-RU" sz="1400" b="1" dirty="0">
                        <a:latin typeface="PT Astra Serif" panose="020A0603040505020204" pitchFamily="18" charset="-52"/>
                        <a:cs typeface="Times New Roman" panose="02020603050405020304" pitchFamily="18" charset="0"/>
                      </a:endParaRPr>
                    </a:p>
                  </a:txBody>
                  <a:tcPr/>
                </a:tc>
                <a:tc>
                  <a:txBody>
                    <a:bodyPr/>
                    <a:lstStyle/>
                    <a:p>
                      <a:pPr algn="ctr"/>
                      <a:endParaRPr lang="ru-RU" sz="1400" dirty="0" smtClean="0">
                        <a:latin typeface="PT Astra Serif" panose="020A0603040505020204" pitchFamily="18" charset="-52"/>
                        <a:cs typeface="Times New Roman" panose="02020603050405020304" pitchFamily="18" charset="0"/>
                      </a:endParaRPr>
                    </a:p>
                    <a:p>
                      <a:pPr algn="ctr"/>
                      <a:r>
                        <a:rPr lang="ru-RU" sz="1400" dirty="0" smtClean="0">
                          <a:latin typeface="PT Astra Serif" panose="020A0603040505020204" pitchFamily="18" charset="-52"/>
                          <a:cs typeface="Times New Roman" panose="02020603050405020304" pitchFamily="18" charset="0"/>
                        </a:rPr>
                        <a:t>Наименование программы</a:t>
                      </a:r>
                      <a:endParaRPr lang="ru-RU" sz="1400" dirty="0">
                        <a:latin typeface="PT Astra Serif" panose="020A0603040505020204" pitchFamily="18" charset="-52"/>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PT Astra Serif" panose="020A0603040505020204" pitchFamily="18" charset="-52"/>
                          <a:cs typeface="Times New Roman" panose="02020603050405020304" pitchFamily="18" charset="0"/>
                        </a:rPr>
                        <a:t>Утвержден-</a:t>
                      </a:r>
                      <a:r>
                        <a:rPr lang="ru-RU" sz="1200" b="0" dirty="0" err="1" smtClean="0">
                          <a:solidFill>
                            <a:schemeClr val="bg1"/>
                          </a:solidFill>
                          <a:effectLst/>
                          <a:latin typeface="PT Astra Serif" panose="020A0603040505020204" pitchFamily="18" charset="-52"/>
                          <a:cs typeface="Times New Roman" panose="02020603050405020304" pitchFamily="18" charset="0"/>
                        </a:rPr>
                        <a:t>ный</a:t>
                      </a:r>
                      <a:r>
                        <a:rPr lang="ru-RU" sz="1200" b="0" dirty="0" smtClean="0">
                          <a:solidFill>
                            <a:schemeClr val="bg1"/>
                          </a:solidFill>
                          <a:effectLst/>
                          <a:latin typeface="PT Astra Serif" panose="020A0603040505020204" pitchFamily="18" charset="-52"/>
                          <a:cs typeface="Times New Roman" panose="02020603050405020304" pitchFamily="18" charset="0"/>
                        </a:rPr>
                        <a:t> план на 2024 год</a:t>
                      </a:r>
                      <a:endParaRPr lang="ru-RU" sz="1200" b="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rPr>
                        <a:t>План на 2024 год по сводной бюджетной росписи</a:t>
                      </a:r>
                      <a:endParaRPr lang="ru-RU" sz="1200" b="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rPr>
                        <a:t>Исполнено</a:t>
                      </a:r>
                      <a:r>
                        <a:rPr lang="ru-RU" sz="1200" b="0" baseline="0" dirty="0" smtClean="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rPr>
                        <a:t> на 01.01.2025   </a:t>
                      </a:r>
                      <a:endParaRPr lang="ru-RU" sz="1200" b="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a:tc>
                <a:extLst>
                  <a:ext uri="{0D108BD9-81ED-4DB2-BD59-A6C34878D82A}">
                    <a16:rowId xmlns="" xmlns:a16="http://schemas.microsoft.com/office/drawing/2014/main" val="10000"/>
                  </a:ext>
                </a:extLst>
              </a:tr>
              <a:tr h="295330">
                <a:tc>
                  <a:txBody>
                    <a:bodyPr/>
                    <a:lstStyle/>
                    <a:p>
                      <a:pPr algn="ctr"/>
                      <a:r>
                        <a:rPr lang="ru-RU" sz="1400" b="1" i="1" dirty="0" smtClean="0">
                          <a:latin typeface="PT Astra Serif" panose="020A0603040505020204" pitchFamily="18" charset="-52"/>
                          <a:cs typeface="Times New Roman" panose="02020603050405020304" pitchFamily="18" charset="0"/>
                        </a:rPr>
                        <a:t>12</a:t>
                      </a:r>
                      <a:endParaRPr lang="ru-RU" sz="1400" b="1" i="1" dirty="0">
                        <a:latin typeface="PT Astra Serif" panose="020A0603040505020204" pitchFamily="18" charset="-52"/>
                        <a:cs typeface="Times New Roman" panose="02020603050405020304" pitchFamily="18" charset="0"/>
                      </a:endParaRPr>
                    </a:p>
                  </a:txBody>
                  <a:tcPr anchor="ctr"/>
                </a:tc>
                <a:tc>
                  <a:txBody>
                    <a:bodyPr/>
                    <a:lstStyle/>
                    <a:p>
                      <a:pPr algn="l"/>
                      <a:r>
                        <a:rPr lang="ru-RU" sz="1400" b="1" i="1" dirty="0" smtClean="0">
                          <a:latin typeface="PT Astra Serif" panose="020A0603040505020204" pitchFamily="18" charset="-52"/>
                          <a:cs typeface="Times New Roman" panose="02020603050405020304" pitchFamily="18" charset="0"/>
                        </a:rPr>
                        <a:t>Муниципальная программа «Управление муниципальными финансами»</a:t>
                      </a:r>
                      <a:endParaRPr lang="ru-RU" sz="1400" b="1" i="1" dirty="0">
                        <a:latin typeface="PT Astra Serif" panose="020A0603040505020204" pitchFamily="18" charset="-52"/>
                        <a:cs typeface="Times New Roman" panose="02020603050405020304" pitchFamily="18" charset="0"/>
                      </a:endParaRPr>
                    </a:p>
                  </a:txBody>
                  <a:tcPr anchor="ctr"/>
                </a:tc>
                <a:tc>
                  <a:txBody>
                    <a:bodyPr/>
                    <a:lstStyle/>
                    <a:p>
                      <a:pPr algn="ctr"/>
                      <a:r>
                        <a:rPr lang="ru-RU" sz="1300" dirty="0" smtClean="0">
                          <a:latin typeface="PT Astra Serif" panose="020A0603040505020204" pitchFamily="18" charset="-52"/>
                          <a:cs typeface="Times New Roman" panose="02020603050405020304" pitchFamily="18" charset="0"/>
                        </a:rPr>
                        <a:t>640,0</a:t>
                      </a:r>
                      <a:endParaRPr lang="ru-RU" sz="1300" dirty="0">
                        <a:latin typeface="PT Astra Serif" panose="020A0603040505020204" pitchFamily="18" charset="-52"/>
                        <a:cs typeface="Times New Roman" panose="02020603050405020304" pitchFamily="18" charset="0"/>
                      </a:endParaRPr>
                    </a:p>
                  </a:txBody>
                  <a:tcPr anchor="ctr"/>
                </a:tc>
                <a:tc>
                  <a:txBody>
                    <a:bodyPr/>
                    <a:lstStyle/>
                    <a:p>
                      <a:pPr algn="ctr"/>
                      <a:r>
                        <a:rPr lang="ru-RU" sz="1300" dirty="0" smtClean="0">
                          <a:latin typeface="PT Astra Serif" panose="020A0603040505020204" pitchFamily="18" charset="-52"/>
                          <a:cs typeface="Times New Roman" panose="02020603050405020304" pitchFamily="18" charset="0"/>
                        </a:rPr>
                        <a:t>639,4</a:t>
                      </a:r>
                      <a:endParaRPr lang="ru-RU" sz="1300" dirty="0">
                        <a:latin typeface="PT Astra Serif" panose="020A0603040505020204" pitchFamily="18" charset="-52"/>
                        <a:cs typeface="Times New Roman" panose="02020603050405020304" pitchFamily="18" charset="0"/>
                      </a:endParaRPr>
                    </a:p>
                  </a:txBody>
                  <a:tcPr anchor="ctr"/>
                </a:tc>
                <a:tc>
                  <a:txBody>
                    <a:bodyPr/>
                    <a:lstStyle/>
                    <a:p>
                      <a:pPr algn="ctr"/>
                      <a:r>
                        <a:rPr lang="ru-RU" sz="1300" dirty="0" smtClean="0">
                          <a:latin typeface="PT Astra Serif" panose="020A0603040505020204" pitchFamily="18" charset="-52"/>
                          <a:cs typeface="Times New Roman" panose="02020603050405020304" pitchFamily="18" charset="0"/>
                        </a:rPr>
                        <a:t>519,0</a:t>
                      </a:r>
                      <a:endParaRPr lang="ru-RU" sz="1300" dirty="0">
                        <a:latin typeface="PT Astra Serif" panose="020A0603040505020204" pitchFamily="18" charset="-52"/>
                        <a:cs typeface="Times New Roman" panose="02020603050405020304" pitchFamily="18" charset="0"/>
                      </a:endParaRPr>
                    </a:p>
                  </a:txBody>
                  <a:tcPr anchor="ctr"/>
                </a:tc>
                <a:extLst>
                  <a:ext uri="{0D108BD9-81ED-4DB2-BD59-A6C34878D82A}">
                    <a16:rowId xmlns="" xmlns:a16="http://schemas.microsoft.com/office/drawing/2014/main" val="10007"/>
                  </a:ext>
                </a:extLst>
              </a:tr>
              <a:tr h="265797">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just"/>
                      <a:r>
                        <a:rPr lang="ru-RU" sz="1200" dirty="0" smtClean="0">
                          <a:latin typeface="PT Astra Serif" panose="020A0603040505020204" pitchFamily="18" charset="-52"/>
                          <a:cs typeface="Times New Roman" panose="02020603050405020304" pitchFamily="18" charset="0"/>
                        </a:rPr>
                        <a:t>Удельный вес в общем объеме</a:t>
                      </a:r>
                      <a:r>
                        <a:rPr lang="ru-RU" sz="1200" baseline="0" dirty="0" smtClean="0">
                          <a:latin typeface="PT Astra Serif" panose="020A0603040505020204" pitchFamily="18" charset="-52"/>
                          <a:cs typeface="Times New Roman" panose="02020603050405020304" pitchFamily="18" charset="0"/>
                        </a:rPr>
                        <a:t> расходов</a:t>
                      </a:r>
                      <a:endParaRPr lang="ru-RU" sz="1200" dirty="0">
                        <a:latin typeface="PT Astra Serif" panose="020A0603040505020204" pitchFamily="18" charset="-52"/>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latin typeface="PT Astra Serif" panose="020A0603040505020204" pitchFamily="18" charset="-52"/>
                          <a:cs typeface="Times New Roman" panose="02020603050405020304" pitchFamily="18" charset="0"/>
                        </a:rPr>
                        <a:t>2,2%</a:t>
                      </a:r>
                    </a:p>
                  </a:txBody>
                  <a:tcPr anchor="ctr"/>
                </a:tc>
                <a:tc>
                  <a:txBody>
                    <a:bodyPr/>
                    <a:lstStyle/>
                    <a:p>
                      <a:pPr algn="ctr"/>
                      <a:r>
                        <a:rPr lang="ru-RU" sz="1200" dirty="0" smtClean="0">
                          <a:latin typeface="PT Astra Serif" panose="020A0603040505020204" pitchFamily="18" charset="-52"/>
                          <a:cs typeface="Times New Roman" panose="02020603050405020304" pitchFamily="18" charset="0"/>
                        </a:rPr>
                        <a:t>1,9%</a:t>
                      </a:r>
                      <a:endParaRPr lang="ru-RU" sz="1200" dirty="0">
                        <a:latin typeface="PT Astra Serif" panose="020A0603040505020204" pitchFamily="18" charset="-52"/>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latin typeface="PT Astra Serif" panose="020A0603040505020204" pitchFamily="18" charset="-52"/>
                          <a:cs typeface="Times New Roman" panose="02020603050405020304" pitchFamily="18" charset="0"/>
                        </a:rPr>
                        <a:t>1,5%</a:t>
                      </a:r>
                    </a:p>
                  </a:txBody>
                  <a:tcPr anchor="ctr"/>
                </a:tc>
                <a:extLst>
                  <a:ext uri="{0D108BD9-81ED-4DB2-BD59-A6C34878D82A}">
                    <a16:rowId xmlns="" xmlns:a16="http://schemas.microsoft.com/office/drawing/2014/main" val="10008"/>
                  </a:ext>
                </a:extLst>
              </a:tr>
              <a:tr h="2774434">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200" b="1" dirty="0" smtClean="0">
                          <a:latin typeface="PT Astra Serif" panose="020A0603040505020204" pitchFamily="18" charset="-52"/>
                          <a:cs typeface="Times New Roman" panose="02020603050405020304" pitchFamily="18" charset="0"/>
                        </a:rPr>
                        <a:t>Цель муниципальной программы: </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150" dirty="0" smtClean="0">
                          <a:latin typeface="PT Astra Serif" panose="020A0603040505020204" pitchFamily="18" charset="-52"/>
                          <a:cs typeface="Times New Roman" panose="02020603050405020304" pitchFamily="18" charset="0"/>
                        </a:rPr>
                        <a:t>Обеспечение долгосрочной сбалансированности и устойчивости бюджета муниципального образования город Тула, повышение качества управления муниципальными финансами.</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200" b="1" dirty="0" smtClean="0">
                          <a:latin typeface="PT Astra Serif" panose="020A0603040505020204" pitchFamily="18" charset="-52"/>
                          <a:cs typeface="Times New Roman" panose="02020603050405020304" pitchFamily="18" charset="0"/>
                        </a:rPr>
                        <a:t>Задачи муниципальной программы:</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150" dirty="0" smtClean="0">
                          <a:latin typeface="PT Astra Serif" panose="020A0603040505020204" pitchFamily="18" charset="-52"/>
                          <a:cs typeface="Times New Roman" panose="02020603050405020304" pitchFamily="18" charset="0"/>
                        </a:rPr>
                        <a:t>1. Организация бюджетного процесса в муниципальном образовании город Тула и его нормативно-методическое обеспечение;</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150" dirty="0" smtClean="0">
                          <a:latin typeface="PT Astra Serif" panose="020A0603040505020204" pitchFamily="18" charset="-52"/>
                          <a:cs typeface="Times New Roman" panose="02020603050405020304" pitchFamily="18" charset="0"/>
                        </a:rPr>
                        <a:t>2. Эффективное управление муниципальным долгом;</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150" dirty="0" smtClean="0">
                          <a:latin typeface="PT Astra Serif" panose="020A0603040505020204" pitchFamily="18" charset="-52"/>
                          <a:cs typeface="Times New Roman" panose="02020603050405020304" pitchFamily="18" charset="0"/>
                        </a:rPr>
                        <a:t>3. Обеспечение внутреннего муниципального финансового контроля;</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150" dirty="0" smtClean="0">
                          <a:latin typeface="PT Astra Serif" panose="020A0603040505020204" pitchFamily="18" charset="-52"/>
                          <a:cs typeface="Times New Roman" panose="02020603050405020304" pitchFamily="18" charset="0"/>
                        </a:rPr>
                        <a:t>4. Повышение качества финансового менеджмента главных администраторов бюджетных средств муниципального образования город Тула;</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150" dirty="0" smtClean="0">
                          <a:latin typeface="PT Astra Serif" panose="020A0603040505020204" pitchFamily="18" charset="-52"/>
                          <a:cs typeface="Times New Roman" panose="02020603050405020304" pitchFamily="18" charset="0"/>
                        </a:rPr>
                        <a:t>5. Формирование единого информационного пространства, применение информационных и телекоммуникационных технологий в сфере управления муниципальными финансами;</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150" dirty="0" smtClean="0">
                          <a:latin typeface="PT Astra Serif" panose="020A0603040505020204" pitchFamily="18" charset="-52"/>
                          <a:cs typeface="Times New Roman" panose="02020603050405020304" pitchFamily="18" charset="0"/>
                        </a:rPr>
                        <a:t>6. Обеспечение открытости и прозрачности деятельности финансового управления администрации города Тулы и обеспечение управления реализацией муниципальной программы муниципального образования город Тула «Управление муниципальными финансами». </a:t>
                      </a:r>
                    </a:p>
                    <a:p>
                      <a:pPr marL="0" marR="0" indent="0" algn="just" defTabSz="914400" rtl="0" eaLnBrk="1" fontAlgn="auto" latinLnBrk="0" hangingPunct="1">
                        <a:lnSpc>
                          <a:spcPct val="100000"/>
                        </a:lnSpc>
                        <a:spcBef>
                          <a:spcPts val="0"/>
                        </a:spcBef>
                        <a:spcAft>
                          <a:spcPts val="0"/>
                        </a:spcAft>
                        <a:buClrTx/>
                        <a:buSzTx/>
                        <a:buFontTx/>
                        <a:buNone/>
                        <a:tabLst/>
                        <a:defRPr/>
                      </a:pPr>
                      <a:endParaRPr lang="ru-RU" sz="1150" dirty="0" smtClean="0">
                        <a:latin typeface="PT Astra Serif" panose="020A0603040505020204" pitchFamily="18" charset="-52"/>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smtClean="0">
                        <a:latin typeface="PT Astra Serif" panose="020A0603040505020204" pitchFamily="18" charset="-52"/>
                        <a:cs typeface="Times New Roman" panose="02020603050405020304" pitchFamily="18" charset="0"/>
                      </a:endParaRPr>
                    </a:p>
                  </a:txBody>
                  <a:tcPr anchor="ct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smtClean="0">
                        <a:latin typeface="PT Astra Serif" panose="020A0603040505020204" pitchFamily="18" charset="-52"/>
                        <a:cs typeface="Times New Roman" panose="02020603050405020304" pitchFamily="18" charset="0"/>
                      </a:endParaRPr>
                    </a:p>
                  </a:txBody>
                  <a:tcPr anchor="ctr"/>
                </a:tc>
                <a:extLst>
                  <a:ext uri="{0D108BD9-81ED-4DB2-BD59-A6C34878D82A}">
                    <a16:rowId xmlns="" xmlns:a16="http://schemas.microsoft.com/office/drawing/2014/main" val="10009"/>
                  </a:ext>
                </a:extLst>
              </a:tr>
            </a:tbl>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1287873689"/>
              </p:ext>
            </p:extLst>
          </p:nvPr>
        </p:nvGraphicFramePr>
        <p:xfrm>
          <a:off x="0" y="4113617"/>
          <a:ext cx="12192001" cy="2545080"/>
        </p:xfrm>
        <a:graphic>
          <a:graphicData uri="http://schemas.openxmlformats.org/drawingml/2006/table">
            <a:tbl>
              <a:tblPr firstRow="1" bandRow="1">
                <a:tableStyleId>{5C22544A-7EE6-4342-B048-85BDC9FD1C3A}</a:tableStyleId>
              </a:tblPr>
              <a:tblGrid>
                <a:gridCol w="457199"/>
                <a:gridCol w="8902932"/>
                <a:gridCol w="964276"/>
                <a:gridCol w="947651"/>
                <a:gridCol w="919943"/>
              </a:tblGrid>
              <a:tr h="484087">
                <a:tc>
                  <a:txBody>
                    <a:bodyPr/>
                    <a:lstStyle/>
                    <a:p>
                      <a:pPr algn="ctr"/>
                      <a:r>
                        <a:rPr lang="ru-RU" sz="1400" i="1" dirty="0" smtClean="0">
                          <a:solidFill>
                            <a:schemeClr val="tx1"/>
                          </a:solidFill>
                          <a:latin typeface="PT Astra Serif" panose="020A0603040505020204" pitchFamily="18" charset="-52"/>
                          <a:cs typeface="Times New Roman" panose="02020603050405020304" pitchFamily="18" charset="0"/>
                        </a:rPr>
                        <a:t>13</a:t>
                      </a:r>
                      <a:endParaRPr lang="ru-RU" sz="1400" i="1" dirty="0">
                        <a:solidFill>
                          <a:schemeClr val="tx1"/>
                        </a:solidFill>
                        <a:latin typeface="PT Astra Serif" panose="020A0603040505020204" pitchFamily="18" charset="-52"/>
                        <a:cs typeface="Times New Roman" panose="02020603050405020304" pitchFamily="18" charset="0"/>
                      </a:endParaRPr>
                    </a:p>
                  </a:txBody>
                  <a:tcPr anchor="ctr">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i="1" dirty="0" smtClean="0">
                          <a:solidFill>
                            <a:schemeClr val="tx1"/>
                          </a:solidFill>
                          <a:latin typeface="PT Astra Serif" panose="020A0603040505020204" pitchFamily="18" charset="-52"/>
                          <a:cs typeface="Times New Roman" panose="02020603050405020304" pitchFamily="18" charset="0"/>
                        </a:rPr>
                        <a:t>Муниципальная программа «</a:t>
                      </a:r>
                      <a:r>
                        <a:rPr lang="ru-RU" sz="1400" i="1" kern="1200" dirty="0" smtClean="0">
                          <a:solidFill>
                            <a:schemeClr val="tx1"/>
                          </a:solidFill>
                          <a:effectLst/>
                          <a:latin typeface="PT Astra Serif" panose="020A0603040505020204" pitchFamily="18" charset="-52"/>
                          <a:ea typeface="+mn-ea"/>
                          <a:cs typeface="Times New Roman" panose="02020603050405020304" pitchFamily="18" charset="0"/>
                        </a:rPr>
                        <a:t>Обеспечение общественной безопасности, профилактика правонарушений, террористических и экстремистских проявлений на территории муниципального образования город Тула</a:t>
                      </a:r>
                      <a:r>
                        <a:rPr lang="ru-RU" sz="1400" i="1" dirty="0" smtClean="0">
                          <a:solidFill>
                            <a:schemeClr val="tx1"/>
                          </a:solidFill>
                          <a:latin typeface="PT Astra Serif" panose="020A0603040505020204" pitchFamily="18" charset="-52"/>
                          <a:cs typeface="Times New Roman" panose="02020603050405020304" pitchFamily="18" charset="0"/>
                        </a:rPr>
                        <a:t>» </a:t>
                      </a:r>
                    </a:p>
                  </a:txBody>
                  <a:tcPr anchor="c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0" dirty="0" smtClean="0">
                          <a:solidFill>
                            <a:schemeClr val="tx1"/>
                          </a:solidFill>
                          <a:latin typeface="PT Astra Serif" panose="020A0603040505020204" pitchFamily="18" charset="-52"/>
                          <a:cs typeface="Times New Roman" panose="02020603050405020304" pitchFamily="18" charset="0"/>
                        </a:rPr>
                        <a:t>67,4</a:t>
                      </a:r>
                    </a:p>
                  </a:txBody>
                  <a:tcPr anchor="ctr">
                    <a:solidFill>
                      <a:schemeClr val="accent5">
                        <a:lumMod val="20000"/>
                        <a:lumOff val="80000"/>
                      </a:schemeClr>
                    </a:solidFill>
                  </a:tcPr>
                </a:tc>
                <a:tc>
                  <a:txBody>
                    <a:bodyPr/>
                    <a:lstStyle/>
                    <a:p>
                      <a:pPr algn="ctr"/>
                      <a:r>
                        <a:rPr lang="ru-RU" sz="1400" b="0" dirty="0" smtClean="0">
                          <a:solidFill>
                            <a:schemeClr val="tx1"/>
                          </a:solidFill>
                          <a:latin typeface="PT Astra Serif" panose="020A0603040505020204" pitchFamily="18" charset="-52"/>
                          <a:cs typeface="Times New Roman" panose="02020603050405020304" pitchFamily="18" charset="0"/>
                        </a:rPr>
                        <a:t>44,8</a:t>
                      </a:r>
                      <a:endParaRPr lang="ru-RU" sz="1400" b="0" dirty="0">
                        <a:solidFill>
                          <a:schemeClr val="tx1"/>
                        </a:solidFill>
                        <a:latin typeface="PT Astra Serif" panose="020A0603040505020204" pitchFamily="18" charset="-52"/>
                        <a:cs typeface="Times New Roman" panose="02020603050405020304" pitchFamily="18" charset="0"/>
                      </a:endParaRPr>
                    </a:p>
                  </a:txBody>
                  <a:tcPr anchor="c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0" dirty="0" smtClean="0">
                          <a:solidFill>
                            <a:schemeClr val="tx1"/>
                          </a:solidFill>
                          <a:latin typeface="PT Astra Serif" panose="020A0603040505020204" pitchFamily="18" charset="-52"/>
                          <a:cs typeface="Times New Roman" panose="02020603050405020304" pitchFamily="18" charset="0"/>
                        </a:rPr>
                        <a:t>44,8</a:t>
                      </a:r>
                      <a:endParaRPr lang="en-US" sz="1400" b="0" dirty="0" smtClean="0">
                        <a:solidFill>
                          <a:schemeClr val="tx1"/>
                        </a:solidFill>
                        <a:latin typeface="PT Astra Serif" panose="020A0603040505020204" pitchFamily="18" charset="-52"/>
                        <a:cs typeface="Times New Roman" panose="02020603050405020304" pitchFamily="18" charset="0"/>
                      </a:endParaRPr>
                    </a:p>
                  </a:txBody>
                  <a:tcPr anchor="ctr">
                    <a:solidFill>
                      <a:schemeClr val="accent5">
                        <a:lumMod val="20000"/>
                        <a:lumOff val="80000"/>
                      </a:schemeClr>
                    </a:solidFill>
                  </a:tcPr>
                </a:tc>
              </a:tr>
              <a:tr h="287427">
                <a:tc>
                  <a:txBody>
                    <a:bodyPr/>
                    <a:lstStyle/>
                    <a:p>
                      <a:pPr algn="ctr"/>
                      <a:endParaRPr lang="ru-RU" sz="1300" dirty="0">
                        <a:latin typeface="PT Astra Serif" panose="020A0603040505020204" pitchFamily="18" charset="-52"/>
                        <a:cs typeface="Times New Roman" panose="02020603050405020304" pitchFamily="18" charset="0"/>
                      </a:endParaRPr>
                    </a:p>
                  </a:txBody>
                  <a:tcPr anchor="ctr">
                    <a:solidFill>
                      <a:srgbClr val="F8F8F8"/>
                    </a:solidFill>
                  </a:tcPr>
                </a:tc>
                <a:tc>
                  <a:txBody>
                    <a:bodyPr/>
                    <a:lstStyle/>
                    <a:p>
                      <a:pPr algn="just"/>
                      <a:r>
                        <a:rPr lang="ru-RU" sz="1200" dirty="0" smtClean="0">
                          <a:latin typeface="PT Astra Serif" panose="020A0603040505020204" pitchFamily="18" charset="-52"/>
                          <a:cs typeface="Times New Roman" panose="02020603050405020304" pitchFamily="18" charset="0"/>
                        </a:rPr>
                        <a:t>Удельный вес в общем объеме</a:t>
                      </a:r>
                      <a:r>
                        <a:rPr lang="ru-RU" sz="1200" baseline="0" dirty="0" smtClean="0">
                          <a:latin typeface="PT Astra Serif" panose="020A0603040505020204" pitchFamily="18" charset="-52"/>
                          <a:cs typeface="Times New Roman" panose="02020603050405020304" pitchFamily="18" charset="0"/>
                        </a:rPr>
                        <a:t> расходов</a:t>
                      </a:r>
                      <a:endParaRPr lang="ru-RU" sz="1200" dirty="0">
                        <a:latin typeface="PT Astra Serif" panose="020A0603040505020204" pitchFamily="18" charset="-52"/>
                        <a:cs typeface="Times New Roman" panose="02020603050405020304" pitchFamily="18" charset="0"/>
                      </a:endParaRPr>
                    </a:p>
                  </a:txBody>
                  <a:tcPr anchor="ctr">
                    <a:solidFill>
                      <a:srgbClr val="F8F8F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latin typeface="PT Astra Serif" panose="020A0603040505020204" pitchFamily="18" charset="-52"/>
                          <a:cs typeface="Times New Roman" panose="02020603050405020304" pitchFamily="18" charset="0"/>
                        </a:rPr>
                        <a:t>0,2%</a:t>
                      </a:r>
                    </a:p>
                  </a:txBody>
                  <a:tcPr anchor="ctr">
                    <a:solidFill>
                      <a:srgbClr val="F8F8F8"/>
                    </a:solidFill>
                  </a:tcPr>
                </a:tc>
                <a:tc>
                  <a:txBody>
                    <a:bodyPr/>
                    <a:lstStyle/>
                    <a:p>
                      <a:pPr algn="ctr"/>
                      <a:r>
                        <a:rPr lang="ru-RU" sz="1200" dirty="0" smtClean="0">
                          <a:latin typeface="PT Astra Serif" panose="020A0603040505020204" pitchFamily="18" charset="-52"/>
                          <a:cs typeface="Times New Roman" panose="02020603050405020304" pitchFamily="18" charset="0"/>
                        </a:rPr>
                        <a:t>0,1%</a:t>
                      </a:r>
                      <a:endParaRPr lang="ru-RU" sz="1200" dirty="0">
                        <a:latin typeface="PT Astra Serif" panose="020A0603040505020204" pitchFamily="18" charset="-52"/>
                        <a:cs typeface="Times New Roman" panose="02020603050405020304" pitchFamily="18" charset="0"/>
                      </a:endParaRPr>
                    </a:p>
                  </a:txBody>
                  <a:tcPr anchor="ctr">
                    <a:solidFill>
                      <a:srgbClr val="F8F8F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latin typeface="PT Astra Serif" panose="020A0603040505020204" pitchFamily="18" charset="-52"/>
                          <a:cs typeface="Times New Roman" panose="02020603050405020304" pitchFamily="18" charset="0"/>
                        </a:rPr>
                        <a:t>0,1%</a:t>
                      </a:r>
                    </a:p>
                  </a:txBody>
                  <a:tcPr anchor="ctr">
                    <a:solidFill>
                      <a:srgbClr val="F8F8F8"/>
                    </a:solidFill>
                  </a:tcPr>
                </a:tc>
              </a:tr>
              <a:tr h="1543029">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solidFill>
                      <a:schemeClr val="accent5">
                        <a:lumMod val="20000"/>
                        <a:lumOff val="8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ru-RU" sz="1200" b="1" dirty="0" smtClean="0">
                        <a:latin typeface="PT Astra Serif" panose="020A0603040505020204" pitchFamily="18" charset="-52"/>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ru-RU" sz="1200" b="1" dirty="0" smtClean="0">
                          <a:latin typeface="PT Astra Serif" panose="020A0603040505020204" pitchFamily="18" charset="-52"/>
                          <a:cs typeface="Times New Roman" panose="02020603050405020304" pitchFamily="18" charset="0"/>
                        </a:rPr>
                        <a:t>Цель муниципальной программы: </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200" dirty="0" smtClean="0">
                          <a:latin typeface="PT Astra Serif" panose="020A0603040505020204" pitchFamily="18" charset="-52"/>
                          <a:cs typeface="Times New Roman" panose="02020603050405020304" pitchFamily="18" charset="0"/>
                        </a:rPr>
                        <a:t>Совершенствование системы профилактики правонарушений на территории муниципального образования город Тула, участие в профилактике терроризма и экстремизма, а также в минимизации и (или) ликвидации их последствий.</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200" b="1" dirty="0" smtClean="0">
                          <a:latin typeface="PT Astra Serif" panose="020A0603040505020204" pitchFamily="18" charset="-52"/>
                          <a:cs typeface="Times New Roman" panose="02020603050405020304" pitchFamily="18" charset="0"/>
                        </a:rPr>
                        <a:t>Задачи муниципальной программы:</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200" dirty="0" smtClean="0">
                          <a:latin typeface="PT Astra Serif" panose="020A0603040505020204" pitchFamily="18" charset="-52"/>
                          <a:cs typeface="Times New Roman" panose="02020603050405020304" pitchFamily="18" charset="0"/>
                        </a:rPr>
                        <a:t>1. Реализация мер по профилактике правонарушений, терроризма и экстремизма, а также минимизации и (или) ликвидации их последствий на территории муниципального образования город Тула.</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200" dirty="0" smtClean="0">
                          <a:latin typeface="PT Astra Serif" panose="020A0603040505020204" pitchFamily="18" charset="-52"/>
                          <a:cs typeface="Times New Roman" panose="02020603050405020304" pitchFamily="18" charset="0"/>
                        </a:rPr>
                        <a:t>2. Совершенствование работы по предупреждению и профилактике преступлений и правонарушений, совершаемых на улицах и других общественных местах (в том числе, развитие правоохранительного сегмента АПК «Безопасный город»).</a:t>
                      </a:r>
                    </a:p>
                  </a:txBody>
                  <a:tcPr anchor="ctr">
                    <a:solidFill>
                      <a:schemeClr val="accent5">
                        <a:lumMod val="20000"/>
                        <a:lumOff val="80000"/>
                      </a:schemeClr>
                    </a:solidFill>
                  </a:tcP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solidFill>
                      <a:schemeClr val="accent5">
                        <a:lumMod val="20000"/>
                        <a:lumOff val="80000"/>
                      </a:schemeClr>
                    </a:solidFill>
                  </a:tcP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solidFill>
                      <a:schemeClr val="accent5">
                        <a:lumMod val="20000"/>
                        <a:lumOff val="80000"/>
                      </a:schemeClr>
                    </a:solidFill>
                  </a:tcP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solidFill>
                      <a:schemeClr val="accent5">
                        <a:lumMod val="20000"/>
                        <a:lumOff val="80000"/>
                      </a:schemeClr>
                    </a:solidFill>
                  </a:tcPr>
                </a:tc>
              </a:tr>
            </a:tbl>
          </a:graphicData>
        </a:graphic>
      </p:graphicFrame>
    </p:spTree>
    <p:extLst>
      <p:ext uri="{BB962C8B-B14F-4D97-AF65-F5344CB8AC3E}">
        <p14:creationId xmlns:p14="http://schemas.microsoft.com/office/powerpoint/2010/main" val="41845884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889072872"/>
              </p:ext>
            </p:extLst>
          </p:nvPr>
        </p:nvGraphicFramePr>
        <p:xfrm>
          <a:off x="0" y="2"/>
          <a:ext cx="12191999" cy="4923660"/>
        </p:xfrm>
        <a:graphic>
          <a:graphicData uri="http://schemas.openxmlformats.org/drawingml/2006/table">
            <a:tbl>
              <a:tblPr firstRow="1" bandRow="1">
                <a:tableStyleId>{5C22544A-7EE6-4342-B048-85BDC9FD1C3A}</a:tableStyleId>
              </a:tblPr>
              <a:tblGrid>
                <a:gridCol w="478564">
                  <a:extLst>
                    <a:ext uri="{9D8B030D-6E8A-4147-A177-3AD203B41FA5}">
                      <a16:colId xmlns="" xmlns:a16="http://schemas.microsoft.com/office/drawing/2014/main" val="20000"/>
                    </a:ext>
                  </a:extLst>
                </a:gridCol>
                <a:gridCol w="8807479">
                  <a:extLst>
                    <a:ext uri="{9D8B030D-6E8A-4147-A177-3AD203B41FA5}">
                      <a16:colId xmlns="" xmlns:a16="http://schemas.microsoft.com/office/drawing/2014/main" val="20001"/>
                    </a:ext>
                  </a:extLst>
                </a:gridCol>
                <a:gridCol w="985421">
                  <a:extLst>
                    <a:ext uri="{9D8B030D-6E8A-4147-A177-3AD203B41FA5}">
                      <a16:colId xmlns="" xmlns:a16="http://schemas.microsoft.com/office/drawing/2014/main" val="20002"/>
                    </a:ext>
                  </a:extLst>
                </a:gridCol>
                <a:gridCol w="991893">
                  <a:extLst>
                    <a:ext uri="{9D8B030D-6E8A-4147-A177-3AD203B41FA5}">
                      <a16:colId xmlns="" xmlns:a16="http://schemas.microsoft.com/office/drawing/2014/main" val="20003"/>
                    </a:ext>
                  </a:extLst>
                </a:gridCol>
                <a:gridCol w="928642">
                  <a:extLst>
                    <a:ext uri="{9D8B030D-6E8A-4147-A177-3AD203B41FA5}">
                      <a16:colId xmlns="" xmlns:a16="http://schemas.microsoft.com/office/drawing/2014/main" val="20004"/>
                    </a:ext>
                  </a:extLst>
                </a:gridCol>
              </a:tblGrid>
              <a:tr h="387178">
                <a:tc>
                  <a:txBody>
                    <a:bodyPr/>
                    <a:lstStyle/>
                    <a:p>
                      <a:pPr algn="ctr"/>
                      <a:endParaRPr lang="ru-RU" sz="1400" b="1" dirty="0" smtClean="0">
                        <a:latin typeface="PT Astra Serif" panose="020A0603040505020204" pitchFamily="18" charset="-52"/>
                        <a:cs typeface="Times New Roman" panose="02020603050405020304" pitchFamily="18" charset="0"/>
                      </a:endParaRPr>
                    </a:p>
                    <a:p>
                      <a:pPr algn="ctr"/>
                      <a:r>
                        <a:rPr lang="ru-RU" sz="1400" b="1" dirty="0" smtClean="0">
                          <a:latin typeface="PT Astra Serif" panose="020A0603040505020204" pitchFamily="18" charset="-52"/>
                          <a:cs typeface="Times New Roman" panose="02020603050405020304" pitchFamily="18" charset="0"/>
                        </a:rPr>
                        <a:t>№ п/п</a:t>
                      </a:r>
                      <a:endParaRPr lang="ru-RU" sz="1400" b="1" dirty="0">
                        <a:latin typeface="PT Astra Serif" panose="020A0603040505020204" pitchFamily="18" charset="-52"/>
                        <a:cs typeface="Times New Roman" panose="02020603050405020304" pitchFamily="18" charset="0"/>
                      </a:endParaRPr>
                    </a:p>
                  </a:txBody>
                  <a:tcPr/>
                </a:tc>
                <a:tc>
                  <a:txBody>
                    <a:bodyPr/>
                    <a:lstStyle/>
                    <a:p>
                      <a:pPr algn="ctr"/>
                      <a:endParaRPr lang="ru-RU" sz="1400" dirty="0" smtClean="0">
                        <a:latin typeface="PT Astra Serif" panose="020A0603040505020204" pitchFamily="18" charset="-52"/>
                        <a:cs typeface="Times New Roman" panose="02020603050405020304" pitchFamily="18" charset="0"/>
                      </a:endParaRPr>
                    </a:p>
                    <a:p>
                      <a:pPr algn="ctr"/>
                      <a:r>
                        <a:rPr lang="ru-RU" sz="1400" dirty="0" smtClean="0">
                          <a:latin typeface="PT Astra Serif" panose="020A0603040505020204" pitchFamily="18" charset="-52"/>
                          <a:cs typeface="Times New Roman" panose="02020603050405020304" pitchFamily="18" charset="0"/>
                        </a:rPr>
                        <a:t>Наименование программы</a:t>
                      </a:r>
                      <a:endParaRPr lang="ru-RU" sz="1400" dirty="0">
                        <a:latin typeface="PT Astra Serif" panose="020A0603040505020204" pitchFamily="18" charset="-52"/>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PT Astra Serif" panose="020A0603040505020204" pitchFamily="18" charset="-52"/>
                          <a:cs typeface="Times New Roman" panose="02020603050405020304" pitchFamily="18" charset="0"/>
                        </a:rPr>
                        <a:t>Утвержден-</a:t>
                      </a:r>
                      <a:r>
                        <a:rPr lang="ru-RU" sz="1200" b="0" dirty="0" err="1" smtClean="0">
                          <a:solidFill>
                            <a:schemeClr val="bg1"/>
                          </a:solidFill>
                          <a:effectLst/>
                          <a:latin typeface="PT Astra Serif" panose="020A0603040505020204" pitchFamily="18" charset="-52"/>
                          <a:cs typeface="Times New Roman" panose="02020603050405020304" pitchFamily="18" charset="0"/>
                        </a:rPr>
                        <a:t>ный</a:t>
                      </a:r>
                      <a:r>
                        <a:rPr lang="ru-RU" sz="1200" b="0" dirty="0" smtClean="0">
                          <a:solidFill>
                            <a:schemeClr val="bg1"/>
                          </a:solidFill>
                          <a:effectLst/>
                          <a:latin typeface="PT Astra Serif" panose="020A0603040505020204" pitchFamily="18" charset="-52"/>
                          <a:cs typeface="Times New Roman" panose="02020603050405020304" pitchFamily="18" charset="0"/>
                        </a:rPr>
                        <a:t> план на 2024 год</a:t>
                      </a:r>
                      <a:endParaRPr lang="ru-RU" sz="1200" b="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rPr>
                        <a:t>План на 2024 год по сводной бюджетной росписи</a:t>
                      </a:r>
                      <a:endParaRPr lang="ru-RU" sz="1200" b="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rPr>
                        <a:t>Исполнено</a:t>
                      </a:r>
                      <a:r>
                        <a:rPr lang="ru-RU" sz="1200" b="0" baseline="0" dirty="0" smtClean="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rPr>
                        <a:t> на 01.01.2025   </a:t>
                      </a:r>
                      <a:endParaRPr lang="ru-RU" sz="1200" b="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a:tc>
                <a:extLst>
                  <a:ext uri="{0D108BD9-81ED-4DB2-BD59-A6C34878D82A}">
                    <a16:rowId xmlns="" xmlns:a16="http://schemas.microsoft.com/office/drawing/2014/main" val="10000"/>
                  </a:ext>
                </a:extLst>
              </a:tr>
              <a:tr h="540237">
                <a:tc>
                  <a:txBody>
                    <a:bodyPr/>
                    <a:lstStyle/>
                    <a:p>
                      <a:pPr algn="ctr"/>
                      <a:r>
                        <a:rPr lang="ru-RU" sz="1400" b="1" i="1" dirty="0" smtClean="0">
                          <a:latin typeface="PT Astra Serif" panose="020A0603040505020204" pitchFamily="18" charset="-52"/>
                          <a:cs typeface="Times New Roman" panose="02020603050405020304" pitchFamily="18" charset="0"/>
                        </a:rPr>
                        <a:t>14</a:t>
                      </a:r>
                      <a:endParaRPr lang="ru-RU" sz="1400" b="1" i="1" dirty="0">
                        <a:latin typeface="PT Astra Serif" panose="020A0603040505020204" pitchFamily="18" charset="-52"/>
                        <a:cs typeface="Times New Roman" panose="02020603050405020304" pitchFamily="18" charset="0"/>
                      </a:endParaRPr>
                    </a:p>
                  </a:txBody>
                  <a:tcPr anchor="ctr"/>
                </a:tc>
                <a:tc>
                  <a:txBody>
                    <a:bodyPr/>
                    <a:lstStyle/>
                    <a:p>
                      <a:r>
                        <a:rPr lang="ru-RU" sz="1400" b="1" i="1" dirty="0" smtClean="0">
                          <a:latin typeface="PT Astra Serif" panose="020A0603040505020204" pitchFamily="18" charset="-52"/>
                          <a:cs typeface="Times New Roman" panose="02020603050405020304" pitchFamily="18" charset="0"/>
                        </a:rPr>
                        <a:t>Муниципальная программа «Комплексные меры противодействия злоупотреблению наркотиками и их незаконному обороту в муниципальном  образовании  город  Тула»</a:t>
                      </a:r>
                      <a:endParaRPr lang="ru-RU" sz="1400" b="1" i="1" dirty="0">
                        <a:latin typeface="PT Astra Serif" panose="020A0603040505020204" pitchFamily="18" charset="-52"/>
                        <a:cs typeface="Times New Roman" panose="02020603050405020304" pitchFamily="18" charset="0"/>
                      </a:endParaRPr>
                    </a:p>
                  </a:txBody>
                  <a:tcPr anchor="ctr"/>
                </a:tc>
                <a:tc>
                  <a:txBody>
                    <a:bodyPr/>
                    <a:lstStyle/>
                    <a:p>
                      <a:pPr algn="ctr"/>
                      <a:r>
                        <a:rPr lang="ru-RU" sz="1300" dirty="0" smtClean="0">
                          <a:latin typeface="PT Astra Serif" panose="020A0603040505020204" pitchFamily="18" charset="-52"/>
                          <a:cs typeface="Times New Roman" panose="02020603050405020304" pitchFamily="18" charset="0"/>
                        </a:rPr>
                        <a:t>0,5</a:t>
                      </a:r>
                      <a:endParaRPr lang="ru-RU" sz="1300" dirty="0">
                        <a:latin typeface="PT Astra Serif" panose="020A0603040505020204" pitchFamily="18" charset="-52"/>
                        <a:cs typeface="Times New Roman" panose="02020603050405020304" pitchFamily="18" charset="0"/>
                      </a:endParaRPr>
                    </a:p>
                  </a:txBody>
                  <a:tcPr anchor="ctr"/>
                </a:tc>
                <a:tc>
                  <a:txBody>
                    <a:bodyPr/>
                    <a:lstStyle/>
                    <a:p>
                      <a:pPr algn="ctr"/>
                      <a:r>
                        <a:rPr lang="ru-RU" sz="1300" dirty="0" smtClean="0">
                          <a:latin typeface="PT Astra Serif" panose="020A0603040505020204" pitchFamily="18" charset="-52"/>
                          <a:cs typeface="Times New Roman" panose="02020603050405020304" pitchFamily="18" charset="0"/>
                        </a:rPr>
                        <a:t>0,5</a:t>
                      </a:r>
                      <a:endParaRPr lang="ru-RU" sz="1300" dirty="0">
                        <a:latin typeface="PT Astra Serif" panose="020A0603040505020204" pitchFamily="18" charset="-52"/>
                        <a:cs typeface="Times New Roman" panose="02020603050405020304" pitchFamily="18" charset="0"/>
                      </a:endParaRPr>
                    </a:p>
                  </a:txBody>
                  <a:tcPr anchor="ctr"/>
                </a:tc>
                <a:tc>
                  <a:txBody>
                    <a:bodyPr/>
                    <a:lstStyle/>
                    <a:p>
                      <a:pPr algn="ctr"/>
                      <a:r>
                        <a:rPr lang="ru-RU" sz="1300" dirty="0" smtClean="0">
                          <a:latin typeface="PT Astra Serif" panose="020A0603040505020204" pitchFamily="18" charset="-52"/>
                          <a:cs typeface="Times New Roman" panose="02020603050405020304" pitchFamily="18" charset="0"/>
                        </a:rPr>
                        <a:t>0,5</a:t>
                      </a:r>
                      <a:endParaRPr lang="ru-RU" sz="1300" dirty="0">
                        <a:latin typeface="PT Astra Serif" panose="020A0603040505020204" pitchFamily="18" charset="-52"/>
                        <a:cs typeface="Times New Roman" panose="02020603050405020304" pitchFamily="18" charset="0"/>
                      </a:endParaRPr>
                    </a:p>
                  </a:txBody>
                  <a:tcPr anchor="ctr"/>
                </a:tc>
                <a:extLst>
                  <a:ext uri="{0D108BD9-81ED-4DB2-BD59-A6C34878D82A}">
                    <a16:rowId xmlns="" xmlns:a16="http://schemas.microsoft.com/office/drawing/2014/main" val="10004"/>
                  </a:ext>
                </a:extLst>
              </a:tr>
              <a:tr h="267318">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just"/>
                      <a:r>
                        <a:rPr lang="ru-RU" sz="1200" dirty="0" smtClean="0">
                          <a:latin typeface="PT Astra Serif" panose="020A0603040505020204" pitchFamily="18" charset="-52"/>
                          <a:cs typeface="Times New Roman" panose="02020603050405020304" pitchFamily="18" charset="0"/>
                        </a:rPr>
                        <a:t>Удельный вес в общем объеме</a:t>
                      </a:r>
                      <a:r>
                        <a:rPr lang="ru-RU" sz="1200" baseline="0" dirty="0" smtClean="0">
                          <a:latin typeface="PT Astra Serif" panose="020A0603040505020204" pitchFamily="18" charset="-52"/>
                          <a:cs typeface="Times New Roman" panose="02020603050405020304" pitchFamily="18" charset="0"/>
                        </a:rPr>
                        <a:t> расходов</a:t>
                      </a:r>
                      <a:endParaRPr lang="ru-RU" sz="1200" dirty="0">
                        <a:latin typeface="PT Astra Serif" panose="020A0603040505020204" pitchFamily="18" charset="-52"/>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latin typeface="PT Astra Serif" panose="020A0603040505020204" pitchFamily="18" charset="-52"/>
                          <a:cs typeface="Times New Roman" panose="02020603050405020304" pitchFamily="18" charset="0"/>
                        </a:rPr>
                        <a:t>0,0</a:t>
                      </a:r>
                      <a:r>
                        <a:rPr lang="en-US" sz="1200" dirty="0" smtClean="0">
                          <a:latin typeface="PT Astra Serif" panose="020A0603040505020204" pitchFamily="18" charset="-52"/>
                          <a:cs typeface="Times New Roman" panose="02020603050405020304" pitchFamily="18" charset="0"/>
                        </a:rPr>
                        <a:t>0</a:t>
                      </a:r>
                      <a:r>
                        <a:rPr lang="ru-RU" sz="1200" dirty="0" smtClean="0">
                          <a:latin typeface="PT Astra Serif" panose="020A0603040505020204" pitchFamily="18" charset="-52"/>
                          <a:cs typeface="Times New Roman" panose="02020603050405020304" pitchFamily="18" charset="0"/>
                        </a:rPr>
                        <a:t>1%</a:t>
                      </a:r>
                    </a:p>
                  </a:txBody>
                  <a:tcPr anchor="ctr"/>
                </a:tc>
                <a:tc>
                  <a:txBody>
                    <a:bodyPr/>
                    <a:lstStyle/>
                    <a:p>
                      <a:pPr algn="ctr"/>
                      <a:r>
                        <a:rPr lang="ru-RU" sz="1200" dirty="0" smtClean="0">
                          <a:latin typeface="PT Astra Serif" panose="020A0603040505020204" pitchFamily="18" charset="-52"/>
                          <a:cs typeface="Times New Roman" panose="02020603050405020304" pitchFamily="18" charset="0"/>
                        </a:rPr>
                        <a:t>0,0</a:t>
                      </a:r>
                      <a:r>
                        <a:rPr lang="en-US" sz="1200" dirty="0" smtClean="0">
                          <a:latin typeface="PT Astra Serif" panose="020A0603040505020204" pitchFamily="18" charset="-52"/>
                          <a:cs typeface="Times New Roman" panose="02020603050405020304" pitchFamily="18" charset="0"/>
                        </a:rPr>
                        <a:t>0</a:t>
                      </a:r>
                      <a:r>
                        <a:rPr lang="ru-RU" sz="1200" dirty="0" smtClean="0">
                          <a:latin typeface="PT Astra Serif" panose="020A0603040505020204" pitchFamily="18" charset="-52"/>
                          <a:cs typeface="Times New Roman" panose="02020603050405020304" pitchFamily="18" charset="0"/>
                        </a:rPr>
                        <a:t>1%</a:t>
                      </a:r>
                      <a:endParaRPr lang="ru-RU" sz="1200" dirty="0">
                        <a:latin typeface="PT Astra Serif" panose="020A0603040505020204" pitchFamily="18" charset="-52"/>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latin typeface="PT Astra Serif" panose="020A0603040505020204" pitchFamily="18" charset="-52"/>
                          <a:cs typeface="Times New Roman" panose="02020603050405020304" pitchFamily="18" charset="0"/>
                        </a:rPr>
                        <a:t>0,0</a:t>
                      </a:r>
                      <a:r>
                        <a:rPr lang="en-US" sz="1200" dirty="0" smtClean="0">
                          <a:latin typeface="PT Astra Serif" panose="020A0603040505020204" pitchFamily="18" charset="-52"/>
                          <a:cs typeface="Times New Roman" panose="02020603050405020304" pitchFamily="18" charset="0"/>
                        </a:rPr>
                        <a:t>0</a:t>
                      </a:r>
                      <a:r>
                        <a:rPr lang="ru-RU" sz="1200" dirty="0" smtClean="0">
                          <a:latin typeface="PT Astra Serif" panose="020A0603040505020204" pitchFamily="18" charset="-52"/>
                          <a:cs typeface="Times New Roman" panose="02020603050405020304" pitchFamily="18" charset="0"/>
                        </a:rPr>
                        <a:t>1%</a:t>
                      </a:r>
                    </a:p>
                  </a:txBody>
                  <a:tcPr anchor="ctr"/>
                </a:tc>
                <a:extLst>
                  <a:ext uri="{0D108BD9-81ED-4DB2-BD59-A6C34878D82A}">
                    <a16:rowId xmlns="" xmlns:a16="http://schemas.microsoft.com/office/drawing/2014/main" val="10005"/>
                  </a:ext>
                </a:extLst>
              </a:tr>
              <a:tr h="216655">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200" b="1" dirty="0" smtClean="0">
                          <a:latin typeface="PT Astra Serif" panose="020A0603040505020204" pitchFamily="18" charset="-52"/>
                          <a:cs typeface="Times New Roman" panose="02020603050405020304" pitchFamily="18" charset="0"/>
                        </a:rPr>
                        <a:t>Цель муниципальной программы: </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200" dirty="0" smtClean="0">
                          <a:latin typeface="PT Astra Serif" panose="020A0603040505020204" pitchFamily="18" charset="-52"/>
                          <a:cs typeface="Times New Roman" panose="02020603050405020304" pitchFamily="18" charset="0"/>
                        </a:rPr>
                        <a:t>Снижение уровня незаконного употребления наркотических и других </a:t>
                      </a:r>
                      <a:r>
                        <a:rPr lang="ru-RU" sz="1200" dirty="0" err="1" smtClean="0">
                          <a:latin typeface="PT Astra Serif" panose="020A0603040505020204" pitchFamily="18" charset="-52"/>
                          <a:cs typeface="Times New Roman" panose="02020603050405020304" pitchFamily="18" charset="0"/>
                        </a:rPr>
                        <a:t>психоактивных</a:t>
                      </a:r>
                      <a:r>
                        <a:rPr lang="ru-RU" sz="1200" dirty="0" smtClean="0">
                          <a:latin typeface="PT Astra Serif" panose="020A0603040505020204" pitchFamily="18" charset="-52"/>
                          <a:cs typeface="Times New Roman" panose="02020603050405020304" pitchFamily="18" charset="0"/>
                        </a:rPr>
                        <a:t> веществ, психотропных и (или) одурманивающих веществ, алкогольной и спиртосодержащей продукции, пива и напитков, изготавливаемых на его основе, на территории муниципального образования город Тула.</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200" b="1" dirty="0" smtClean="0">
                          <a:latin typeface="PT Astra Serif" panose="020A0603040505020204" pitchFamily="18" charset="-52"/>
                          <a:cs typeface="Times New Roman" panose="02020603050405020304" pitchFamily="18" charset="0"/>
                        </a:rPr>
                        <a:t>Задачи муниципальной программы:</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200" dirty="0" smtClean="0">
                          <a:latin typeface="PT Astra Serif" panose="020A0603040505020204" pitchFamily="18" charset="-52"/>
                          <a:cs typeface="Times New Roman" panose="02020603050405020304" pitchFamily="18" charset="0"/>
                        </a:rPr>
                        <a:t>1. Повышение эффективности противодействия и профилактики незаконного употребления наркотиков и других </a:t>
                      </a:r>
                      <a:r>
                        <a:rPr lang="ru-RU" sz="1200" dirty="0" err="1" smtClean="0">
                          <a:latin typeface="PT Astra Serif" panose="020A0603040505020204" pitchFamily="18" charset="-52"/>
                          <a:cs typeface="Times New Roman" panose="02020603050405020304" pitchFamily="18" charset="0"/>
                        </a:rPr>
                        <a:t>психоактивных</a:t>
                      </a:r>
                      <a:r>
                        <a:rPr lang="ru-RU" sz="1200" dirty="0" smtClean="0">
                          <a:latin typeface="PT Astra Serif" panose="020A0603040505020204" pitchFamily="18" charset="-52"/>
                          <a:cs typeface="Times New Roman" panose="02020603050405020304" pitchFamily="18" charset="0"/>
                        </a:rPr>
                        <a:t> веществ среди подростков и молодежи.</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200" dirty="0" smtClean="0">
                          <a:latin typeface="PT Astra Serif" panose="020A0603040505020204" pitchFamily="18" charset="-52"/>
                          <a:cs typeface="Times New Roman" panose="02020603050405020304" pitchFamily="18" charset="0"/>
                        </a:rPr>
                        <a:t>2. Пропаганда здорового образа жизни, привлечение подростков и молодежи к различным культурно-массовым, спортивным мероприятиям, наглядно пропагандирующим активный и здоровый образ жизни.</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200" dirty="0" smtClean="0">
                          <a:latin typeface="PT Astra Serif" panose="020A0603040505020204" pitchFamily="18" charset="-52"/>
                          <a:cs typeface="Times New Roman" panose="02020603050405020304" pitchFamily="18" charset="0"/>
                        </a:rPr>
                        <a:t>3. Реализация мероприятий, в том числе в рамках межведомственного </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200" dirty="0" smtClean="0">
                          <a:latin typeface="PT Astra Serif" panose="020A0603040505020204" pitchFamily="18" charset="-52"/>
                          <a:cs typeface="Times New Roman" panose="02020603050405020304" pitchFamily="18" charset="0"/>
                        </a:rPr>
                        <a:t>взаимодействия по выявлению, предупреждению и противодействию</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200" dirty="0" smtClean="0">
                          <a:latin typeface="PT Astra Serif" panose="020A0603040505020204" pitchFamily="18" charset="-52"/>
                          <a:cs typeface="Times New Roman" panose="02020603050405020304" pitchFamily="18" charset="0"/>
                        </a:rPr>
                        <a:t>злоупотреблению наркотиками и их независимому обороту.</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smtClean="0">
                        <a:latin typeface="PT Astra Serif" panose="020A0603040505020204" pitchFamily="18" charset="-52"/>
                        <a:cs typeface="Times New Roman" panose="02020603050405020304" pitchFamily="18" charset="0"/>
                      </a:endParaRPr>
                    </a:p>
                  </a:txBody>
                  <a:tcPr anchor="ct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extLst>
                  <a:ext uri="{0D108BD9-81ED-4DB2-BD59-A6C34878D82A}">
                    <a16:rowId xmlns="" xmlns:a16="http://schemas.microsoft.com/office/drawing/2014/main" val="10006"/>
                  </a:ext>
                </a:extLst>
              </a:tr>
              <a:tr h="323031">
                <a:tc>
                  <a:txBody>
                    <a:bodyPr/>
                    <a:lstStyle/>
                    <a:p>
                      <a:pPr algn="ctr"/>
                      <a:r>
                        <a:rPr lang="ru-RU" sz="1400" b="1" i="1" dirty="0" smtClean="0">
                          <a:latin typeface="PT Astra Serif" panose="020A0603040505020204" pitchFamily="18" charset="-52"/>
                          <a:cs typeface="Times New Roman" panose="02020603050405020304" pitchFamily="18" charset="0"/>
                        </a:rPr>
                        <a:t>15</a:t>
                      </a:r>
                      <a:endParaRPr lang="ru-RU" sz="1400" b="1" i="1" dirty="0">
                        <a:latin typeface="PT Astra Serif" panose="020A0603040505020204" pitchFamily="18" charset="-52"/>
                        <a:cs typeface="Times New Roman" panose="02020603050405020304" pitchFamily="18" charset="0"/>
                      </a:endParaRPr>
                    </a:p>
                  </a:txBody>
                  <a:tcPr anchor="ctr">
                    <a:solidFill>
                      <a:schemeClr val="accent5">
                        <a:lumMod val="20000"/>
                        <a:lumOff val="8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400" b="1" i="1" dirty="0" smtClean="0">
                          <a:latin typeface="PT Astra Serif" panose="020A0603040505020204" pitchFamily="18" charset="-52"/>
                          <a:cs typeface="Times New Roman" panose="02020603050405020304" pitchFamily="18" charset="0"/>
                        </a:rPr>
                        <a:t>Муниципальная программа «Реализация проекта «Народный бюджет» в муниципальном образовании город Тула»</a:t>
                      </a:r>
                    </a:p>
                  </a:txBody>
                  <a:tcPr anchor="ctr">
                    <a:solidFill>
                      <a:schemeClr val="accent5">
                        <a:lumMod val="20000"/>
                        <a:lumOff val="80000"/>
                      </a:schemeClr>
                    </a:solidFill>
                  </a:tcPr>
                </a:tc>
                <a:tc>
                  <a:txBody>
                    <a:bodyPr/>
                    <a:lstStyle/>
                    <a:p>
                      <a:pPr algn="ctr"/>
                      <a:r>
                        <a:rPr lang="ru-RU" sz="1300" dirty="0" smtClean="0">
                          <a:latin typeface="PT Astra Serif" panose="020A0603040505020204" pitchFamily="18" charset="-52"/>
                          <a:cs typeface="Times New Roman" panose="02020603050405020304" pitchFamily="18" charset="0"/>
                        </a:rPr>
                        <a:t>0,0</a:t>
                      </a:r>
                    </a:p>
                  </a:txBody>
                  <a:tcPr anchor="ctr">
                    <a:solidFill>
                      <a:schemeClr val="accent5">
                        <a:lumMod val="20000"/>
                        <a:lumOff val="80000"/>
                      </a:schemeClr>
                    </a:solidFill>
                  </a:tcPr>
                </a:tc>
                <a:tc>
                  <a:txBody>
                    <a:bodyPr/>
                    <a:lstStyle/>
                    <a:p>
                      <a:pPr algn="ctr"/>
                      <a:r>
                        <a:rPr lang="ru-RU" sz="1300" dirty="0" smtClean="0">
                          <a:latin typeface="PT Astra Serif" panose="020A0603040505020204" pitchFamily="18" charset="-52"/>
                          <a:cs typeface="Times New Roman" panose="02020603050405020304" pitchFamily="18" charset="0"/>
                        </a:rPr>
                        <a:t>227,4</a:t>
                      </a:r>
                      <a:endParaRPr lang="ru-RU" sz="1300" dirty="0">
                        <a:latin typeface="PT Astra Serif" panose="020A0603040505020204" pitchFamily="18" charset="-52"/>
                        <a:cs typeface="Times New Roman" panose="02020603050405020304" pitchFamily="18" charset="0"/>
                      </a:endParaRPr>
                    </a:p>
                  </a:txBody>
                  <a:tcPr anchor="ctr">
                    <a:solidFill>
                      <a:schemeClr val="accent5">
                        <a:lumMod val="20000"/>
                        <a:lumOff val="80000"/>
                      </a:schemeClr>
                    </a:solidFill>
                  </a:tcPr>
                </a:tc>
                <a:tc>
                  <a:txBody>
                    <a:bodyPr/>
                    <a:lstStyle/>
                    <a:p>
                      <a:pPr algn="ctr"/>
                      <a:r>
                        <a:rPr lang="ru-RU" sz="1300" dirty="0" smtClean="0">
                          <a:latin typeface="PT Astra Serif" panose="020A0603040505020204" pitchFamily="18" charset="-52"/>
                          <a:cs typeface="Times New Roman" panose="02020603050405020304" pitchFamily="18" charset="0"/>
                        </a:rPr>
                        <a:t>177,8</a:t>
                      </a:r>
                    </a:p>
                  </a:txBody>
                  <a:tcPr anchor="ctr">
                    <a:solidFill>
                      <a:schemeClr val="accent5">
                        <a:lumMod val="20000"/>
                        <a:lumOff val="80000"/>
                      </a:schemeClr>
                    </a:solidFill>
                  </a:tcPr>
                </a:tc>
                <a:extLst>
                  <a:ext uri="{0D108BD9-81ED-4DB2-BD59-A6C34878D82A}">
                    <a16:rowId xmlns="" xmlns:a16="http://schemas.microsoft.com/office/drawing/2014/main" val="10007"/>
                  </a:ext>
                </a:extLst>
              </a:tr>
              <a:tr h="299103">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solidFill>
                      <a:srgbClr val="F8F8F8"/>
                    </a:solidFill>
                  </a:tcPr>
                </a:tc>
                <a:tc>
                  <a:txBody>
                    <a:bodyPr/>
                    <a:lstStyle/>
                    <a:p>
                      <a:pPr algn="just"/>
                      <a:r>
                        <a:rPr lang="ru-RU" sz="1200" dirty="0" smtClean="0">
                          <a:latin typeface="PT Astra Serif" panose="020A0603040505020204" pitchFamily="18" charset="-52"/>
                          <a:cs typeface="Times New Roman" panose="02020603050405020304" pitchFamily="18" charset="0"/>
                        </a:rPr>
                        <a:t>Удельный вес в общем объеме</a:t>
                      </a:r>
                      <a:r>
                        <a:rPr lang="ru-RU" sz="1200" baseline="0" dirty="0" smtClean="0">
                          <a:latin typeface="PT Astra Serif" panose="020A0603040505020204" pitchFamily="18" charset="-52"/>
                          <a:cs typeface="Times New Roman" panose="02020603050405020304" pitchFamily="18" charset="0"/>
                        </a:rPr>
                        <a:t> расходов</a:t>
                      </a:r>
                      <a:endParaRPr lang="ru-RU" sz="1200" dirty="0">
                        <a:latin typeface="PT Astra Serif" panose="020A0603040505020204" pitchFamily="18" charset="-52"/>
                        <a:cs typeface="Times New Roman" panose="02020603050405020304" pitchFamily="18" charset="0"/>
                      </a:endParaRPr>
                    </a:p>
                  </a:txBody>
                  <a:tcPr anchor="ctr">
                    <a:solidFill>
                      <a:srgbClr val="F8F8F8"/>
                    </a:solidFill>
                  </a:tcPr>
                </a:tc>
                <a:tc>
                  <a:txBody>
                    <a:bodyPr/>
                    <a:lstStyle/>
                    <a:p>
                      <a:pPr algn="ctr"/>
                      <a:r>
                        <a:rPr lang="ru-RU" sz="1200" dirty="0" smtClean="0">
                          <a:latin typeface="PT Astra Serif" panose="020A0603040505020204" pitchFamily="18" charset="-52"/>
                          <a:cs typeface="Times New Roman" panose="02020603050405020304" pitchFamily="18" charset="0"/>
                        </a:rPr>
                        <a:t>0,0%</a:t>
                      </a:r>
                    </a:p>
                  </a:txBody>
                  <a:tcPr anchor="ctr">
                    <a:solidFill>
                      <a:srgbClr val="F8F8F8"/>
                    </a:solidFill>
                  </a:tcPr>
                </a:tc>
                <a:tc>
                  <a:txBody>
                    <a:bodyPr/>
                    <a:lstStyle/>
                    <a:p>
                      <a:pPr algn="ctr"/>
                      <a:r>
                        <a:rPr lang="ru-RU" sz="1200" dirty="0" smtClean="0">
                          <a:latin typeface="PT Astra Serif" panose="020A0603040505020204" pitchFamily="18" charset="-52"/>
                          <a:cs typeface="Times New Roman" panose="02020603050405020304" pitchFamily="18" charset="0"/>
                        </a:rPr>
                        <a:t>0,7%</a:t>
                      </a:r>
                      <a:endParaRPr lang="ru-RU" sz="1200" dirty="0">
                        <a:latin typeface="PT Astra Serif" panose="020A0603040505020204" pitchFamily="18" charset="-52"/>
                        <a:cs typeface="Times New Roman" panose="02020603050405020304" pitchFamily="18" charset="0"/>
                      </a:endParaRPr>
                    </a:p>
                  </a:txBody>
                  <a:tcPr anchor="ctr">
                    <a:solidFill>
                      <a:srgbClr val="F8F8F8"/>
                    </a:solidFill>
                  </a:tcPr>
                </a:tc>
                <a:tc>
                  <a:txBody>
                    <a:bodyPr/>
                    <a:lstStyle/>
                    <a:p>
                      <a:pPr algn="ctr"/>
                      <a:r>
                        <a:rPr lang="ru-RU" sz="1200" dirty="0" smtClean="0">
                          <a:latin typeface="PT Astra Serif" panose="020A0603040505020204" pitchFamily="18" charset="-52"/>
                          <a:cs typeface="Times New Roman" panose="02020603050405020304" pitchFamily="18" charset="0"/>
                        </a:rPr>
                        <a:t>0,5%</a:t>
                      </a:r>
                    </a:p>
                  </a:txBody>
                  <a:tcPr anchor="ctr">
                    <a:solidFill>
                      <a:srgbClr val="F8F8F8"/>
                    </a:solidFill>
                  </a:tcPr>
                </a:tc>
                <a:extLst>
                  <a:ext uri="{0D108BD9-81ED-4DB2-BD59-A6C34878D82A}">
                    <a16:rowId xmlns="" xmlns:a16="http://schemas.microsoft.com/office/drawing/2014/main" val="10008"/>
                  </a:ext>
                </a:extLst>
              </a:tr>
            </a:tbl>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3759861111"/>
              </p:ext>
            </p:extLst>
          </p:nvPr>
        </p:nvGraphicFramePr>
        <p:xfrm>
          <a:off x="2" y="4923662"/>
          <a:ext cx="12191997" cy="1629538"/>
        </p:xfrm>
        <a:graphic>
          <a:graphicData uri="http://schemas.openxmlformats.org/drawingml/2006/table">
            <a:tbl>
              <a:tblPr firstRow="1" bandRow="1">
                <a:tableStyleId>{5C22544A-7EE6-4342-B048-85BDC9FD1C3A}</a:tableStyleId>
              </a:tblPr>
              <a:tblGrid>
                <a:gridCol w="485773"/>
                <a:gridCol w="8801100"/>
                <a:gridCol w="981075"/>
                <a:gridCol w="942145"/>
                <a:gridCol w="981904"/>
              </a:tblGrid>
              <a:tr h="1629538">
                <a:tc>
                  <a:txBody>
                    <a:bodyPr/>
                    <a:lstStyle/>
                    <a:p>
                      <a:pPr algn="ctr"/>
                      <a:endParaRPr lang="ru-RU" sz="1100" dirty="0">
                        <a:latin typeface="PT Astra Serif" panose="020A0603040505020204" pitchFamily="18" charset="-52"/>
                        <a:cs typeface="Times New Roman" panose="02020603050405020304" pitchFamily="18" charset="0"/>
                      </a:endParaRPr>
                    </a:p>
                  </a:txBody>
                  <a:tcPr anchor="ctr">
                    <a:solidFill>
                      <a:schemeClr val="accent5">
                        <a:lumMod val="20000"/>
                        <a:lumOff val="80000"/>
                      </a:schemeClr>
                    </a:solidFill>
                  </a:tcPr>
                </a:tc>
                <a:tc>
                  <a:txBody>
                    <a:bodyPr/>
                    <a:lstStyle/>
                    <a:p>
                      <a:pPr algn="just">
                        <a:lnSpc>
                          <a:spcPct val="100000"/>
                        </a:lnSpc>
                      </a:pPr>
                      <a:r>
                        <a:rPr lang="ru-RU" sz="1200" b="1" dirty="0" smtClean="0">
                          <a:solidFill>
                            <a:schemeClr val="tx1"/>
                          </a:solidFill>
                          <a:latin typeface="PT Astra Serif" panose="020A0603040505020204" pitchFamily="18" charset="-52"/>
                          <a:cs typeface="Times New Roman" panose="02020603050405020304" pitchFamily="18" charset="0"/>
                        </a:rPr>
                        <a:t>Цель муниципальной программы</a:t>
                      </a:r>
                      <a:r>
                        <a:rPr lang="ru-RU" sz="1200" b="0" dirty="0" smtClean="0">
                          <a:solidFill>
                            <a:schemeClr val="tx1"/>
                          </a:solidFill>
                          <a:latin typeface="PT Astra Serif" panose="020A0603040505020204" pitchFamily="18" charset="-52"/>
                          <a:cs typeface="Times New Roman" panose="02020603050405020304" pitchFamily="18" charset="0"/>
                        </a:rPr>
                        <a:t>: </a:t>
                      </a:r>
                    </a:p>
                    <a:p>
                      <a:pPr algn="just">
                        <a:lnSpc>
                          <a:spcPct val="100000"/>
                        </a:lnSpc>
                      </a:pPr>
                      <a:r>
                        <a:rPr lang="ru-RU" sz="1200" b="0" dirty="0" smtClean="0">
                          <a:solidFill>
                            <a:schemeClr val="tx1"/>
                          </a:solidFill>
                          <a:latin typeface="PT Astra Serif" panose="020A0603040505020204" pitchFamily="18" charset="-52"/>
                          <a:cs typeface="Times New Roman" panose="02020603050405020304" pitchFamily="18" charset="0"/>
                        </a:rPr>
                        <a:t>Реализация социально значимых проектов, на территории муниципального образования город Тула, путем привлечения граждан и организаций к деятельности органов местного самоуправления в решении проблем местного значения.</a:t>
                      </a:r>
                    </a:p>
                    <a:p>
                      <a:pPr algn="just">
                        <a:lnSpc>
                          <a:spcPct val="100000"/>
                        </a:lnSpc>
                      </a:pPr>
                      <a:r>
                        <a:rPr lang="ru-RU" sz="1200" b="1" dirty="0" smtClean="0">
                          <a:solidFill>
                            <a:schemeClr val="tx1"/>
                          </a:solidFill>
                          <a:latin typeface="PT Astra Serif" panose="020A0603040505020204" pitchFamily="18" charset="-52"/>
                          <a:cs typeface="Times New Roman" panose="02020603050405020304" pitchFamily="18" charset="0"/>
                        </a:rPr>
                        <a:t>Задачи муниципальной программы:</a:t>
                      </a:r>
                    </a:p>
                    <a:p>
                      <a:pPr algn="just">
                        <a:lnSpc>
                          <a:spcPct val="100000"/>
                        </a:lnSpc>
                      </a:pPr>
                      <a:r>
                        <a:rPr lang="ru-RU" sz="1200" b="0" dirty="0" smtClean="0">
                          <a:solidFill>
                            <a:schemeClr val="tx1"/>
                          </a:solidFill>
                          <a:latin typeface="PT Astra Serif" panose="020A0603040505020204" pitchFamily="18" charset="-52"/>
                          <a:cs typeface="Times New Roman" panose="02020603050405020304" pitchFamily="18" charset="0"/>
                        </a:rPr>
                        <a:t>Привлечение населения муниципального образования город Тула к активному участию в выявлении и определении степени приоритетности проблем местного значения, в подготовке, реализации, контроле качества и в приемке работ, выполняемых в рамках программы, а также в последующем содержании и обеспечении сохранности </a:t>
                      </a:r>
                      <a:r>
                        <a:rPr lang="ru-RU" sz="1200" b="0" dirty="0" smtClean="0">
                          <a:solidFill>
                            <a:schemeClr val="tx1"/>
                          </a:solidFill>
                          <a:latin typeface="PT Astra Serif" panose="020A0603040505020204" pitchFamily="18" charset="-52"/>
                          <a:cs typeface="Times New Roman" panose="02020603050405020304" pitchFamily="18" charset="0"/>
                        </a:rPr>
                        <a:t>объектов.</a:t>
                      </a:r>
                      <a:r>
                        <a:rPr lang="ru-RU" sz="1100" b="0" dirty="0" smtClean="0">
                          <a:latin typeface="PT Astra Serif" panose="020A0603040505020204" pitchFamily="18" charset="-52"/>
                          <a:cs typeface="Times New Roman" panose="02020603050405020304" pitchFamily="18" charset="0"/>
                        </a:rPr>
                        <a:t>.</a:t>
                      </a:r>
                      <a:endParaRPr lang="ru-RU" sz="1100" b="0" dirty="0" smtClean="0">
                        <a:latin typeface="PT Astra Serif" panose="020A0603040505020204" pitchFamily="18" charset="-52"/>
                        <a:cs typeface="Times New Roman" panose="02020603050405020304" pitchFamily="18" charset="0"/>
                      </a:endParaRPr>
                    </a:p>
                  </a:txBody>
                  <a:tcPr anchor="ctr">
                    <a:solidFill>
                      <a:schemeClr val="accent5">
                        <a:lumMod val="20000"/>
                        <a:lumOff val="80000"/>
                      </a:schemeClr>
                    </a:solidFill>
                  </a:tcPr>
                </a:tc>
                <a:tc>
                  <a:txBody>
                    <a:bodyPr/>
                    <a:lstStyle/>
                    <a:p>
                      <a:pPr algn="ctr"/>
                      <a:endParaRPr lang="ru-RU" sz="1100" dirty="0">
                        <a:latin typeface="PT Astra Serif" panose="020A0603040505020204" pitchFamily="18" charset="-52"/>
                        <a:cs typeface="Times New Roman" panose="02020603050405020304" pitchFamily="18" charset="0"/>
                      </a:endParaRPr>
                    </a:p>
                  </a:txBody>
                  <a:tcPr anchor="ctr">
                    <a:solidFill>
                      <a:schemeClr val="accent5">
                        <a:lumMod val="20000"/>
                        <a:lumOff val="80000"/>
                      </a:schemeClr>
                    </a:solidFill>
                  </a:tcPr>
                </a:tc>
                <a:tc>
                  <a:txBody>
                    <a:bodyPr/>
                    <a:lstStyle/>
                    <a:p>
                      <a:pPr algn="ctr"/>
                      <a:endParaRPr lang="ru-RU" sz="1100" dirty="0">
                        <a:latin typeface="PT Astra Serif" panose="020A0603040505020204" pitchFamily="18" charset="-52"/>
                        <a:cs typeface="Times New Roman" panose="02020603050405020304" pitchFamily="18" charset="0"/>
                      </a:endParaRPr>
                    </a:p>
                  </a:txBody>
                  <a:tcPr anchor="ctr">
                    <a:solidFill>
                      <a:schemeClr val="accent5">
                        <a:lumMod val="20000"/>
                        <a:lumOff val="80000"/>
                      </a:schemeClr>
                    </a:solidFill>
                  </a:tcPr>
                </a:tc>
                <a:tc>
                  <a:txBody>
                    <a:bodyPr/>
                    <a:lstStyle/>
                    <a:p>
                      <a:pPr algn="ctr"/>
                      <a:endParaRPr lang="ru-RU" sz="1100" dirty="0">
                        <a:latin typeface="PT Astra Serif" panose="020A0603040505020204" pitchFamily="18" charset="-52"/>
                        <a:cs typeface="Times New Roman" panose="02020603050405020304" pitchFamily="18" charset="0"/>
                      </a:endParaRPr>
                    </a:p>
                  </a:txBody>
                  <a:tcPr anchor="ctr">
                    <a:solidFill>
                      <a:schemeClr val="accent5">
                        <a:lumMod val="20000"/>
                        <a:lumOff val="80000"/>
                      </a:schemeClr>
                    </a:solidFill>
                  </a:tcPr>
                </a:tc>
              </a:tr>
            </a:tbl>
          </a:graphicData>
        </a:graphic>
      </p:graphicFrame>
    </p:spTree>
    <p:extLst>
      <p:ext uri="{BB962C8B-B14F-4D97-AF65-F5344CB8AC3E}">
        <p14:creationId xmlns:p14="http://schemas.microsoft.com/office/powerpoint/2010/main" val="13435772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694630389"/>
              </p:ext>
            </p:extLst>
          </p:nvPr>
        </p:nvGraphicFramePr>
        <p:xfrm>
          <a:off x="3" y="-72468"/>
          <a:ext cx="12191997" cy="6783893"/>
        </p:xfrm>
        <a:graphic>
          <a:graphicData uri="http://schemas.openxmlformats.org/drawingml/2006/table">
            <a:tbl>
              <a:tblPr firstRow="1" bandRow="1">
                <a:tableStyleId>{5C22544A-7EE6-4342-B048-85BDC9FD1C3A}</a:tableStyleId>
              </a:tblPr>
              <a:tblGrid>
                <a:gridCol w="461470">
                  <a:extLst>
                    <a:ext uri="{9D8B030D-6E8A-4147-A177-3AD203B41FA5}">
                      <a16:colId xmlns="" xmlns:a16="http://schemas.microsoft.com/office/drawing/2014/main" val="20000"/>
                    </a:ext>
                  </a:extLst>
                </a:gridCol>
                <a:gridCol w="8895591">
                  <a:extLst>
                    <a:ext uri="{9D8B030D-6E8A-4147-A177-3AD203B41FA5}">
                      <a16:colId xmlns="" xmlns:a16="http://schemas.microsoft.com/office/drawing/2014/main" val="20001"/>
                    </a:ext>
                  </a:extLst>
                </a:gridCol>
                <a:gridCol w="967666">
                  <a:extLst>
                    <a:ext uri="{9D8B030D-6E8A-4147-A177-3AD203B41FA5}">
                      <a16:colId xmlns="" xmlns:a16="http://schemas.microsoft.com/office/drawing/2014/main" val="20002"/>
                    </a:ext>
                  </a:extLst>
                </a:gridCol>
                <a:gridCol w="964264">
                  <a:extLst>
                    <a:ext uri="{9D8B030D-6E8A-4147-A177-3AD203B41FA5}">
                      <a16:colId xmlns="" xmlns:a16="http://schemas.microsoft.com/office/drawing/2014/main" val="20003"/>
                    </a:ext>
                  </a:extLst>
                </a:gridCol>
                <a:gridCol w="903006">
                  <a:extLst>
                    <a:ext uri="{9D8B030D-6E8A-4147-A177-3AD203B41FA5}">
                      <a16:colId xmlns="" xmlns:a16="http://schemas.microsoft.com/office/drawing/2014/main" val="20004"/>
                    </a:ext>
                  </a:extLst>
                </a:gridCol>
              </a:tblGrid>
              <a:tr h="1149137">
                <a:tc>
                  <a:txBody>
                    <a:bodyPr/>
                    <a:lstStyle/>
                    <a:p>
                      <a:pPr algn="ctr"/>
                      <a:endParaRPr lang="ru-RU" sz="1400" b="1" dirty="0" smtClean="0">
                        <a:latin typeface="PT Astra Serif" panose="020A0603040505020204" pitchFamily="18" charset="-52"/>
                        <a:cs typeface="Times New Roman" panose="02020603050405020304" pitchFamily="18" charset="0"/>
                      </a:endParaRPr>
                    </a:p>
                    <a:p>
                      <a:pPr algn="ctr"/>
                      <a:r>
                        <a:rPr lang="ru-RU" sz="1400" b="1" dirty="0" smtClean="0">
                          <a:latin typeface="PT Astra Serif" panose="020A0603040505020204" pitchFamily="18" charset="-52"/>
                          <a:cs typeface="Times New Roman" panose="02020603050405020304" pitchFamily="18" charset="0"/>
                        </a:rPr>
                        <a:t>№ п/п</a:t>
                      </a:r>
                      <a:endParaRPr lang="ru-RU" sz="1400" b="1" dirty="0">
                        <a:latin typeface="PT Astra Serif" panose="020A0603040505020204" pitchFamily="18" charset="-52"/>
                        <a:cs typeface="Times New Roman" panose="02020603050405020304" pitchFamily="18" charset="0"/>
                      </a:endParaRPr>
                    </a:p>
                  </a:txBody>
                  <a:tcPr/>
                </a:tc>
                <a:tc>
                  <a:txBody>
                    <a:bodyPr/>
                    <a:lstStyle/>
                    <a:p>
                      <a:pPr algn="ctr"/>
                      <a:endParaRPr lang="ru-RU" sz="1400" dirty="0" smtClean="0">
                        <a:latin typeface="PT Astra Serif" panose="020A0603040505020204" pitchFamily="18" charset="-52"/>
                        <a:cs typeface="Times New Roman" panose="02020603050405020304" pitchFamily="18" charset="0"/>
                      </a:endParaRPr>
                    </a:p>
                    <a:p>
                      <a:pPr algn="ctr"/>
                      <a:r>
                        <a:rPr lang="ru-RU" sz="1400" dirty="0" smtClean="0">
                          <a:latin typeface="PT Astra Serif" panose="020A0603040505020204" pitchFamily="18" charset="-52"/>
                          <a:cs typeface="Times New Roman" panose="02020603050405020304" pitchFamily="18" charset="0"/>
                        </a:rPr>
                        <a:t>Наименование программы</a:t>
                      </a:r>
                      <a:endParaRPr lang="ru-RU" sz="1400" dirty="0">
                        <a:latin typeface="PT Astra Serif" panose="020A0603040505020204" pitchFamily="18" charset="-52"/>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PT Astra Serif" panose="020A0603040505020204" pitchFamily="18" charset="-52"/>
                          <a:cs typeface="Times New Roman" panose="02020603050405020304" pitchFamily="18" charset="0"/>
                        </a:rPr>
                        <a:t>Утвержден-</a:t>
                      </a:r>
                      <a:r>
                        <a:rPr lang="ru-RU" sz="1200" b="0" dirty="0" err="1" smtClean="0">
                          <a:solidFill>
                            <a:schemeClr val="bg1"/>
                          </a:solidFill>
                          <a:effectLst/>
                          <a:latin typeface="PT Astra Serif" panose="020A0603040505020204" pitchFamily="18" charset="-52"/>
                          <a:cs typeface="Times New Roman" panose="02020603050405020304" pitchFamily="18" charset="0"/>
                        </a:rPr>
                        <a:t>ный</a:t>
                      </a:r>
                      <a:r>
                        <a:rPr lang="ru-RU" sz="1200" b="0" dirty="0" smtClean="0">
                          <a:solidFill>
                            <a:schemeClr val="bg1"/>
                          </a:solidFill>
                          <a:effectLst/>
                          <a:latin typeface="PT Astra Serif" panose="020A0603040505020204" pitchFamily="18" charset="-52"/>
                          <a:cs typeface="Times New Roman" panose="02020603050405020304" pitchFamily="18" charset="0"/>
                        </a:rPr>
                        <a:t> план на 2024 год</a:t>
                      </a:r>
                      <a:endParaRPr lang="ru-RU" sz="1200" b="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rPr>
                        <a:t>План на 2024 год по сводной бюджетной росписи</a:t>
                      </a:r>
                      <a:endParaRPr lang="ru-RU" sz="1200" b="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rPr>
                        <a:t>Исполнено</a:t>
                      </a:r>
                      <a:r>
                        <a:rPr lang="ru-RU" sz="1200" b="0" baseline="0" dirty="0" smtClean="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rPr>
                        <a:t> на 01.01.2025   </a:t>
                      </a:r>
                      <a:endParaRPr lang="ru-RU" sz="1200" b="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a:tc>
                <a:extLst>
                  <a:ext uri="{0D108BD9-81ED-4DB2-BD59-A6C34878D82A}">
                    <a16:rowId xmlns="" xmlns:a16="http://schemas.microsoft.com/office/drawing/2014/main" val="10000"/>
                  </a:ext>
                </a:extLst>
              </a:tr>
              <a:tr h="557157">
                <a:tc>
                  <a:txBody>
                    <a:bodyPr/>
                    <a:lstStyle/>
                    <a:p>
                      <a:pPr algn="ctr"/>
                      <a:r>
                        <a:rPr lang="ru-RU" sz="1400" b="1" i="1" dirty="0" smtClean="0">
                          <a:latin typeface="PT Astra Serif" panose="020A0603040505020204" pitchFamily="18" charset="-52"/>
                          <a:cs typeface="Times New Roman" panose="02020603050405020304" pitchFamily="18" charset="0"/>
                        </a:rPr>
                        <a:t>16</a:t>
                      </a:r>
                      <a:endParaRPr lang="ru-RU" sz="1400" b="1" i="1" dirty="0">
                        <a:latin typeface="PT Astra Serif" panose="020A0603040505020204" pitchFamily="18" charset="-52"/>
                        <a:cs typeface="Times New Roman" panose="02020603050405020304" pitchFamily="18" charset="0"/>
                      </a:endParaRP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400" b="1" i="1" dirty="0" smtClean="0">
                          <a:latin typeface="PT Astra Serif" panose="020A0603040505020204" pitchFamily="18" charset="-52"/>
                          <a:cs typeface="Times New Roman" panose="02020603050405020304" pitchFamily="18" charset="0"/>
                        </a:rPr>
                        <a:t>Муниципальная программа «Благоустройство территории, поддержание жизнедеятельности и удовлетворение потребностей жителей Центрального территориального округа муниципального образования город Тула»</a:t>
                      </a:r>
                    </a:p>
                  </a:txBody>
                  <a:tcPr anchor="ctr"/>
                </a:tc>
                <a:tc>
                  <a:txBody>
                    <a:bodyPr/>
                    <a:lstStyle/>
                    <a:p>
                      <a:pPr algn="ctr"/>
                      <a:r>
                        <a:rPr lang="ru-RU" sz="1300" dirty="0" smtClean="0">
                          <a:latin typeface="PT Astra Serif" panose="020A0603040505020204" pitchFamily="18" charset="-52"/>
                          <a:cs typeface="Times New Roman" panose="02020603050405020304" pitchFamily="18" charset="0"/>
                        </a:rPr>
                        <a:t>82,9</a:t>
                      </a:r>
                      <a:endParaRPr lang="ru-RU" sz="1300" dirty="0">
                        <a:latin typeface="PT Astra Serif" panose="020A0603040505020204" pitchFamily="18" charset="-52"/>
                        <a:cs typeface="Times New Roman" panose="02020603050405020304" pitchFamily="18" charset="0"/>
                      </a:endParaRPr>
                    </a:p>
                  </a:txBody>
                  <a:tcPr anchor="ctr"/>
                </a:tc>
                <a:tc>
                  <a:txBody>
                    <a:bodyPr/>
                    <a:lstStyle/>
                    <a:p>
                      <a:pPr algn="ctr"/>
                      <a:r>
                        <a:rPr lang="ru-RU" sz="1300" dirty="0" smtClean="0">
                          <a:latin typeface="PT Astra Serif" panose="020A0603040505020204" pitchFamily="18" charset="-52"/>
                          <a:cs typeface="Times New Roman" panose="02020603050405020304" pitchFamily="18" charset="0"/>
                        </a:rPr>
                        <a:t>101,4</a:t>
                      </a:r>
                      <a:endParaRPr lang="ru-RU" sz="1300" dirty="0">
                        <a:latin typeface="PT Astra Serif" panose="020A0603040505020204" pitchFamily="18" charset="-52"/>
                        <a:cs typeface="Times New Roman" panose="02020603050405020304" pitchFamily="18" charset="0"/>
                      </a:endParaRPr>
                    </a:p>
                  </a:txBody>
                  <a:tcPr anchor="ctr"/>
                </a:tc>
                <a:tc>
                  <a:txBody>
                    <a:bodyPr/>
                    <a:lstStyle/>
                    <a:p>
                      <a:pPr algn="ctr"/>
                      <a:r>
                        <a:rPr lang="ru-RU" sz="1300" dirty="0" smtClean="0">
                          <a:latin typeface="PT Astra Serif" panose="020A0603040505020204" pitchFamily="18" charset="-52"/>
                          <a:cs typeface="Times New Roman" panose="02020603050405020304" pitchFamily="18" charset="0"/>
                        </a:rPr>
                        <a:t>98,9</a:t>
                      </a:r>
                      <a:endParaRPr lang="ru-RU" sz="1300" dirty="0">
                        <a:latin typeface="PT Astra Serif" panose="020A0603040505020204" pitchFamily="18" charset="-52"/>
                        <a:cs typeface="Times New Roman" panose="02020603050405020304" pitchFamily="18" charset="0"/>
                      </a:endParaRPr>
                    </a:p>
                  </a:txBody>
                  <a:tcPr anchor="ctr"/>
                </a:tc>
                <a:extLst>
                  <a:ext uri="{0D108BD9-81ED-4DB2-BD59-A6C34878D82A}">
                    <a16:rowId xmlns="" xmlns:a16="http://schemas.microsoft.com/office/drawing/2014/main" val="10002"/>
                  </a:ext>
                </a:extLst>
              </a:tr>
              <a:tr h="313401">
                <a:tc>
                  <a:txBody>
                    <a:bodyPr/>
                    <a:lstStyle/>
                    <a:p>
                      <a:pPr algn="ctr"/>
                      <a:endParaRPr lang="ru-RU" sz="1200" dirty="0">
                        <a:latin typeface="PT Astra Serif" panose="020A0603040505020204" pitchFamily="18" charset="-52"/>
                        <a:cs typeface="Times New Roman" panose="02020603050405020304" pitchFamily="18" charset="0"/>
                      </a:endParaRPr>
                    </a:p>
                  </a:txBody>
                  <a:tcPr/>
                </a:tc>
                <a:tc>
                  <a:txBody>
                    <a:bodyPr/>
                    <a:lstStyle/>
                    <a:p>
                      <a:pPr algn="just"/>
                      <a:r>
                        <a:rPr lang="ru-RU" sz="1200" dirty="0" smtClean="0">
                          <a:latin typeface="PT Astra Serif" panose="020A0603040505020204" pitchFamily="18" charset="-52"/>
                          <a:cs typeface="Times New Roman" panose="02020603050405020304" pitchFamily="18" charset="0"/>
                        </a:rPr>
                        <a:t>Удельный вес в общем объеме</a:t>
                      </a:r>
                      <a:r>
                        <a:rPr lang="ru-RU" sz="1200" baseline="0" dirty="0" smtClean="0">
                          <a:latin typeface="PT Astra Serif" panose="020A0603040505020204" pitchFamily="18" charset="-52"/>
                          <a:cs typeface="Times New Roman" panose="02020603050405020304" pitchFamily="18" charset="0"/>
                        </a:rPr>
                        <a:t> расходов</a:t>
                      </a: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r>
                        <a:rPr lang="ru-RU" sz="1200" dirty="0" smtClean="0">
                          <a:latin typeface="PT Astra Serif" panose="020A0603040505020204" pitchFamily="18" charset="-52"/>
                          <a:cs typeface="Times New Roman" panose="02020603050405020304" pitchFamily="18" charset="0"/>
                        </a:rPr>
                        <a:t>0,</a:t>
                      </a:r>
                      <a:r>
                        <a:rPr lang="en-US" sz="1200" dirty="0" smtClean="0">
                          <a:latin typeface="PT Astra Serif" panose="020A0603040505020204" pitchFamily="18" charset="-52"/>
                          <a:cs typeface="Times New Roman" panose="02020603050405020304" pitchFamily="18" charset="0"/>
                        </a:rPr>
                        <a:t>3</a:t>
                      </a:r>
                      <a:r>
                        <a:rPr lang="ru-RU" sz="1200" dirty="0" smtClean="0">
                          <a:latin typeface="PT Astra Serif" panose="020A0603040505020204" pitchFamily="18" charset="-52"/>
                          <a:cs typeface="Times New Roman" panose="02020603050405020304" pitchFamily="18" charset="0"/>
                        </a:rPr>
                        <a:t>%</a:t>
                      </a: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r>
                        <a:rPr lang="ru-RU" sz="1200" dirty="0" smtClean="0">
                          <a:latin typeface="PT Astra Serif" panose="020A0603040505020204" pitchFamily="18" charset="-52"/>
                          <a:cs typeface="Times New Roman" panose="02020603050405020304" pitchFamily="18" charset="0"/>
                        </a:rPr>
                        <a:t>0,3%</a:t>
                      </a: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r>
                        <a:rPr lang="ru-RU" sz="1200" dirty="0" smtClean="0">
                          <a:latin typeface="PT Astra Serif" panose="020A0603040505020204" pitchFamily="18" charset="-52"/>
                          <a:cs typeface="Times New Roman" panose="02020603050405020304" pitchFamily="18" charset="0"/>
                        </a:rPr>
                        <a:t>0,3%</a:t>
                      </a:r>
                      <a:endParaRPr lang="ru-RU" sz="1200" dirty="0">
                        <a:latin typeface="PT Astra Serif" panose="020A0603040505020204" pitchFamily="18" charset="-52"/>
                        <a:cs typeface="Times New Roman" panose="02020603050405020304" pitchFamily="18" charset="0"/>
                      </a:endParaRPr>
                    </a:p>
                  </a:txBody>
                  <a:tcPr anchor="ctr"/>
                </a:tc>
                <a:extLst>
                  <a:ext uri="{0D108BD9-81ED-4DB2-BD59-A6C34878D82A}">
                    <a16:rowId xmlns="" xmlns:a16="http://schemas.microsoft.com/office/drawing/2014/main" val="10003"/>
                  </a:ext>
                </a:extLst>
              </a:tr>
              <a:tr h="2820609">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just">
                        <a:lnSpc>
                          <a:spcPct val="100000"/>
                        </a:lnSpc>
                      </a:pPr>
                      <a:r>
                        <a:rPr lang="ru-RU" sz="1200" b="1" dirty="0" smtClean="0">
                          <a:latin typeface="PT Astra Serif" panose="020A0603040505020204" pitchFamily="18" charset="-52"/>
                          <a:cs typeface="Times New Roman" panose="02020603050405020304" pitchFamily="18" charset="0"/>
                        </a:rPr>
                        <a:t>Цель муниципальной программы: </a:t>
                      </a:r>
                    </a:p>
                    <a:p>
                      <a:pPr algn="just">
                        <a:lnSpc>
                          <a:spcPct val="100000"/>
                        </a:lnSpc>
                      </a:pPr>
                      <a:r>
                        <a:rPr lang="ru-RU" sz="1200" dirty="0" smtClean="0">
                          <a:latin typeface="PT Astra Serif" panose="020A0603040505020204" pitchFamily="18" charset="-52"/>
                          <a:cs typeface="Times New Roman" panose="02020603050405020304" pitchFamily="18" charset="0"/>
                        </a:rPr>
                        <a:t>Обеспечение благоустройства, жизнедеятельности и удовлетворение потребностей жителей на территории Центрального территориального округа муниципального образования город Тула.</a:t>
                      </a:r>
                    </a:p>
                    <a:p>
                      <a:pPr algn="just">
                        <a:lnSpc>
                          <a:spcPct val="100000"/>
                        </a:lnSpc>
                      </a:pPr>
                      <a:r>
                        <a:rPr lang="ru-RU" sz="1200" b="1" dirty="0" smtClean="0">
                          <a:latin typeface="PT Astra Serif" panose="020A0603040505020204" pitchFamily="18" charset="-52"/>
                          <a:cs typeface="Times New Roman" panose="02020603050405020304" pitchFamily="18" charset="0"/>
                        </a:rPr>
                        <a:t>Задачи муниципальной программы:</a:t>
                      </a:r>
                    </a:p>
                    <a:p>
                      <a:pPr algn="just">
                        <a:lnSpc>
                          <a:spcPct val="100000"/>
                        </a:lnSpc>
                      </a:pPr>
                      <a:r>
                        <a:rPr lang="ru-RU" sz="1200" dirty="0" smtClean="0">
                          <a:latin typeface="PT Astra Serif" panose="020A0603040505020204" pitchFamily="18" charset="-52"/>
                          <a:cs typeface="Times New Roman" panose="02020603050405020304" pitchFamily="18" charset="0"/>
                        </a:rPr>
                        <a:t>1. Выполнение комплекса работ по техническому и санитарному содержанию объектов благоустройства на территории Центрального территориального округа муниципального образования город Тула.</a:t>
                      </a:r>
                    </a:p>
                    <a:p>
                      <a:pPr algn="just">
                        <a:lnSpc>
                          <a:spcPct val="100000"/>
                        </a:lnSpc>
                      </a:pPr>
                      <a:r>
                        <a:rPr lang="ru-RU" sz="1200" dirty="0" smtClean="0">
                          <a:latin typeface="PT Astra Serif" panose="020A0603040505020204" pitchFamily="18" charset="-52"/>
                          <a:cs typeface="Times New Roman" panose="02020603050405020304" pitchFamily="18" charset="0"/>
                        </a:rPr>
                        <a:t>2. Ликвидация (снос) аварийного жилищного фонда и нежилых строений на территории Центрального  территориального округа муниципального образования город Тула.</a:t>
                      </a:r>
                    </a:p>
                    <a:p>
                      <a:pPr algn="just">
                        <a:lnSpc>
                          <a:spcPct val="100000"/>
                        </a:lnSpc>
                      </a:pPr>
                      <a:r>
                        <a:rPr lang="ru-RU" sz="1200" dirty="0" smtClean="0">
                          <a:latin typeface="PT Astra Serif" panose="020A0603040505020204" pitchFamily="18" charset="-52"/>
                          <a:cs typeface="Times New Roman" panose="02020603050405020304" pitchFamily="18" charset="0"/>
                        </a:rPr>
                        <a:t>3. Организация и проведение мероприятий для жителей Центрального территориального округа муниципального образования город Тула.</a:t>
                      </a:r>
                    </a:p>
                    <a:p>
                      <a:pPr algn="just">
                        <a:lnSpc>
                          <a:spcPct val="100000"/>
                        </a:lnSpc>
                      </a:pPr>
                      <a:r>
                        <a:rPr lang="ru-RU" sz="1200" dirty="0" smtClean="0">
                          <a:latin typeface="PT Astra Serif" panose="020A0603040505020204" pitchFamily="18" charset="-52"/>
                          <a:cs typeface="Times New Roman" panose="02020603050405020304" pitchFamily="18" charset="0"/>
                        </a:rPr>
                        <a:t>4. Создание условий для реализации муниципальной программы муниципального образования город Тула «Благоустройство территории, поддержание жизнедеятельности и удовлетворение потребностей жителей Центрального территориального округа муниципального образования город Тула».</a:t>
                      </a:r>
                    </a:p>
                  </a:txBody>
                  <a:tcPr anchor="ct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extLst>
                  <a:ext uri="{0D108BD9-81ED-4DB2-BD59-A6C34878D82A}">
                    <a16:rowId xmlns="" xmlns:a16="http://schemas.microsoft.com/office/drawing/2014/main" val="10004"/>
                  </a:ext>
                </a:extLst>
              </a:tr>
              <a:tr h="557157">
                <a:tc>
                  <a:txBody>
                    <a:bodyPr/>
                    <a:lstStyle/>
                    <a:p>
                      <a:pPr algn="ctr"/>
                      <a:r>
                        <a:rPr lang="ru-RU" sz="1400" b="1" i="1" dirty="0" smtClean="0">
                          <a:latin typeface="PT Astra Serif" panose="020A0603040505020204" pitchFamily="18" charset="-52"/>
                          <a:cs typeface="Times New Roman" panose="02020603050405020304" pitchFamily="18" charset="0"/>
                        </a:rPr>
                        <a:t>17</a:t>
                      </a:r>
                      <a:endParaRPr lang="ru-RU" sz="1400" b="1" i="1" dirty="0">
                        <a:latin typeface="PT Astra Serif" panose="020A0603040505020204" pitchFamily="18" charset="-52"/>
                        <a:cs typeface="Times New Roman" panose="02020603050405020304" pitchFamily="18" charset="0"/>
                      </a:endParaRPr>
                    </a:p>
                  </a:txBody>
                  <a:tcPr anchor="ctr"/>
                </a:tc>
                <a:tc>
                  <a:txBody>
                    <a:bodyPr/>
                    <a:lstStyle/>
                    <a:p>
                      <a:pPr algn="just"/>
                      <a:r>
                        <a:rPr lang="ru-RU" sz="1400" b="1" i="1" dirty="0" smtClean="0">
                          <a:latin typeface="PT Astra Serif" panose="020A0603040505020204" pitchFamily="18" charset="-52"/>
                          <a:cs typeface="Times New Roman" panose="02020603050405020304" pitchFamily="18" charset="0"/>
                        </a:rPr>
                        <a:t>Муниципальная программа «Благоустройство территории, поддержание жизнедеятельности и удовлетворение потребностей жителей Привокзального территориального округа муниципального образования город Тула»</a:t>
                      </a:r>
                      <a:endParaRPr lang="ru-RU" sz="1400" b="1" i="1" dirty="0">
                        <a:latin typeface="PT Astra Serif" panose="020A0603040505020204" pitchFamily="18" charset="-52"/>
                        <a:cs typeface="Times New Roman" panose="02020603050405020304" pitchFamily="18" charset="0"/>
                      </a:endParaRPr>
                    </a:p>
                  </a:txBody>
                  <a:tcPr anchor="ctr"/>
                </a:tc>
                <a:tc>
                  <a:txBody>
                    <a:bodyPr/>
                    <a:lstStyle/>
                    <a:p>
                      <a:pPr algn="ctr"/>
                      <a:r>
                        <a:rPr lang="ru-RU" sz="1300" dirty="0" smtClean="0">
                          <a:latin typeface="PT Astra Serif" panose="020A0603040505020204" pitchFamily="18" charset="-52"/>
                          <a:cs typeface="Times New Roman" panose="02020603050405020304" pitchFamily="18" charset="0"/>
                        </a:rPr>
                        <a:t>97,7</a:t>
                      </a:r>
                      <a:endParaRPr lang="ru-RU" sz="1300" dirty="0">
                        <a:latin typeface="PT Astra Serif" panose="020A0603040505020204" pitchFamily="18" charset="-52"/>
                        <a:cs typeface="Times New Roman" panose="02020603050405020304" pitchFamily="18" charset="0"/>
                      </a:endParaRPr>
                    </a:p>
                  </a:txBody>
                  <a:tcPr anchor="ctr"/>
                </a:tc>
                <a:tc>
                  <a:txBody>
                    <a:bodyPr/>
                    <a:lstStyle/>
                    <a:p>
                      <a:pPr algn="ctr"/>
                      <a:r>
                        <a:rPr lang="ru-RU" sz="1300" dirty="0" smtClean="0">
                          <a:latin typeface="PT Astra Serif" panose="020A0603040505020204" pitchFamily="18" charset="-52"/>
                          <a:cs typeface="Times New Roman" panose="02020603050405020304" pitchFamily="18" charset="0"/>
                        </a:rPr>
                        <a:t>124,3</a:t>
                      </a:r>
                      <a:endParaRPr lang="ru-RU" sz="1300" dirty="0">
                        <a:latin typeface="PT Astra Serif" panose="020A0603040505020204" pitchFamily="18" charset="-52"/>
                        <a:cs typeface="Times New Roman" panose="02020603050405020304" pitchFamily="18" charset="0"/>
                      </a:endParaRPr>
                    </a:p>
                  </a:txBody>
                  <a:tcPr anchor="ctr"/>
                </a:tc>
                <a:tc>
                  <a:txBody>
                    <a:bodyPr/>
                    <a:lstStyle/>
                    <a:p>
                      <a:pPr algn="ctr"/>
                      <a:r>
                        <a:rPr lang="ru-RU" sz="1300" dirty="0" smtClean="0">
                          <a:latin typeface="PT Astra Serif" panose="020A0603040505020204" pitchFamily="18" charset="-52"/>
                          <a:cs typeface="Times New Roman" panose="02020603050405020304" pitchFamily="18" charset="0"/>
                        </a:rPr>
                        <a:t>122,5</a:t>
                      </a:r>
                      <a:endParaRPr lang="ru-RU" sz="1300" dirty="0">
                        <a:latin typeface="PT Astra Serif" panose="020A0603040505020204" pitchFamily="18" charset="-52"/>
                        <a:cs typeface="Times New Roman" panose="02020603050405020304" pitchFamily="18" charset="0"/>
                      </a:endParaRPr>
                    </a:p>
                  </a:txBody>
                  <a:tcPr anchor="ctr"/>
                </a:tc>
                <a:extLst>
                  <a:ext uri="{0D108BD9-81ED-4DB2-BD59-A6C34878D82A}">
                    <a16:rowId xmlns="" xmlns:a16="http://schemas.microsoft.com/office/drawing/2014/main" val="10005"/>
                  </a:ext>
                </a:extLst>
              </a:tr>
              <a:tr h="313401">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just"/>
                      <a:r>
                        <a:rPr lang="ru-RU" sz="1200" dirty="0" smtClean="0">
                          <a:latin typeface="PT Astra Serif" panose="020A0603040505020204" pitchFamily="18" charset="-52"/>
                          <a:cs typeface="Times New Roman" panose="02020603050405020304" pitchFamily="18" charset="0"/>
                        </a:rPr>
                        <a:t>Удельный вес в общем объеме</a:t>
                      </a:r>
                      <a:r>
                        <a:rPr lang="ru-RU" sz="1200" baseline="0" dirty="0" smtClean="0">
                          <a:latin typeface="PT Astra Serif" panose="020A0603040505020204" pitchFamily="18" charset="-52"/>
                          <a:cs typeface="Times New Roman" panose="02020603050405020304" pitchFamily="18" charset="0"/>
                        </a:rPr>
                        <a:t> расходов</a:t>
                      </a: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r>
                        <a:rPr lang="ru-RU" sz="1200" dirty="0" smtClean="0">
                          <a:latin typeface="PT Astra Serif" panose="020A0603040505020204" pitchFamily="18" charset="-52"/>
                          <a:cs typeface="Times New Roman" panose="02020603050405020304" pitchFamily="18" charset="0"/>
                        </a:rPr>
                        <a:t>0,3%</a:t>
                      </a: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r>
                        <a:rPr lang="ru-RU" sz="1200" dirty="0" smtClean="0">
                          <a:latin typeface="PT Astra Serif" panose="020A0603040505020204" pitchFamily="18" charset="-52"/>
                          <a:cs typeface="Times New Roman" panose="02020603050405020304" pitchFamily="18" charset="0"/>
                        </a:rPr>
                        <a:t>0,4%</a:t>
                      </a: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r>
                        <a:rPr lang="ru-RU" sz="1200" dirty="0" smtClean="0">
                          <a:latin typeface="PT Astra Serif" panose="020A0603040505020204" pitchFamily="18" charset="-52"/>
                          <a:cs typeface="Times New Roman" panose="02020603050405020304" pitchFamily="18" charset="0"/>
                        </a:rPr>
                        <a:t>0,4</a:t>
                      </a:r>
                      <a:r>
                        <a:rPr lang="en-US" sz="1200" dirty="0" smtClean="0">
                          <a:latin typeface="PT Astra Serif" panose="020A0603040505020204" pitchFamily="18" charset="-52"/>
                          <a:cs typeface="Times New Roman" panose="02020603050405020304" pitchFamily="18" charset="0"/>
                        </a:rPr>
                        <a:t> </a:t>
                      </a:r>
                      <a:r>
                        <a:rPr lang="ru-RU" sz="1200" dirty="0" smtClean="0">
                          <a:latin typeface="PT Astra Serif" panose="020A0603040505020204" pitchFamily="18" charset="-52"/>
                          <a:cs typeface="Times New Roman" panose="02020603050405020304" pitchFamily="18" charset="0"/>
                        </a:rPr>
                        <a:t>%</a:t>
                      </a:r>
                      <a:endParaRPr lang="ru-RU" sz="1200" dirty="0">
                        <a:latin typeface="PT Astra Serif" panose="020A0603040505020204" pitchFamily="18" charset="-52"/>
                        <a:cs typeface="Times New Roman" panose="02020603050405020304" pitchFamily="18" charset="0"/>
                      </a:endParaRPr>
                    </a:p>
                  </a:txBody>
                  <a:tcPr anchor="ctr"/>
                </a:tc>
                <a:extLst>
                  <a:ext uri="{0D108BD9-81ED-4DB2-BD59-A6C34878D82A}">
                    <a16:rowId xmlns="" xmlns:a16="http://schemas.microsoft.com/office/drawing/2014/main" val="10006"/>
                  </a:ext>
                </a:extLst>
              </a:tr>
              <a:tr h="724305">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just"/>
                      <a:r>
                        <a:rPr lang="ru-RU" sz="1200" b="1" dirty="0" smtClean="0">
                          <a:latin typeface="PT Astra Serif" panose="020A0603040505020204" pitchFamily="18" charset="-52"/>
                          <a:cs typeface="Times New Roman" panose="02020603050405020304" pitchFamily="18" charset="0"/>
                        </a:rPr>
                        <a:t>Цель муниципальной программы: </a:t>
                      </a:r>
                    </a:p>
                    <a:p>
                      <a:pPr algn="just"/>
                      <a:r>
                        <a:rPr lang="ru-RU" sz="1200" dirty="0" smtClean="0">
                          <a:latin typeface="PT Astra Serif" panose="020A0603040505020204" pitchFamily="18" charset="-52"/>
                          <a:cs typeface="Times New Roman" panose="02020603050405020304" pitchFamily="18" charset="0"/>
                        </a:rPr>
                        <a:t>Обеспечение благоустройства, жизнедеятельности и удовлетворение потребностей жителей на территории Привокзального </a:t>
                      </a:r>
                      <a:r>
                        <a:rPr lang="ru-RU" sz="1160" dirty="0" smtClean="0">
                          <a:latin typeface="PT Astra Serif" panose="020A0603040505020204" pitchFamily="18" charset="-52"/>
                          <a:cs typeface="Times New Roman" panose="02020603050405020304" pitchFamily="18" charset="0"/>
                        </a:rPr>
                        <a:t>территориального округа муниципального образования город Тула.</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smtClean="0">
                        <a:latin typeface="PT Astra Serif" panose="020A0603040505020204" pitchFamily="18" charset="-52"/>
                        <a:cs typeface="Times New Roman" panose="02020603050405020304" pitchFamily="18" charset="0"/>
                      </a:endParaRPr>
                    </a:p>
                  </a:txBody>
                  <a:tcPr anchor="ct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32510912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3261174467"/>
              </p:ext>
            </p:extLst>
          </p:nvPr>
        </p:nvGraphicFramePr>
        <p:xfrm>
          <a:off x="0" y="-1"/>
          <a:ext cx="12192000" cy="6669729"/>
        </p:xfrm>
        <a:graphic>
          <a:graphicData uri="http://schemas.openxmlformats.org/drawingml/2006/table">
            <a:tbl>
              <a:tblPr firstRow="1" bandRow="1">
                <a:tableStyleId>{5C22544A-7EE6-4342-B048-85BDC9FD1C3A}</a:tableStyleId>
              </a:tblPr>
              <a:tblGrid>
                <a:gridCol w="410198">
                  <a:extLst>
                    <a:ext uri="{9D8B030D-6E8A-4147-A177-3AD203B41FA5}">
                      <a16:colId xmlns="" xmlns:a16="http://schemas.microsoft.com/office/drawing/2014/main" val="20000"/>
                    </a:ext>
                  </a:extLst>
                </a:gridCol>
                <a:gridCol w="8973084">
                  <a:extLst>
                    <a:ext uri="{9D8B030D-6E8A-4147-A177-3AD203B41FA5}">
                      <a16:colId xmlns="" xmlns:a16="http://schemas.microsoft.com/office/drawing/2014/main" val="20001"/>
                    </a:ext>
                  </a:extLst>
                </a:gridCol>
                <a:gridCol w="959203">
                  <a:extLst>
                    <a:ext uri="{9D8B030D-6E8A-4147-A177-3AD203B41FA5}">
                      <a16:colId xmlns="" xmlns:a16="http://schemas.microsoft.com/office/drawing/2014/main" val="20002"/>
                    </a:ext>
                  </a:extLst>
                </a:gridCol>
                <a:gridCol w="937964">
                  <a:extLst>
                    <a:ext uri="{9D8B030D-6E8A-4147-A177-3AD203B41FA5}">
                      <a16:colId xmlns="" xmlns:a16="http://schemas.microsoft.com/office/drawing/2014/main" val="20003"/>
                    </a:ext>
                  </a:extLst>
                </a:gridCol>
                <a:gridCol w="911551">
                  <a:extLst>
                    <a:ext uri="{9D8B030D-6E8A-4147-A177-3AD203B41FA5}">
                      <a16:colId xmlns="" xmlns:a16="http://schemas.microsoft.com/office/drawing/2014/main" val="20004"/>
                    </a:ext>
                  </a:extLst>
                </a:gridCol>
              </a:tblGrid>
              <a:tr h="1040615">
                <a:tc>
                  <a:txBody>
                    <a:bodyPr/>
                    <a:lstStyle/>
                    <a:p>
                      <a:pPr algn="ctr"/>
                      <a:endParaRPr lang="ru-RU" sz="1200" b="1" dirty="0" smtClean="0">
                        <a:latin typeface="PT Astra Serif" panose="020A0603040505020204" pitchFamily="18" charset="-52"/>
                        <a:cs typeface="Times New Roman" panose="02020603050405020304" pitchFamily="18" charset="0"/>
                      </a:endParaRPr>
                    </a:p>
                    <a:p>
                      <a:pPr algn="ctr"/>
                      <a:r>
                        <a:rPr lang="ru-RU" sz="1200" b="1" dirty="0" smtClean="0">
                          <a:latin typeface="PT Astra Serif" panose="020A0603040505020204" pitchFamily="18" charset="-52"/>
                          <a:cs typeface="Times New Roman" panose="02020603050405020304" pitchFamily="18" charset="0"/>
                        </a:rPr>
                        <a:t>№ п/п</a:t>
                      </a:r>
                      <a:endParaRPr lang="ru-RU" sz="1200" b="1" dirty="0">
                        <a:latin typeface="PT Astra Serif" panose="020A0603040505020204" pitchFamily="18" charset="-52"/>
                        <a:cs typeface="Times New Roman" panose="02020603050405020304" pitchFamily="18" charset="0"/>
                      </a:endParaRPr>
                    </a:p>
                  </a:txBody>
                  <a:tcPr/>
                </a:tc>
                <a:tc>
                  <a:txBody>
                    <a:bodyPr/>
                    <a:lstStyle/>
                    <a:p>
                      <a:pPr algn="ctr"/>
                      <a:endParaRPr lang="ru-RU" sz="1400" dirty="0" smtClean="0">
                        <a:latin typeface="PT Astra Serif" panose="020A0603040505020204" pitchFamily="18" charset="-52"/>
                        <a:cs typeface="Times New Roman" panose="02020603050405020304" pitchFamily="18" charset="0"/>
                      </a:endParaRPr>
                    </a:p>
                    <a:p>
                      <a:pPr algn="ctr"/>
                      <a:r>
                        <a:rPr lang="ru-RU" sz="1400" dirty="0" smtClean="0">
                          <a:latin typeface="PT Astra Serif" panose="020A0603040505020204" pitchFamily="18" charset="-52"/>
                          <a:cs typeface="Times New Roman" panose="02020603050405020304" pitchFamily="18" charset="0"/>
                        </a:rPr>
                        <a:t>Наименование программы</a:t>
                      </a:r>
                      <a:endParaRPr lang="ru-RU" sz="1400" dirty="0">
                        <a:latin typeface="PT Astra Serif" panose="020A0603040505020204" pitchFamily="18" charset="-52"/>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PT Astra Serif" panose="020A0603040505020204" pitchFamily="18" charset="-52"/>
                          <a:cs typeface="Times New Roman" panose="02020603050405020304" pitchFamily="18" charset="0"/>
                        </a:rPr>
                        <a:t>Утвержден-</a:t>
                      </a:r>
                      <a:r>
                        <a:rPr lang="ru-RU" sz="1200" b="0" dirty="0" err="1" smtClean="0">
                          <a:solidFill>
                            <a:schemeClr val="bg1"/>
                          </a:solidFill>
                          <a:effectLst/>
                          <a:latin typeface="PT Astra Serif" panose="020A0603040505020204" pitchFamily="18" charset="-52"/>
                          <a:cs typeface="Times New Roman" panose="02020603050405020304" pitchFamily="18" charset="0"/>
                        </a:rPr>
                        <a:t>ный</a:t>
                      </a:r>
                      <a:r>
                        <a:rPr lang="ru-RU" sz="1200" b="0" dirty="0" smtClean="0">
                          <a:solidFill>
                            <a:schemeClr val="bg1"/>
                          </a:solidFill>
                          <a:effectLst/>
                          <a:latin typeface="PT Astra Serif" panose="020A0603040505020204" pitchFamily="18" charset="-52"/>
                          <a:cs typeface="Times New Roman" panose="02020603050405020304" pitchFamily="18" charset="0"/>
                        </a:rPr>
                        <a:t> план на 2024 год</a:t>
                      </a:r>
                      <a:endParaRPr lang="ru-RU" sz="1200" b="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rPr>
                        <a:t>План на 2024 год по сводной бюджетной росписи</a:t>
                      </a:r>
                      <a:endParaRPr lang="ru-RU" sz="1200" b="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rPr>
                        <a:t>Исполнено</a:t>
                      </a:r>
                      <a:r>
                        <a:rPr lang="ru-RU" sz="1200" b="0" baseline="0" dirty="0" smtClean="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rPr>
                        <a:t> на 01.01.2025   </a:t>
                      </a:r>
                      <a:endParaRPr lang="ru-RU" sz="1200" b="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a:tc>
                <a:extLst>
                  <a:ext uri="{0D108BD9-81ED-4DB2-BD59-A6C34878D82A}">
                    <a16:rowId xmlns="" xmlns:a16="http://schemas.microsoft.com/office/drawing/2014/main" val="10000"/>
                  </a:ext>
                </a:extLst>
              </a:tr>
              <a:tr h="1986630">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just"/>
                      <a:r>
                        <a:rPr lang="ru-RU" sz="1200" b="1" dirty="0" smtClean="0">
                          <a:latin typeface="PT Astra Serif" panose="020A0603040505020204" pitchFamily="18" charset="-52"/>
                          <a:cs typeface="Times New Roman" panose="02020603050405020304" pitchFamily="18" charset="0"/>
                        </a:rPr>
                        <a:t>Задачи муниципальной программы:</a:t>
                      </a:r>
                    </a:p>
                    <a:p>
                      <a:pPr algn="just"/>
                      <a:r>
                        <a:rPr lang="ru-RU" sz="1200" dirty="0" smtClean="0">
                          <a:latin typeface="PT Astra Serif" panose="020A0603040505020204" pitchFamily="18" charset="-52"/>
                          <a:cs typeface="Times New Roman" panose="02020603050405020304" pitchFamily="18" charset="0"/>
                        </a:rPr>
                        <a:t>1. Выполнение комплекса работ по техническому и санитарному содержанию объектов благоустройства на территории Привокзального территориального округа муниципального образования город Тула;</a:t>
                      </a:r>
                    </a:p>
                    <a:p>
                      <a:pPr algn="just"/>
                      <a:r>
                        <a:rPr lang="ru-RU" sz="1200" dirty="0" smtClean="0">
                          <a:latin typeface="PT Astra Serif" panose="020A0603040505020204" pitchFamily="18" charset="-52"/>
                          <a:cs typeface="Times New Roman" panose="02020603050405020304" pitchFamily="18" charset="0"/>
                        </a:rPr>
                        <a:t>2. Ликвидация (снос) аварийного (непригодного для проживания) жилищного фонда и нежилых строений (сооружений) на территории Привокзального территориального округа муниципального образования город Тула;</a:t>
                      </a:r>
                    </a:p>
                    <a:p>
                      <a:pPr algn="just"/>
                      <a:r>
                        <a:rPr lang="ru-RU" sz="1200" dirty="0" smtClean="0">
                          <a:latin typeface="PT Astra Serif" panose="020A0603040505020204" pitchFamily="18" charset="-52"/>
                          <a:cs typeface="Times New Roman" panose="02020603050405020304" pitchFamily="18" charset="0"/>
                        </a:rPr>
                        <a:t>3. Организация и проведение мероприятий для жителей Привокзального территориального округа муниципального образования город Тула;</a:t>
                      </a:r>
                    </a:p>
                    <a:p>
                      <a:pPr algn="just"/>
                      <a:r>
                        <a:rPr lang="ru-RU" sz="1200" dirty="0" smtClean="0">
                          <a:latin typeface="PT Astra Serif" panose="020A0603040505020204" pitchFamily="18" charset="-52"/>
                          <a:cs typeface="Times New Roman" panose="02020603050405020304" pitchFamily="18" charset="0"/>
                        </a:rPr>
                        <a:t>4. Создание условий для реализации муниципальной программы муниципального образования город Тула «Благоустройство территории, поддержание жизнедеятельности и удовлетворение потребностей жителей Привокзального территориального округа</a:t>
                      </a:r>
                    </a:p>
                    <a:p>
                      <a:pPr algn="just"/>
                      <a:r>
                        <a:rPr lang="ru-RU" sz="1200" dirty="0" smtClean="0">
                          <a:latin typeface="PT Astra Serif" panose="020A0603040505020204" pitchFamily="18" charset="-52"/>
                          <a:cs typeface="Times New Roman" panose="02020603050405020304" pitchFamily="18" charset="0"/>
                        </a:rPr>
                        <a:t>муниципального образования город Тула»». </a:t>
                      </a:r>
                    </a:p>
                  </a:txBody>
                  <a:tcPr anchor="ctr"/>
                </a:tc>
                <a:tc>
                  <a:txBody>
                    <a:bodyPr/>
                    <a:lstStyle/>
                    <a:p>
                      <a:pPr algn="ctr"/>
                      <a:endParaRPr lang="ru-RU" sz="1300" dirty="0">
                        <a:latin typeface="PT Astra Serif" panose="020A0603040505020204" pitchFamily="18" charset="-52"/>
                        <a:cs typeface="Times New Roman" panose="02020603050405020304" pitchFamily="18" charset="0"/>
                      </a:endParaRPr>
                    </a:p>
                  </a:txBody>
                  <a:tcPr anchor="ctr"/>
                </a:tc>
                <a:tc>
                  <a:txBody>
                    <a:bodyPr/>
                    <a:lstStyle/>
                    <a:p>
                      <a:pPr algn="ctr"/>
                      <a:endParaRPr lang="ru-RU" sz="1300" dirty="0">
                        <a:latin typeface="PT Astra Serif" panose="020A0603040505020204" pitchFamily="18" charset="-52"/>
                        <a:cs typeface="Times New Roman" panose="02020603050405020304" pitchFamily="18" charset="0"/>
                      </a:endParaRPr>
                    </a:p>
                  </a:txBody>
                  <a:tcPr anchor="ctr"/>
                </a:tc>
                <a:tc>
                  <a:txBody>
                    <a:bodyPr/>
                    <a:lstStyle/>
                    <a:p>
                      <a:pPr algn="ctr"/>
                      <a:endParaRPr lang="ru-RU" sz="1300" dirty="0">
                        <a:latin typeface="PT Astra Serif" panose="020A0603040505020204" pitchFamily="18" charset="-52"/>
                        <a:cs typeface="Times New Roman" panose="02020603050405020304" pitchFamily="18" charset="0"/>
                      </a:endParaRPr>
                    </a:p>
                  </a:txBody>
                  <a:tcPr anchor="ctr"/>
                </a:tc>
                <a:extLst>
                  <a:ext uri="{0D108BD9-81ED-4DB2-BD59-A6C34878D82A}">
                    <a16:rowId xmlns="" xmlns:a16="http://schemas.microsoft.com/office/drawing/2014/main" val="10001"/>
                  </a:ext>
                </a:extLst>
              </a:tr>
              <a:tr h="756811">
                <a:tc>
                  <a:txBody>
                    <a:bodyPr/>
                    <a:lstStyle/>
                    <a:p>
                      <a:pPr algn="ctr"/>
                      <a:r>
                        <a:rPr lang="ru-RU" sz="1400" b="1" i="1" dirty="0" smtClean="0">
                          <a:latin typeface="PT Astra Serif" panose="020A0603040505020204" pitchFamily="18" charset="-52"/>
                          <a:cs typeface="Times New Roman" panose="02020603050405020304" pitchFamily="18" charset="0"/>
                        </a:rPr>
                        <a:t>18</a:t>
                      </a:r>
                      <a:endParaRPr lang="ru-RU" sz="1400" b="1" i="1" dirty="0">
                        <a:latin typeface="PT Astra Serif" panose="020A0603040505020204" pitchFamily="18" charset="-52"/>
                        <a:cs typeface="Times New Roman" panose="02020603050405020304" pitchFamily="18" charset="0"/>
                      </a:endParaRPr>
                    </a:p>
                  </a:txBody>
                  <a:tcPr anchor="ctr"/>
                </a:tc>
                <a:tc>
                  <a:txBody>
                    <a:bodyPr/>
                    <a:lstStyle/>
                    <a:p>
                      <a:pPr algn="just"/>
                      <a:r>
                        <a:rPr lang="ru-RU" sz="1400" b="1" i="1" dirty="0" smtClean="0">
                          <a:latin typeface="PT Astra Serif" panose="020A0603040505020204" pitchFamily="18" charset="-52"/>
                          <a:cs typeface="Times New Roman" panose="02020603050405020304" pitchFamily="18" charset="0"/>
                        </a:rPr>
                        <a:t>Муниципальная программа «Благоустройство территории, поддержание жизнедеятельности и удовлетворение потребностей жителей Советского территориального округа муниципального образования город Тула»</a:t>
                      </a:r>
                      <a:endParaRPr lang="ru-RU" sz="1400" b="1" i="1" dirty="0">
                        <a:latin typeface="PT Astra Serif" panose="020A0603040505020204" pitchFamily="18" charset="-52"/>
                        <a:cs typeface="Times New Roman" panose="02020603050405020304" pitchFamily="18" charset="0"/>
                      </a:endParaRPr>
                    </a:p>
                  </a:txBody>
                  <a:tcPr anchor="ctr"/>
                </a:tc>
                <a:tc>
                  <a:txBody>
                    <a:bodyPr/>
                    <a:lstStyle/>
                    <a:p>
                      <a:pPr algn="ctr"/>
                      <a:r>
                        <a:rPr lang="ru-RU" sz="1300" dirty="0" smtClean="0">
                          <a:latin typeface="PT Astra Serif" panose="020A0603040505020204" pitchFamily="18" charset="-52"/>
                          <a:cs typeface="Times New Roman" panose="02020603050405020304" pitchFamily="18" charset="0"/>
                        </a:rPr>
                        <a:t>49,9</a:t>
                      </a:r>
                      <a:endParaRPr lang="ru-RU" sz="1300" dirty="0">
                        <a:latin typeface="PT Astra Serif" panose="020A0603040505020204" pitchFamily="18" charset="-52"/>
                        <a:cs typeface="Times New Roman" panose="02020603050405020304" pitchFamily="18" charset="0"/>
                      </a:endParaRPr>
                    </a:p>
                  </a:txBody>
                  <a:tcPr anchor="ctr"/>
                </a:tc>
                <a:tc>
                  <a:txBody>
                    <a:bodyPr/>
                    <a:lstStyle/>
                    <a:p>
                      <a:pPr algn="ctr"/>
                      <a:r>
                        <a:rPr lang="ru-RU" sz="1300" dirty="0" smtClean="0">
                          <a:latin typeface="PT Astra Serif" panose="020A0603040505020204" pitchFamily="18" charset="-52"/>
                          <a:cs typeface="Times New Roman" panose="02020603050405020304" pitchFamily="18" charset="0"/>
                        </a:rPr>
                        <a:t>65,5</a:t>
                      </a:r>
                      <a:endParaRPr lang="ru-RU" sz="1300" dirty="0">
                        <a:latin typeface="PT Astra Serif" panose="020A0603040505020204" pitchFamily="18" charset="-52"/>
                        <a:cs typeface="Times New Roman" panose="02020603050405020304" pitchFamily="18" charset="0"/>
                      </a:endParaRPr>
                    </a:p>
                  </a:txBody>
                  <a:tcPr anchor="ctr"/>
                </a:tc>
                <a:tc>
                  <a:txBody>
                    <a:bodyPr/>
                    <a:lstStyle/>
                    <a:p>
                      <a:pPr algn="ctr"/>
                      <a:r>
                        <a:rPr lang="ru-RU" sz="1300" dirty="0" smtClean="0">
                          <a:latin typeface="PT Astra Serif" panose="020A0603040505020204" pitchFamily="18" charset="-52"/>
                          <a:cs typeface="Times New Roman" panose="02020603050405020304" pitchFamily="18" charset="0"/>
                        </a:rPr>
                        <a:t>64,6</a:t>
                      </a:r>
                      <a:endParaRPr lang="ru-RU" sz="1300" dirty="0">
                        <a:latin typeface="PT Astra Serif" panose="020A0603040505020204" pitchFamily="18" charset="-52"/>
                        <a:cs typeface="Times New Roman" panose="02020603050405020304" pitchFamily="18" charset="0"/>
                      </a:endParaRPr>
                    </a:p>
                  </a:txBody>
                  <a:tcPr anchor="ctr"/>
                </a:tc>
                <a:extLst>
                  <a:ext uri="{0D108BD9-81ED-4DB2-BD59-A6C34878D82A}">
                    <a16:rowId xmlns="" xmlns:a16="http://schemas.microsoft.com/office/drawing/2014/main" val="10002"/>
                  </a:ext>
                </a:extLst>
              </a:tr>
              <a:tr h="331434">
                <a:tc>
                  <a:txBody>
                    <a:bodyPr/>
                    <a:lstStyle/>
                    <a:p>
                      <a:pPr algn="ctr"/>
                      <a:endParaRPr lang="ru-RU" sz="1200" dirty="0">
                        <a:latin typeface="PT Astra Serif" panose="020A0603040505020204" pitchFamily="18" charset="-52"/>
                        <a:cs typeface="Times New Roman" panose="02020603050405020304" pitchFamily="18" charset="0"/>
                      </a:endParaRPr>
                    </a:p>
                  </a:txBody>
                  <a:tcPr/>
                </a:tc>
                <a:tc>
                  <a:txBody>
                    <a:bodyPr/>
                    <a:lstStyle/>
                    <a:p>
                      <a:pPr algn="just"/>
                      <a:r>
                        <a:rPr lang="ru-RU" sz="1200" dirty="0" smtClean="0">
                          <a:latin typeface="PT Astra Serif" panose="020A0603040505020204" pitchFamily="18" charset="-52"/>
                          <a:cs typeface="Times New Roman" panose="02020603050405020304" pitchFamily="18" charset="0"/>
                        </a:rPr>
                        <a:t>Удельный вес в общем объеме</a:t>
                      </a:r>
                      <a:r>
                        <a:rPr lang="ru-RU" sz="1200" baseline="0" dirty="0" smtClean="0">
                          <a:latin typeface="PT Astra Serif" panose="020A0603040505020204" pitchFamily="18" charset="-52"/>
                          <a:cs typeface="Times New Roman" panose="02020603050405020304" pitchFamily="18" charset="0"/>
                        </a:rPr>
                        <a:t> расходов</a:t>
                      </a: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r>
                        <a:rPr lang="ru-RU" sz="1200" dirty="0" smtClean="0">
                          <a:latin typeface="PT Astra Serif" panose="020A0603040505020204" pitchFamily="18" charset="-52"/>
                          <a:cs typeface="Times New Roman" panose="02020603050405020304" pitchFamily="18" charset="0"/>
                        </a:rPr>
                        <a:t>0,2%</a:t>
                      </a: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r>
                        <a:rPr lang="ru-RU" sz="1200" dirty="0" smtClean="0">
                          <a:latin typeface="PT Astra Serif" panose="020A0603040505020204" pitchFamily="18" charset="-52"/>
                          <a:cs typeface="Times New Roman" panose="02020603050405020304" pitchFamily="18" charset="0"/>
                        </a:rPr>
                        <a:t>0,</a:t>
                      </a:r>
                      <a:r>
                        <a:rPr lang="en-US" sz="1200" dirty="0" smtClean="0">
                          <a:latin typeface="PT Astra Serif" panose="020A0603040505020204" pitchFamily="18" charset="-52"/>
                          <a:cs typeface="Times New Roman" panose="02020603050405020304" pitchFamily="18" charset="0"/>
                        </a:rPr>
                        <a:t>2</a:t>
                      </a:r>
                      <a:r>
                        <a:rPr lang="ru-RU" sz="1200" dirty="0" smtClean="0">
                          <a:latin typeface="PT Astra Serif" panose="020A0603040505020204" pitchFamily="18" charset="-52"/>
                          <a:cs typeface="Times New Roman" panose="02020603050405020304" pitchFamily="18" charset="0"/>
                        </a:rPr>
                        <a:t>%</a:t>
                      </a: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r>
                        <a:rPr lang="ru-RU" sz="1200" dirty="0" smtClean="0">
                          <a:latin typeface="PT Astra Serif" panose="020A0603040505020204" pitchFamily="18" charset="-52"/>
                          <a:cs typeface="Times New Roman" panose="02020603050405020304" pitchFamily="18" charset="0"/>
                        </a:rPr>
                        <a:t>0,</a:t>
                      </a:r>
                      <a:r>
                        <a:rPr lang="en-US" sz="1200" dirty="0" smtClean="0">
                          <a:latin typeface="PT Astra Serif" panose="020A0603040505020204" pitchFamily="18" charset="-52"/>
                          <a:cs typeface="Times New Roman" panose="02020603050405020304" pitchFamily="18" charset="0"/>
                        </a:rPr>
                        <a:t>2</a:t>
                      </a:r>
                      <a:r>
                        <a:rPr lang="ru-RU" sz="1200" dirty="0" smtClean="0">
                          <a:latin typeface="PT Astra Serif" panose="020A0603040505020204" pitchFamily="18" charset="-52"/>
                          <a:cs typeface="Times New Roman" panose="02020603050405020304" pitchFamily="18" charset="0"/>
                        </a:rPr>
                        <a:t>%</a:t>
                      </a:r>
                      <a:endParaRPr lang="ru-RU" sz="1200" dirty="0">
                        <a:latin typeface="PT Astra Serif" panose="020A0603040505020204" pitchFamily="18" charset="-52"/>
                        <a:cs typeface="Times New Roman" panose="02020603050405020304" pitchFamily="18" charset="0"/>
                      </a:endParaRPr>
                    </a:p>
                  </a:txBody>
                  <a:tcPr anchor="ctr"/>
                </a:tc>
                <a:extLst>
                  <a:ext uri="{0D108BD9-81ED-4DB2-BD59-A6C34878D82A}">
                    <a16:rowId xmlns="" xmlns:a16="http://schemas.microsoft.com/office/drawing/2014/main" val="10003"/>
                  </a:ext>
                </a:extLst>
              </a:tr>
              <a:tr h="2554239">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just"/>
                      <a:r>
                        <a:rPr lang="ru-RU" sz="1200" b="1" dirty="0" smtClean="0">
                          <a:latin typeface="PT Astra Serif" panose="020A0603040505020204" pitchFamily="18" charset="-52"/>
                          <a:cs typeface="Times New Roman" panose="02020603050405020304" pitchFamily="18" charset="0"/>
                        </a:rPr>
                        <a:t>Цель муниципальной программы: </a:t>
                      </a:r>
                    </a:p>
                    <a:p>
                      <a:pPr algn="just"/>
                      <a:r>
                        <a:rPr lang="ru-RU" sz="1200" dirty="0" smtClean="0">
                          <a:latin typeface="PT Astra Serif" panose="020A0603040505020204" pitchFamily="18" charset="-52"/>
                          <a:cs typeface="Times New Roman" panose="02020603050405020304" pitchFamily="18" charset="0"/>
                        </a:rPr>
                        <a:t>Обеспечение благоустройства, жизнедеятельности и удовлетворение потребностей жителей на территории Советского территориального округа муниципального образования город Тула.</a:t>
                      </a:r>
                    </a:p>
                    <a:p>
                      <a:pPr algn="just"/>
                      <a:r>
                        <a:rPr lang="ru-RU" sz="1200" b="1" dirty="0" smtClean="0">
                          <a:latin typeface="PT Astra Serif" panose="020A0603040505020204" pitchFamily="18" charset="-52"/>
                          <a:cs typeface="Times New Roman" panose="02020603050405020304" pitchFamily="18" charset="0"/>
                        </a:rPr>
                        <a:t>Задачи муниципальной программы:</a:t>
                      </a:r>
                    </a:p>
                    <a:p>
                      <a:pPr algn="just"/>
                      <a:r>
                        <a:rPr lang="ru-RU" sz="1200" dirty="0" smtClean="0">
                          <a:latin typeface="PT Astra Serif" panose="020A0603040505020204" pitchFamily="18" charset="-52"/>
                          <a:cs typeface="Times New Roman" panose="02020603050405020304" pitchFamily="18" charset="0"/>
                        </a:rPr>
                        <a:t>1. Выполнение комплекса работ по техническому и санитарному содержанию объектов благоустройства на территории Советского территориального округа муниципального образования город Тула;</a:t>
                      </a:r>
                    </a:p>
                    <a:p>
                      <a:pPr algn="just"/>
                      <a:r>
                        <a:rPr lang="ru-RU" sz="1200" dirty="0" smtClean="0">
                          <a:latin typeface="PT Astra Serif" panose="020A0603040505020204" pitchFamily="18" charset="-52"/>
                          <a:cs typeface="Times New Roman" panose="02020603050405020304" pitchFamily="18" charset="0"/>
                        </a:rPr>
                        <a:t>2. Ликвидация (снос) аварийного (непригодного для проживания) жилищного фонда и нежилых строений (сооружений) на территории Советского территориального округа муниципального образования город Тула;</a:t>
                      </a:r>
                    </a:p>
                    <a:p>
                      <a:pPr algn="just"/>
                      <a:r>
                        <a:rPr lang="ru-RU" sz="1200" dirty="0" smtClean="0">
                          <a:latin typeface="PT Astra Serif" panose="020A0603040505020204" pitchFamily="18" charset="-52"/>
                          <a:cs typeface="Times New Roman" panose="02020603050405020304" pitchFamily="18" charset="0"/>
                        </a:rPr>
                        <a:t>3. Организация и проведение мероприятий для жителей Советского территориального округа муниципального образования город Тула;</a:t>
                      </a:r>
                    </a:p>
                    <a:p>
                      <a:pPr algn="just"/>
                      <a:r>
                        <a:rPr lang="ru-RU" sz="1200" dirty="0" smtClean="0">
                          <a:latin typeface="PT Astra Serif" panose="020A0603040505020204" pitchFamily="18" charset="-52"/>
                          <a:cs typeface="Times New Roman" panose="02020603050405020304" pitchFamily="18" charset="0"/>
                        </a:rPr>
                        <a:t>4. Создание условий для реализации муниципальной программы муниципального образования город Тула «Благоустройство территории, поддержание жизнедеятельности и удовлетворение потребностей жителей Советского территориального округа муниципального образования город Тула». </a:t>
                      </a: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39642627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4004371153"/>
              </p:ext>
            </p:extLst>
          </p:nvPr>
        </p:nvGraphicFramePr>
        <p:xfrm>
          <a:off x="1" y="-1"/>
          <a:ext cx="12191999" cy="8220076"/>
        </p:xfrm>
        <a:graphic>
          <a:graphicData uri="http://schemas.openxmlformats.org/drawingml/2006/table">
            <a:tbl>
              <a:tblPr firstRow="1" bandRow="1">
                <a:tableStyleId>{5C22544A-7EE6-4342-B048-85BDC9FD1C3A}</a:tableStyleId>
              </a:tblPr>
              <a:tblGrid>
                <a:gridCol w="504377">
                  <a:extLst>
                    <a:ext uri="{9D8B030D-6E8A-4147-A177-3AD203B41FA5}">
                      <a16:colId xmlns="" xmlns:a16="http://schemas.microsoft.com/office/drawing/2014/main" val="20000"/>
                    </a:ext>
                  </a:extLst>
                </a:gridCol>
                <a:gridCol w="8820597">
                  <a:extLst>
                    <a:ext uri="{9D8B030D-6E8A-4147-A177-3AD203B41FA5}">
                      <a16:colId xmlns="" xmlns:a16="http://schemas.microsoft.com/office/drawing/2014/main" val="20001"/>
                    </a:ext>
                  </a:extLst>
                </a:gridCol>
                <a:gridCol w="964161">
                  <a:extLst>
                    <a:ext uri="{9D8B030D-6E8A-4147-A177-3AD203B41FA5}">
                      <a16:colId xmlns="" xmlns:a16="http://schemas.microsoft.com/office/drawing/2014/main" val="20002"/>
                    </a:ext>
                  </a:extLst>
                </a:gridCol>
                <a:gridCol w="974221">
                  <a:extLst>
                    <a:ext uri="{9D8B030D-6E8A-4147-A177-3AD203B41FA5}">
                      <a16:colId xmlns="" xmlns:a16="http://schemas.microsoft.com/office/drawing/2014/main" val="20003"/>
                    </a:ext>
                  </a:extLst>
                </a:gridCol>
                <a:gridCol w="928643">
                  <a:extLst>
                    <a:ext uri="{9D8B030D-6E8A-4147-A177-3AD203B41FA5}">
                      <a16:colId xmlns="" xmlns:a16="http://schemas.microsoft.com/office/drawing/2014/main" val="20004"/>
                    </a:ext>
                  </a:extLst>
                </a:gridCol>
              </a:tblGrid>
              <a:tr h="1025434">
                <a:tc>
                  <a:txBody>
                    <a:bodyPr/>
                    <a:lstStyle/>
                    <a:p>
                      <a:pPr algn="ctr"/>
                      <a:endParaRPr lang="ru-RU" sz="1200" b="1" dirty="0" smtClean="0">
                        <a:latin typeface="PT Astra Serif" panose="020A0603040505020204" pitchFamily="18" charset="-52"/>
                        <a:cs typeface="Times New Roman" panose="02020603050405020304" pitchFamily="18" charset="0"/>
                      </a:endParaRPr>
                    </a:p>
                    <a:p>
                      <a:pPr algn="ctr"/>
                      <a:r>
                        <a:rPr lang="ru-RU" sz="1200" b="1" dirty="0" smtClean="0">
                          <a:latin typeface="PT Astra Serif" panose="020A0603040505020204" pitchFamily="18" charset="-52"/>
                          <a:cs typeface="Times New Roman" panose="02020603050405020304" pitchFamily="18" charset="0"/>
                        </a:rPr>
                        <a:t>№ п/п</a:t>
                      </a:r>
                      <a:endParaRPr lang="ru-RU" sz="1200" b="1" dirty="0">
                        <a:latin typeface="PT Astra Serif" panose="020A0603040505020204" pitchFamily="18" charset="-52"/>
                        <a:cs typeface="Times New Roman" panose="02020603050405020304" pitchFamily="18" charset="0"/>
                      </a:endParaRPr>
                    </a:p>
                  </a:txBody>
                  <a:tcPr/>
                </a:tc>
                <a:tc>
                  <a:txBody>
                    <a:bodyPr/>
                    <a:lstStyle/>
                    <a:p>
                      <a:pPr algn="ctr"/>
                      <a:endParaRPr lang="ru-RU" sz="1400" dirty="0" smtClean="0">
                        <a:latin typeface="PT Astra Serif" panose="020A0603040505020204" pitchFamily="18" charset="-52"/>
                        <a:cs typeface="Times New Roman" panose="02020603050405020304" pitchFamily="18" charset="0"/>
                      </a:endParaRPr>
                    </a:p>
                    <a:p>
                      <a:pPr algn="ctr"/>
                      <a:r>
                        <a:rPr lang="ru-RU" sz="1400" dirty="0" smtClean="0">
                          <a:latin typeface="PT Astra Serif" panose="020A0603040505020204" pitchFamily="18" charset="-52"/>
                          <a:cs typeface="Times New Roman" panose="02020603050405020304" pitchFamily="18" charset="0"/>
                        </a:rPr>
                        <a:t>Наименование программы</a:t>
                      </a:r>
                      <a:endParaRPr lang="ru-RU" sz="1400" dirty="0">
                        <a:latin typeface="PT Astra Serif" panose="020A0603040505020204" pitchFamily="18" charset="-52"/>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PT Astra Serif" panose="020A0603040505020204" pitchFamily="18" charset="-52"/>
                          <a:cs typeface="Times New Roman" panose="02020603050405020304" pitchFamily="18" charset="0"/>
                        </a:rPr>
                        <a:t>Утвержден-</a:t>
                      </a:r>
                      <a:r>
                        <a:rPr lang="ru-RU" sz="1200" b="0" dirty="0" err="1" smtClean="0">
                          <a:solidFill>
                            <a:schemeClr val="bg1"/>
                          </a:solidFill>
                          <a:effectLst/>
                          <a:latin typeface="PT Astra Serif" panose="020A0603040505020204" pitchFamily="18" charset="-52"/>
                          <a:cs typeface="Times New Roman" panose="02020603050405020304" pitchFamily="18" charset="0"/>
                        </a:rPr>
                        <a:t>ный</a:t>
                      </a:r>
                      <a:r>
                        <a:rPr lang="ru-RU" sz="1200" b="0" dirty="0" smtClean="0">
                          <a:solidFill>
                            <a:schemeClr val="bg1"/>
                          </a:solidFill>
                          <a:effectLst/>
                          <a:latin typeface="PT Astra Serif" panose="020A0603040505020204" pitchFamily="18" charset="-52"/>
                          <a:cs typeface="Times New Roman" panose="02020603050405020304" pitchFamily="18" charset="0"/>
                        </a:rPr>
                        <a:t> план на 2024 год</a:t>
                      </a:r>
                      <a:endParaRPr lang="ru-RU" sz="1200" b="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rPr>
                        <a:t>План на 2024 год по сводной бюджетной росписи</a:t>
                      </a:r>
                      <a:endParaRPr lang="ru-RU" sz="1200" b="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rPr>
                        <a:t>Исполнено</a:t>
                      </a:r>
                      <a:r>
                        <a:rPr lang="ru-RU" sz="1200" b="0" baseline="0" dirty="0" smtClean="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rPr>
                        <a:t> на 01.01.2025   </a:t>
                      </a:r>
                      <a:endParaRPr lang="ru-RU" sz="1200" b="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a:tc>
                <a:extLst>
                  <a:ext uri="{0D108BD9-81ED-4DB2-BD59-A6C34878D82A}">
                    <a16:rowId xmlns="" xmlns:a16="http://schemas.microsoft.com/office/drawing/2014/main" val="10000"/>
                  </a:ext>
                </a:extLst>
              </a:tr>
              <a:tr h="745770">
                <a:tc>
                  <a:txBody>
                    <a:bodyPr/>
                    <a:lstStyle/>
                    <a:p>
                      <a:pPr algn="ctr"/>
                      <a:r>
                        <a:rPr lang="ru-RU" sz="1400" b="1" i="1" dirty="0" smtClean="0">
                          <a:latin typeface="PT Astra Serif" panose="020A0603040505020204" pitchFamily="18" charset="-52"/>
                          <a:cs typeface="Times New Roman" panose="02020603050405020304" pitchFamily="18" charset="0"/>
                        </a:rPr>
                        <a:t>19</a:t>
                      </a:r>
                      <a:endParaRPr lang="ru-RU" sz="1400" b="1" i="1" dirty="0">
                        <a:latin typeface="PT Astra Serif" panose="020A0603040505020204" pitchFamily="18" charset="-52"/>
                        <a:cs typeface="Times New Roman" panose="02020603050405020304" pitchFamily="18" charset="0"/>
                      </a:endParaRPr>
                    </a:p>
                  </a:txBody>
                  <a:tcPr anchor="ctr"/>
                </a:tc>
                <a:tc>
                  <a:txBody>
                    <a:bodyPr/>
                    <a:lstStyle/>
                    <a:p>
                      <a:pPr algn="just"/>
                      <a:r>
                        <a:rPr lang="ru-RU" sz="1400" b="1" i="1" dirty="0" smtClean="0">
                          <a:latin typeface="PT Astra Serif" panose="020A0603040505020204" pitchFamily="18" charset="-52"/>
                          <a:cs typeface="Times New Roman" panose="02020603050405020304" pitchFamily="18" charset="0"/>
                        </a:rPr>
                        <a:t>Муниципальная программа «Благоустройство территории, поддержание жизнедеятельности и удовлетворение потребностей жителей Зареченского территориального округа муниципального образования город Тула»</a:t>
                      </a:r>
                    </a:p>
                  </a:txBody>
                  <a:tcPr anchor="ctr"/>
                </a:tc>
                <a:tc>
                  <a:txBody>
                    <a:bodyPr/>
                    <a:lstStyle/>
                    <a:p>
                      <a:pPr algn="ctr"/>
                      <a:r>
                        <a:rPr lang="ru-RU" sz="1300" dirty="0" smtClean="0">
                          <a:latin typeface="PT Astra Serif" panose="020A0603040505020204" pitchFamily="18" charset="-52"/>
                          <a:cs typeface="Times New Roman" panose="02020603050405020304" pitchFamily="18" charset="0"/>
                        </a:rPr>
                        <a:t>95,2</a:t>
                      </a:r>
                      <a:endParaRPr lang="ru-RU" sz="1300" dirty="0">
                        <a:latin typeface="PT Astra Serif" panose="020A0603040505020204" pitchFamily="18" charset="-52"/>
                        <a:cs typeface="Times New Roman" panose="02020603050405020304" pitchFamily="18" charset="0"/>
                      </a:endParaRPr>
                    </a:p>
                  </a:txBody>
                  <a:tcPr anchor="ctr"/>
                </a:tc>
                <a:tc>
                  <a:txBody>
                    <a:bodyPr/>
                    <a:lstStyle/>
                    <a:p>
                      <a:pPr algn="ctr"/>
                      <a:r>
                        <a:rPr lang="ru-RU" sz="1300" dirty="0" smtClean="0">
                          <a:latin typeface="PT Astra Serif" panose="020A0603040505020204" pitchFamily="18" charset="-52"/>
                          <a:cs typeface="Times New Roman" panose="02020603050405020304" pitchFamily="18" charset="0"/>
                        </a:rPr>
                        <a:t>115,1</a:t>
                      </a:r>
                      <a:endParaRPr lang="ru-RU" sz="1300" dirty="0">
                        <a:latin typeface="PT Astra Serif" panose="020A0603040505020204" pitchFamily="18" charset="-52"/>
                        <a:cs typeface="Times New Roman" panose="02020603050405020304" pitchFamily="18" charset="0"/>
                      </a:endParaRPr>
                    </a:p>
                  </a:txBody>
                  <a:tcPr anchor="ctr"/>
                </a:tc>
                <a:tc>
                  <a:txBody>
                    <a:bodyPr/>
                    <a:lstStyle/>
                    <a:p>
                      <a:pPr algn="ctr"/>
                      <a:r>
                        <a:rPr lang="ru-RU" sz="1300" dirty="0" smtClean="0">
                          <a:latin typeface="PT Astra Serif" panose="020A0603040505020204" pitchFamily="18" charset="-52"/>
                          <a:cs typeface="Times New Roman" panose="02020603050405020304" pitchFamily="18" charset="0"/>
                        </a:rPr>
                        <a:t>113,9</a:t>
                      </a:r>
                      <a:endParaRPr lang="ru-RU" sz="1300" dirty="0">
                        <a:latin typeface="PT Astra Serif" panose="020A0603040505020204" pitchFamily="18" charset="-52"/>
                        <a:cs typeface="Times New Roman" panose="02020603050405020304" pitchFamily="18" charset="0"/>
                      </a:endParaRPr>
                    </a:p>
                  </a:txBody>
                  <a:tcPr anchor="ctr"/>
                </a:tc>
              </a:tr>
              <a:tr h="335495">
                <a:tc>
                  <a:txBody>
                    <a:bodyPr/>
                    <a:lstStyle/>
                    <a:p>
                      <a:pPr algn="ctr"/>
                      <a:endParaRPr lang="ru-RU" sz="1300" dirty="0">
                        <a:latin typeface="PT Astra Serif" panose="020A0603040505020204" pitchFamily="18" charset="-52"/>
                        <a:cs typeface="Times New Roman" panose="02020603050405020304" pitchFamily="18" charset="0"/>
                      </a:endParaRPr>
                    </a:p>
                  </a:txBody>
                  <a:tcPr anchor="ctr"/>
                </a:tc>
                <a:tc>
                  <a:txBody>
                    <a:bodyPr/>
                    <a:lstStyle/>
                    <a:p>
                      <a:pPr algn="just"/>
                      <a:r>
                        <a:rPr lang="ru-RU" sz="1200" dirty="0" smtClean="0">
                          <a:latin typeface="PT Astra Serif" panose="020A0603040505020204" pitchFamily="18" charset="-52"/>
                          <a:cs typeface="Times New Roman" panose="02020603050405020304" pitchFamily="18" charset="0"/>
                        </a:rPr>
                        <a:t>Удельный вес в общем объеме расходов</a:t>
                      </a:r>
                    </a:p>
                  </a:txBody>
                  <a:tcPr anchor="ctr"/>
                </a:tc>
                <a:tc>
                  <a:txBody>
                    <a:bodyPr/>
                    <a:lstStyle/>
                    <a:p>
                      <a:pPr algn="ctr"/>
                      <a:r>
                        <a:rPr lang="ru-RU" sz="1300" dirty="0" smtClean="0">
                          <a:latin typeface="PT Astra Serif" panose="020A0603040505020204" pitchFamily="18" charset="-52"/>
                          <a:cs typeface="Times New Roman" panose="02020603050405020304" pitchFamily="18" charset="0"/>
                        </a:rPr>
                        <a:t>0,3%</a:t>
                      </a:r>
                      <a:endParaRPr lang="ru-RU" sz="1300" dirty="0">
                        <a:latin typeface="PT Astra Serif" panose="020A0603040505020204" pitchFamily="18" charset="-52"/>
                        <a:cs typeface="Times New Roman" panose="02020603050405020304" pitchFamily="18" charset="0"/>
                      </a:endParaRPr>
                    </a:p>
                  </a:txBody>
                  <a:tcPr anchor="ctr"/>
                </a:tc>
                <a:tc>
                  <a:txBody>
                    <a:bodyPr/>
                    <a:lstStyle/>
                    <a:p>
                      <a:pPr algn="ctr"/>
                      <a:r>
                        <a:rPr lang="ru-RU" sz="1300" dirty="0" smtClean="0">
                          <a:latin typeface="PT Astra Serif" panose="020A0603040505020204" pitchFamily="18" charset="-52"/>
                          <a:cs typeface="Times New Roman" panose="02020603050405020304" pitchFamily="18" charset="0"/>
                        </a:rPr>
                        <a:t>0,3%</a:t>
                      </a:r>
                      <a:endParaRPr lang="ru-RU" sz="1300" dirty="0">
                        <a:latin typeface="PT Astra Serif" panose="020A0603040505020204" pitchFamily="18" charset="-52"/>
                        <a:cs typeface="Times New Roman" panose="02020603050405020304" pitchFamily="18" charset="0"/>
                      </a:endParaRPr>
                    </a:p>
                  </a:txBody>
                  <a:tcPr anchor="ctr"/>
                </a:tc>
                <a:tc>
                  <a:txBody>
                    <a:bodyPr/>
                    <a:lstStyle/>
                    <a:p>
                      <a:pPr algn="ctr"/>
                      <a:r>
                        <a:rPr lang="ru-RU" sz="1300" dirty="0" smtClean="0">
                          <a:latin typeface="PT Astra Serif" panose="020A0603040505020204" pitchFamily="18" charset="-52"/>
                          <a:cs typeface="Times New Roman" panose="02020603050405020304" pitchFamily="18" charset="0"/>
                        </a:rPr>
                        <a:t>0,3%</a:t>
                      </a:r>
                      <a:endParaRPr lang="ru-RU" sz="1300" dirty="0">
                        <a:latin typeface="PT Astra Serif" panose="020A0603040505020204" pitchFamily="18" charset="-52"/>
                        <a:cs typeface="Times New Roman" panose="02020603050405020304" pitchFamily="18" charset="0"/>
                      </a:endParaRPr>
                    </a:p>
                  </a:txBody>
                  <a:tcPr anchor="ctr"/>
                </a:tc>
              </a:tr>
              <a:tr h="2516975">
                <a:tc>
                  <a:txBody>
                    <a:bodyPr/>
                    <a:lstStyle/>
                    <a:p>
                      <a:pPr algn="ctr"/>
                      <a:endParaRPr lang="ru-RU" sz="1300" dirty="0">
                        <a:latin typeface="PT Astra Serif" panose="020A0603040505020204" pitchFamily="18" charset="-52"/>
                        <a:cs typeface="Times New Roman" panose="02020603050405020304" pitchFamily="18" charset="0"/>
                      </a:endParaRPr>
                    </a:p>
                  </a:txBody>
                  <a:tcPr anchor="ctr">
                    <a:solidFill>
                      <a:schemeClr val="accent1">
                        <a:lumMod val="20000"/>
                        <a:lumOff val="80000"/>
                      </a:schemeClr>
                    </a:solidFill>
                  </a:tcPr>
                </a:tc>
                <a:tc>
                  <a:txBody>
                    <a:bodyPr/>
                    <a:lstStyle/>
                    <a:p>
                      <a:pPr algn="just"/>
                      <a:r>
                        <a:rPr lang="ru-RU" sz="1200" b="1" dirty="0" smtClean="0">
                          <a:latin typeface="PT Astra Serif" panose="020A0603040505020204" pitchFamily="18" charset="-52"/>
                          <a:cs typeface="Times New Roman" panose="02020603050405020304" pitchFamily="18" charset="0"/>
                        </a:rPr>
                        <a:t>Цель муниципальной программы: </a:t>
                      </a:r>
                    </a:p>
                    <a:p>
                      <a:pPr algn="just"/>
                      <a:r>
                        <a:rPr lang="ru-RU" sz="1200" dirty="0" smtClean="0">
                          <a:latin typeface="PT Astra Serif" panose="020A0603040505020204" pitchFamily="18" charset="-52"/>
                          <a:cs typeface="Times New Roman" panose="02020603050405020304" pitchFamily="18" charset="0"/>
                        </a:rPr>
                        <a:t>Обеспечение благоустройства, жизнедеятельности и удовлетворение потребностей жителей Зареченского территориального округа муниципального образования город Тула.</a:t>
                      </a:r>
                    </a:p>
                    <a:p>
                      <a:pPr algn="just"/>
                      <a:r>
                        <a:rPr lang="ru-RU" sz="1200" b="1" dirty="0" smtClean="0">
                          <a:latin typeface="PT Astra Serif" panose="020A0603040505020204" pitchFamily="18" charset="-52"/>
                          <a:cs typeface="Times New Roman" panose="02020603050405020304" pitchFamily="18" charset="0"/>
                        </a:rPr>
                        <a:t>Задачи муниципальной программы:</a:t>
                      </a:r>
                    </a:p>
                    <a:p>
                      <a:pPr algn="just"/>
                      <a:r>
                        <a:rPr lang="ru-RU" sz="1200" dirty="0" smtClean="0">
                          <a:latin typeface="PT Astra Serif" panose="020A0603040505020204" pitchFamily="18" charset="-52"/>
                          <a:cs typeface="Times New Roman" panose="02020603050405020304" pitchFamily="18" charset="0"/>
                        </a:rPr>
                        <a:t>1. Выполнение комплекса работ по техническому и санитарному содержанию объектов благоустройства на территории Зареченского территориального округа муниципального образования город Тула.</a:t>
                      </a:r>
                    </a:p>
                    <a:p>
                      <a:pPr algn="just"/>
                      <a:r>
                        <a:rPr lang="ru-RU" sz="1200" dirty="0" smtClean="0">
                          <a:latin typeface="PT Astra Serif" panose="020A0603040505020204" pitchFamily="18" charset="-52"/>
                          <a:cs typeface="Times New Roman" panose="02020603050405020304" pitchFamily="18" charset="0"/>
                        </a:rPr>
                        <a:t>2. Ликвидация (снос) аварийного (непригодного для проживания) жилищного фонда и нежилых строений (сооружений) на территории Зареченского территориального округа муниципального образования город Тула.</a:t>
                      </a:r>
                    </a:p>
                    <a:p>
                      <a:pPr algn="just"/>
                      <a:r>
                        <a:rPr lang="ru-RU" sz="1200" dirty="0" smtClean="0">
                          <a:latin typeface="PT Astra Serif" panose="020A0603040505020204" pitchFamily="18" charset="-52"/>
                          <a:cs typeface="Times New Roman" panose="02020603050405020304" pitchFamily="18" charset="0"/>
                        </a:rPr>
                        <a:t>3. Организация и проведение мероприятий для жителей Зареченского территориального округа муниципального образования город Тула.</a:t>
                      </a:r>
                    </a:p>
                    <a:p>
                      <a:pPr algn="just"/>
                      <a:r>
                        <a:rPr lang="ru-RU" sz="1200" dirty="0" smtClean="0">
                          <a:latin typeface="PT Astra Serif" panose="020A0603040505020204" pitchFamily="18" charset="-52"/>
                          <a:cs typeface="Times New Roman" panose="02020603050405020304" pitchFamily="18" charset="0"/>
                        </a:rPr>
                        <a:t>4. Создание условий для реализации муниципальной программы муниципального образования город Тула «Благоустройство территории, поддержание жизнедеятельности и удовлетворение потребностей жителей Зареченского территориального округа муниципального образования город Тула».</a:t>
                      </a:r>
                    </a:p>
                  </a:txBody>
                  <a:tcPr anchor="ctr">
                    <a:solidFill>
                      <a:schemeClr val="accent1">
                        <a:lumMod val="20000"/>
                        <a:lumOff val="80000"/>
                      </a:schemeClr>
                    </a:solidFill>
                  </a:tcPr>
                </a:tc>
                <a:tc>
                  <a:txBody>
                    <a:bodyPr/>
                    <a:lstStyle/>
                    <a:p>
                      <a:pPr algn="ctr"/>
                      <a:endParaRPr lang="ru-RU" sz="1300" dirty="0">
                        <a:latin typeface="PT Astra Serif" panose="020A0603040505020204" pitchFamily="18" charset="-52"/>
                        <a:cs typeface="Times New Roman" panose="02020603050405020304" pitchFamily="18" charset="0"/>
                      </a:endParaRPr>
                    </a:p>
                  </a:txBody>
                  <a:tcPr anchor="ctr">
                    <a:solidFill>
                      <a:schemeClr val="accent1">
                        <a:lumMod val="20000"/>
                        <a:lumOff val="80000"/>
                      </a:schemeClr>
                    </a:solidFill>
                  </a:tcPr>
                </a:tc>
                <a:tc>
                  <a:txBody>
                    <a:bodyPr/>
                    <a:lstStyle/>
                    <a:p>
                      <a:pPr algn="ctr"/>
                      <a:endParaRPr lang="ru-RU" sz="1300" dirty="0">
                        <a:latin typeface="PT Astra Serif" panose="020A0603040505020204" pitchFamily="18" charset="-52"/>
                        <a:cs typeface="Times New Roman" panose="02020603050405020304" pitchFamily="18" charset="0"/>
                      </a:endParaRPr>
                    </a:p>
                  </a:txBody>
                  <a:tcPr anchor="ctr">
                    <a:solidFill>
                      <a:schemeClr val="accent1">
                        <a:lumMod val="20000"/>
                        <a:lumOff val="80000"/>
                      </a:schemeClr>
                    </a:solidFill>
                  </a:tcPr>
                </a:tc>
                <a:tc>
                  <a:txBody>
                    <a:bodyPr/>
                    <a:lstStyle/>
                    <a:p>
                      <a:pPr algn="ctr"/>
                      <a:endParaRPr lang="ru-RU" sz="1300" dirty="0">
                        <a:latin typeface="PT Astra Serif" panose="020A0603040505020204" pitchFamily="18" charset="-52"/>
                        <a:cs typeface="Times New Roman" panose="02020603050405020304" pitchFamily="18" charset="0"/>
                      </a:endParaRPr>
                    </a:p>
                  </a:txBody>
                  <a:tcPr anchor="ctr">
                    <a:solidFill>
                      <a:schemeClr val="accent1">
                        <a:lumMod val="20000"/>
                        <a:lumOff val="80000"/>
                      </a:schemeClr>
                    </a:solidFill>
                  </a:tcPr>
                </a:tc>
                <a:extLst>
                  <a:ext uri="{0D108BD9-81ED-4DB2-BD59-A6C34878D82A}">
                    <a16:rowId xmlns="" xmlns:a16="http://schemas.microsoft.com/office/drawing/2014/main" val="10001"/>
                  </a:ext>
                </a:extLst>
              </a:tr>
              <a:tr h="745770">
                <a:tc>
                  <a:txBody>
                    <a:bodyPr/>
                    <a:lstStyle/>
                    <a:p>
                      <a:pPr algn="ctr"/>
                      <a:r>
                        <a:rPr lang="ru-RU" sz="1400" b="1" i="1" dirty="0" smtClean="0">
                          <a:latin typeface="PT Astra Serif" panose="020A0603040505020204" pitchFamily="18" charset="-52"/>
                          <a:cs typeface="Times New Roman" panose="02020603050405020304" pitchFamily="18" charset="0"/>
                        </a:rPr>
                        <a:t>20</a:t>
                      </a:r>
                      <a:endParaRPr lang="ru-RU" sz="1400" b="1" i="1" dirty="0">
                        <a:latin typeface="PT Astra Serif" panose="020A0603040505020204" pitchFamily="18" charset="-52"/>
                        <a:cs typeface="Times New Roman" panose="02020603050405020304" pitchFamily="18" charset="0"/>
                      </a:endParaRPr>
                    </a:p>
                  </a:txBody>
                  <a:tcPr anchor="ctr">
                    <a:solidFill>
                      <a:schemeClr val="accent1">
                        <a:lumMod val="40000"/>
                        <a:lumOff val="60000"/>
                      </a:schemeClr>
                    </a:solidFill>
                  </a:tcPr>
                </a:tc>
                <a:tc>
                  <a:txBody>
                    <a:bodyPr/>
                    <a:lstStyle/>
                    <a:p>
                      <a:r>
                        <a:rPr lang="ru-RU" sz="1400" b="1" i="1" dirty="0" smtClean="0">
                          <a:latin typeface="PT Astra Serif" panose="020A0603040505020204" pitchFamily="18" charset="-52"/>
                          <a:cs typeface="Times New Roman" panose="02020603050405020304" pitchFamily="18" charset="0"/>
                        </a:rPr>
                        <a:t>Муниципальная программа «Благоустройство территории, поддержание жизнедеятельности и удовлетворение потребностей жителей Пролетарского территориального округа муниципального образования город Тула»</a:t>
                      </a:r>
                      <a:endParaRPr lang="ru-RU" sz="1400" b="1" i="1" dirty="0">
                        <a:latin typeface="PT Astra Serif" panose="020A0603040505020204" pitchFamily="18" charset="-52"/>
                        <a:cs typeface="Times New Roman" panose="02020603050405020304" pitchFamily="18" charset="0"/>
                      </a:endParaRPr>
                    </a:p>
                  </a:txBody>
                  <a:tcPr anchor="ctr">
                    <a:solidFill>
                      <a:schemeClr val="accent1">
                        <a:lumMod val="40000"/>
                        <a:lumOff val="60000"/>
                      </a:schemeClr>
                    </a:solidFill>
                  </a:tcPr>
                </a:tc>
                <a:tc>
                  <a:txBody>
                    <a:bodyPr/>
                    <a:lstStyle/>
                    <a:p>
                      <a:pPr algn="ctr"/>
                      <a:r>
                        <a:rPr lang="ru-RU" sz="1300" dirty="0" smtClean="0">
                          <a:latin typeface="PT Astra Serif" panose="020A0603040505020204" pitchFamily="18" charset="-52"/>
                          <a:cs typeface="Times New Roman" panose="02020603050405020304" pitchFamily="18" charset="0"/>
                        </a:rPr>
                        <a:t>83,7</a:t>
                      </a:r>
                      <a:endParaRPr lang="ru-RU" sz="1300" dirty="0">
                        <a:latin typeface="PT Astra Serif" panose="020A0603040505020204" pitchFamily="18" charset="-52"/>
                        <a:cs typeface="Times New Roman" panose="02020603050405020304" pitchFamily="18" charset="0"/>
                      </a:endParaRPr>
                    </a:p>
                  </a:txBody>
                  <a:tcPr anchor="ctr">
                    <a:solidFill>
                      <a:schemeClr val="accent1">
                        <a:lumMod val="40000"/>
                        <a:lumOff val="60000"/>
                      </a:schemeClr>
                    </a:solidFill>
                  </a:tcPr>
                </a:tc>
                <a:tc>
                  <a:txBody>
                    <a:bodyPr/>
                    <a:lstStyle/>
                    <a:p>
                      <a:pPr algn="ctr"/>
                      <a:r>
                        <a:rPr lang="ru-RU" sz="1300" dirty="0" smtClean="0">
                          <a:latin typeface="PT Astra Serif" panose="020A0603040505020204" pitchFamily="18" charset="-52"/>
                          <a:cs typeface="Times New Roman" panose="02020603050405020304" pitchFamily="18" charset="0"/>
                        </a:rPr>
                        <a:t>115,0</a:t>
                      </a:r>
                      <a:endParaRPr lang="ru-RU" sz="1300" dirty="0">
                        <a:latin typeface="PT Astra Serif" panose="020A0603040505020204" pitchFamily="18" charset="-52"/>
                        <a:cs typeface="Times New Roman" panose="02020603050405020304" pitchFamily="18" charset="0"/>
                      </a:endParaRPr>
                    </a:p>
                  </a:txBody>
                  <a:tcPr anchor="ctr">
                    <a:solidFill>
                      <a:schemeClr val="accent1">
                        <a:lumMod val="40000"/>
                        <a:lumOff val="60000"/>
                      </a:schemeClr>
                    </a:solidFill>
                  </a:tcPr>
                </a:tc>
                <a:tc>
                  <a:txBody>
                    <a:bodyPr/>
                    <a:lstStyle/>
                    <a:p>
                      <a:pPr algn="ctr"/>
                      <a:r>
                        <a:rPr lang="ru-RU" sz="1300" dirty="0" smtClean="0">
                          <a:latin typeface="PT Astra Serif" panose="020A0603040505020204" pitchFamily="18" charset="-52"/>
                          <a:cs typeface="Times New Roman" panose="02020603050405020304" pitchFamily="18" charset="0"/>
                        </a:rPr>
                        <a:t>114,8</a:t>
                      </a:r>
                      <a:endParaRPr lang="ru-RU" sz="1300" dirty="0">
                        <a:latin typeface="PT Astra Serif" panose="020A0603040505020204" pitchFamily="18" charset="-52"/>
                        <a:cs typeface="Times New Roman" panose="02020603050405020304" pitchFamily="18" charset="0"/>
                      </a:endParaRPr>
                    </a:p>
                  </a:txBody>
                  <a:tcPr anchor="ctr">
                    <a:solidFill>
                      <a:schemeClr val="accent1">
                        <a:lumMod val="40000"/>
                        <a:lumOff val="60000"/>
                      </a:schemeClr>
                    </a:solidFill>
                  </a:tcPr>
                </a:tc>
                <a:extLst>
                  <a:ext uri="{0D108BD9-81ED-4DB2-BD59-A6C34878D82A}">
                    <a16:rowId xmlns="" xmlns:a16="http://schemas.microsoft.com/office/drawing/2014/main" val="10002"/>
                  </a:ext>
                </a:extLst>
              </a:tr>
              <a:tr h="333657">
                <a:tc>
                  <a:txBody>
                    <a:bodyPr/>
                    <a:lstStyle/>
                    <a:p>
                      <a:pPr algn="ctr"/>
                      <a:endParaRPr lang="ru-RU" sz="1200" dirty="0">
                        <a:latin typeface="PT Astra Serif" panose="020A0603040505020204" pitchFamily="18" charset="-52"/>
                        <a:cs typeface="Times New Roman" panose="02020603050405020304" pitchFamily="18" charset="0"/>
                      </a:endParaRPr>
                    </a:p>
                  </a:txBody>
                  <a:tcPr>
                    <a:solidFill>
                      <a:schemeClr val="bg1">
                        <a:lumMod val="95000"/>
                      </a:schemeClr>
                    </a:solidFill>
                  </a:tcPr>
                </a:tc>
                <a:tc>
                  <a:txBody>
                    <a:bodyPr/>
                    <a:lstStyle/>
                    <a:p>
                      <a:pPr algn="just"/>
                      <a:r>
                        <a:rPr lang="ru-RU" sz="1200" dirty="0" smtClean="0">
                          <a:latin typeface="PT Astra Serif" panose="020A0603040505020204" pitchFamily="18" charset="-52"/>
                          <a:cs typeface="Times New Roman" panose="02020603050405020304" pitchFamily="18" charset="0"/>
                        </a:rPr>
                        <a:t>Удельный вес в общем объеме</a:t>
                      </a:r>
                      <a:r>
                        <a:rPr lang="ru-RU" sz="1200" baseline="0" dirty="0" smtClean="0">
                          <a:latin typeface="PT Astra Serif" panose="020A0603040505020204" pitchFamily="18" charset="-52"/>
                          <a:cs typeface="Times New Roman" panose="02020603050405020304" pitchFamily="18" charset="0"/>
                        </a:rPr>
                        <a:t> расходов</a:t>
                      </a:r>
                      <a:endParaRPr lang="ru-RU" sz="1200" dirty="0">
                        <a:latin typeface="PT Astra Serif" panose="020A0603040505020204" pitchFamily="18" charset="-52"/>
                        <a:cs typeface="Times New Roman" panose="02020603050405020304" pitchFamily="18" charset="0"/>
                      </a:endParaRPr>
                    </a:p>
                  </a:txBody>
                  <a:tcPr>
                    <a:solidFill>
                      <a:schemeClr val="bg1">
                        <a:lumMod val="95000"/>
                      </a:schemeClr>
                    </a:solidFill>
                  </a:tcPr>
                </a:tc>
                <a:tc>
                  <a:txBody>
                    <a:bodyPr/>
                    <a:lstStyle/>
                    <a:p>
                      <a:pPr algn="ctr"/>
                      <a:r>
                        <a:rPr lang="ru-RU" sz="1200" dirty="0" smtClean="0">
                          <a:latin typeface="PT Astra Serif" panose="020A0603040505020204" pitchFamily="18" charset="-52"/>
                          <a:cs typeface="Times New Roman" panose="02020603050405020304" pitchFamily="18" charset="0"/>
                        </a:rPr>
                        <a:t>0,3%</a:t>
                      </a:r>
                      <a:endParaRPr lang="ru-RU" sz="1200" dirty="0">
                        <a:latin typeface="PT Astra Serif" panose="020A0603040505020204" pitchFamily="18" charset="-52"/>
                        <a:cs typeface="Times New Roman" panose="02020603050405020304" pitchFamily="18" charset="0"/>
                      </a:endParaRPr>
                    </a:p>
                  </a:txBody>
                  <a:tcPr anchor="ctr">
                    <a:solidFill>
                      <a:schemeClr val="bg1">
                        <a:lumMod val="95000"/>
                      </a:schemeClr>
                    </a:solidFill>
                  </a:tcPr>
                </a:tc>
                <a:tc>
                  <a:txBody>
                    <a:bodyPr/>
                    <a:lstStyle/>
                    <a:p>
                      <a:pPr algn="ctr"/>
                      <a:r>
                        <a:rPr lang="ru-RU" sz="1200" dirty="0" smtClean="0">
                          <a:latin typeface="PT Astra Serif" panose="020A0603040505020204" pitchFamily="18" charset="-52"/>
                          <a:cs typeface="Times New Roman" panose="02020603050405020304" pitchFamily="18" charset="0"/>
                        </a:rPr>
                        <a:t>0,3%</a:t>
                      </a:r>
                      <a:endParaRPr lang="ru-RU" sz="1200" dirty="0">
                        <a:latin typeface="PT Astra Serif" panose="020A0603040505020204" pitchFamily="18" charset="-52"/>
                        <a:cs typeface="Times New Roman" panose="02020603050405020304" pitchFamily="18" charset="0"/>
                      </a:endParaRPr>
                    </a:p>
                  </a:txBody>
                  <a:tcPr anchor="ctr">
                    <a:solidFill>
                      <a:schemeClr val="bg1">
                        <a:lumMod val="95000"/>
                      </a:schemeClr>
                    </a:solidFill>
                  </a:tcPr>
                </a:tc>
                <a:tc>
                  <a:txBody>
                    <a:bodyPr/>
                    <a:lstStyle/>
                    <a:p>
                      <a:pPr algn="ctr"/>
                      <a:r>
                        <a:rPr lang="ru-RU" sz="1200" dirty="0" smtClean="0">
                          <a:latin typeface="PT Astra Serif" panose="020A0603040505020204" pitchFamily="18" charset="-52"/>
                          <a:cs typeface="Times New Roman" panose="02020603050405020304" pitchFamily="18" charset="0"/>
                        </a:rPr>
                        <a:t>0,3%</a:t>
                      </a:r>
                      <a:endParaRPr lang="ru-RU" sz="1200" dirty="0">
                        <a:latin typeface="PT Astra Serif" panose="020A0603040505020204" pitchFamily="18" charset="-52"/>
                        <a:cs typeface="Times New Roman" panose="02020603050405020304" pitchFamily="18" charset="0"/>
                      </a:endParaRPr>
                    </a:p>
                  </a:txBody>
                  <a:tcPr anchor="ctr">
                    <a:solidFill>
                      <a:schemeClr val="bg1">
                        <a:lumMod val="95000"/>
                      </a:schemeClr>
                    </a:solidFill>
                  </a:tcPr>
                </a:tc>
                <a:extLst>
                  <a:ext uri="{0D108BD9-81ED-4DB2-BD59-A6C34878D82A}">
                    <a16:rowId xmlns="" xmlns:a16="http://schemas.microsoft.com/office/drawing/2014/main" val="10003"/>
                  </a:ext>
                </a:extLst>
              </a:tr>
              <a:tr h="2516975">
                <a:tc>
                  <a:txBody>
                    <a:bodyPr/>
                    <a:lstStyle/>
                    <a:p>
                      <a:pPr algn="ctr"/>
                      <a:endParaRPr lang="ru-RU" sz="1200" dirty="0">
                        <a:latin typeface="PT Astra Serif" panose="020A0603040505020204" pitchFamily="18" charset="-52"/>
                        <a:cs typeface="Times New Roman" panose="02020603050405020304" pitchFamily="18" charset="0"/>
                      </a:endParaRPr>
                    </a:p>
                  </a:txBody>
                  <a:tcPr>
                    <a:solidFill>
                      <a:schemeClr val="accent1">
                        <a:lumMod val="20000"/>
                        <a:lumOff val="80000"/>
                      </a:schemeClr>
                    </a:solidFill>
                  </a:tcPr>
                </a:tc>
                <a:tc>
                  <a:txBody>
                    <a:bodyPr/>
                    <a:lstStyle/>
                    <a:p>
                      <a:pPr algn="just"/>
                      <a:r>
                        <a:rPr lang="ru-RU" sz="1200" b="1" dirty="0" smtClean="0">
                          <a:latin typeface="PT Astra Serif" panose="020A0603040505020204" pitchFamily="18" charset="-52"/>
                          <a:cs typeface="Times New Roman" panose="02020603050405020304" pitchFamily="18" charset="0"/>
                        </a:rPr>
                        <a:t>Цель муниципальной программы: </a:t>
                      </a:r>
                    </a:p>
                    <a:p>
                      <a:pPr algn="just"/>
                      <a:r>
                        <a:rPr lang="ru-RU" sz="1200" dirty="0" smtClean="0">
                          <a:latin typeface="PT Astra Serif" panose="020A0603040505020204" pitchFamily="18" charset="-52"/>
                          <a:cs typeface="Times New Roman" panose="02020603050405020304" pitchFamily="18" charset="0"/>
                        </a:rPr>
                        <a:t>Обеспечение благоустройства, жизнедеятельности и удовлетворение потребностей жителей на территории Пролетарского территориального округа муниципального образования город Тула.</a:t>
                      </a:r>
                    </a:p>
                    <a:p>
                      <a:pPr algn="just"/>
                      <a:r>
                        <a:rPr lang="ru-RU" sz="1200" b="1" dirty="0" smtClean="0">
                          <a:latin typeface="PT Astra Serif" panose="020A0603040505020204" pitchFamily="18" charset="-52"/>
                          <a:cs typeface="Times New Roman" panose="02020603050405020304" pitchFamily="18" charset="0"/>
                        </a:rPr>
                        <a:t>Задачи муниципальной программы:</a:t>
                      </a:r>
                    </a:p>
                    <a:p>
                      <a:pPr algn="just"/>
                      <a:r>
                        <a:rPr lang="ru-RU" sz="1200" dirty="0" smtClean="0">
                          <a:latin typeface="PT Astra Serif" panose="020A0603040505020204" pitchFamily="18" charset="-52"/>
                          <a:cs typeface="Times New Roman" panose="02020603050405020304" pitchFamily="18" charset="0"/>
                        </a:rPr>
                        <a:t>1. Выполнение комплекса работ по техническому и санитарному содержанию объектов благоустройства на территории Пролетарского территориального округа муниципального образования город Тула;</a:t>
                      </a:r>
                    </a:p>
                    <a:p>
                      <a:pPr algn="just"/>
                      <a:r>
                        <a:rPr lang="ru-RU" sz="1200" dirty="0" smtClean="0">
                          <a:latin typeface="PT Astra Serif" panose="020A0603040505020204" pitchFamily="18" charset="-52"/>
                          <a:cs typeface="Times New Roman" panose="02020603050405020304" pitchFamily="18" charset="0"/>
                        </a:rPr>
                        <a:t>2. Ликвидация (снос) аварийного (непригодного для проживания) жилищного фонда и нежилых строений (сооружений) на территории Пролетарского территориального округа муниципального образования город Тула;</a:t>
                      </a:r>
                    </a:p>
                    <a:p>
                      <a:pPr algn="just"/>
                      <a:r>
                        <a:rPr lang="ru-RU" sz="1200" dirty="0" smtClean="0">
                          <a:latin typeface="PT Astra Serif" panose="020A0603040505020204" pitchFamily="18" charset="-52"/>
                          <a:cs typeface="Times New Roman" panose="02020603050405020304" pitchFamily="18" charset="0"/>
                        </a:rPr>
                        <a:t>3. Организация и проведение мероприятий для жителей Пролетарского территориального округа муниципального образования город Тула;</a:t>
                      </a:r>
                    </a:p>
                    <a:p>
                      <a:pPr algn="just"/>
                      <a:r>
                        <a:rPr lang="ru-RU" sz="1200" dirty="0" smtClean="0">
                          <a:latin typeface="PT Astra Serif" panose="020A0603040505020204" pitchFamily="18" charset="-52"/>
                          <a:cs typeface="Times New Roman" panose="02020603050405020304" pitchFamily="18" charset="0"/>
                        </a:rPr>
                        <a:t>4. Создание условий для реализации муниципальной программы муниципального образования город Тула «Благоустройство территории, поддержание жизнедеятельности и удовлетворение потребностей жителей Пролетарского территориального округа</a:t>
                      </a:r>
                    </a:p>
                    <a:p>
                      <a:pPr algn="just"/>
                      <a:r>
                        <a:rPr lang="ru-RU" sz="1200" dirty="0" smtClean="0">
                          <a:latin typeface="PT Astra Serif" panose="020A0603040505020204" pitchFamily="18" charset="-52"/>
                          <a:cs typeface="Times New Roman" panose="02020603050405020304" pitchFamily="18" charset="0"/>
                        </a:rPr>
                        <a:t>муниципального образования город Тула».</a:t>
                      </a:r>
                      <a:endParaRPr lang="ru-RU" sz="1200" dirty="0">
                        <a:latin typeface="PT Astra Serif" panose="020A0603040505020204" pitchFamily="18" charset="-52"/>
                        <a:cs typeface="Times New Roman" panose="02020603050405020304" pitchFamily="18" charset="0"/>
                      </a:endParaRPr>
                    </a:p>
                  </a:txBody>
                  <a:tcPr>
                    <a:solidFill>
                      <a:schemeClr val="accent1">
                        <a:lumMod val="20000"/>
                        <a:lumOff val="80000"/>
                      </a:schemeClr>
                    </a:solidFill>
                  </a:tcP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solidFill>
                      <a:schemeClr val="accent1">
                        <a:lumMod val="20000"/>
                        <a:lumOff val="80000"/>
                      </a:schemeClr>
                    </a:solidFill>
                  </a:tcP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solidFill>
                      <a:schemeClr val="accent1">
                        <a:lumMod val="20000"/>
                        <a:lumOff val="80000"/>
                      </a:schemeClr>
                    </a:solidFill>
                  </a:tcP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solidFill>
                      <a:schemeClr val="accent1">
                        <a:lumMod val="20000"/>
                        <a:lumOff val="80000"/>
                      </a:schemeClr>
                    </a:solid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27216165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240321498"/>
              </p:ext>
            </p:extLst>
          </p:nvPr>
        </p:nvGraphicFramePr>
        <p:xfrm>
          <a:off x="1" y="0"/>
          <a:ext cx="12191999" cy="1017761"/>
        </p:xfrm>
        <a:graphic>
          <a:graphicData uri="http://schemas.openxmlformats.org/drawingml/2006/table">
            <a:tbl>
              <a:tblPr firstRow="1" bandRow="1">
                <a:tableStyleId>{5C22544A-7EE6-4342-B048-85BDC9FD1C3A}</a:tableStyleId>
              </a:tblPr>
              <a:tblGrid>
                <a:gridCol w="504377">
                  <a:extLst>
                    <a:ext uri="{9D8B030D-6E8A-4147-A177-3AD203B41FA5}">
                      <a16:colId xmlns="" xmlns:a16="http://schemas.microsoft.com/office/drawing/2014/main" val="20000"/>
                    </a:ext>
                  </a:extLst>
                </a:gridCol>
                <a:gridCol w="8820597">
                  <a:extLst>
                    <a:ext uri="{9D8B030D-6E8A-4147-A177-3AD203B41FA5}">
                      <a16:colId xmlns="" xmlns:a16="http://schemas.microsoft.com/office/drawing/2014/main" val="20001"/>
                    </a:ext>
                  </a:extLst>
                </a:gridCol>
                <a:gridCol w="964161">
                  <a:extLst>
                    <a:ext uri="{9D8B030D-6E8A-4147-A177-3AD203B41FA5}">
                      <a16:colId xmlns="" xmlns:a16="http://schemas.microsoft.com/office/drawing/2014/main" val="20002"/>
                    </a:ext>
                  </a:extLst>
                </a:gridCol>
                <a:gridCol w="974221">
                  <a:extLst>
                    <a:ext uri="{9D8B030D-6E8A-4147-A177-3AD203B41FA5}">
                      <a16:colId xmlns="" xmlns:a16="http://schemas.microsoft.com/office/drawing/2014/main" val="20003"/>
                    </a:ext>
                  </a:extLst>
                </a:gridCol>
                <a:gridCol w="928643">
                  <a:extLst>
                    <a:ext uri="{9D8B030D-6E8A-4147-A177-3AD203B41FA5}">
                      <a16:colId xmlns="" xmlns:a16="http://schemas.microsoft.com/office/drawing/2014/main" val="20004"/>
                    </a:ext>
                  </a:extLst>
                </a:gridCol>
              </a:tblGrid>
              <a:tr h="1017761">
                <a:tc>
                  <a:txBody>
                    <a:bodyPr/>
                    <a:lstStyle/>
                    <a:p>
                      <a:pPr algn="ctr"/>
                      <a:r>
                        <a:rPr lang="ru-RU" sz="1200" b="1" dirty="0" smtClean="0">
                          <a:latin typeface="PT Astra Serif" panose="020A0603040505020204" pitchFamily="18" charset="-52"/>
                          <a:cs typeface="Times New Roman" panose="02020603050405020304" pitchFamily="18" charset="0"/>
                        </a:rPr>
                        <a:t>№ п/п</a:t>
                      </a:r>
                      <a:endParaRPr lang="ru-RU" sz="1200" b="1" dirty="0">
                        <a:latin typeface="PT Astra Serif" panose="020A0603040505020204" pitchFamily="18" charset="-52"/>
                        <a:cs typeface="Times New Roman" panose="02020603050405020304" pitchFamily="18" charset="0"/>
                      </a:endParaRPr>
                    </a:p>
                  </a:txBody>
                  <a:tcPr/>
                </a:tc>
                <a:tc>
                  <a:txBody>
                    <a:bodyPr/>
                    <a:lstStyle/>
                    <a:p>
                      <a:pPr algn="ctr"/>
                      <a:endParaRPr lang="ru-RU" sz="1400" dirty="0" smtClean="0">
                        <a:latin typeface="PT Astra Serif" panose="020A0603040505020204" pitchFamily="18" charset="-52"/>
                        <a:cs typeface="Times New Roman" panose="02020603050405020304" pitchFamily="18" charset="0"/>
                      </a:endParaRPr>
                    </a:p>
                    <a:p>
                      <a:pPr algn="ctr"/>
                      <a:r>
                        <a:rPr lang="ru-RU" sz="1400" dirty="0" smtClean="0">
                          <a:latin typeface="PT Astra Serif" panose="020A0603040505020204" pitchFamily="18" charset="-52"/>
                          <a:cs typeface="Times New Roman" panose="02020603050405020304" pitchFamily="18" charset="0"/>
                        </a:rPr>
                        <a:t>Наименование программы</a:t>
                      </a:r>
                      <a:endParaRPr lang="ru-RU" sz="1400" dirty="0">
                        <a:latin typeface="PT Astra Serif" panose="020A0603040505020204" pitchFamily="18" charset="-52"/>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PT Astra Serif" panose="020A0603040505020204" pitchFamily="18" charset="-52"/>
                          <a:cs typeface="Times New Roman" panose="02020603050405020304" pitchFamily="18" charset="0"/>
                        </a:rPr>
                        <a:t>Утвержден-</a:t>
                      </a:r>
                      <a:r>
                        <a:rPr lang="ru-RU" sz="1200" b="0" dirty="0" err="1" smtClean="0">
                          <a:solidFill>
                            <a:schemeClr val="bg1"/>
                          </a:solidFill>
                          <a:effectLst/>
                          <a:latin typeface="PT Astra Serif" panose="020A0603040505020204" pitchFamily="18" charset="-52"/>
                          <a:cs typeface="Times New Roman" panose="02020603050405020304" pitchFamily="18" charset="0"/>
                        </a:rPr>
                        <a:t>ный</a:t>
                      </a:r>
                      <a:r>
                        <a:rPr lang="ru-RU" sz="1200" b="0" dirty="0" smtClean="0">
                          <a:solidFill>
                            <a:schemeClr val="bg1"/>
                          </a:solidFill>
                          <a:effectLst/>
                          <a:latin typeface="PT Astra Serif" panose="020A0603040505020204" pitchFamily="18" charset="-52"/>
                          <a:cs typeface="Times New Roman" panose="02020603050405020304" pitchFamily="18" charset="0"/>
                        </a:rPr>
                        <a:t> план на 2024 год</a:t>
                      </a:r>
                      <a:endParaRPr lang="ru-RU" sz="1200" b="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rPr>
                        <a:t>План на 2024 год по сводной бюджетной росписи</a:t>
                      </a:r>
                      <a:endParaRPr lang="ru-RU" sz="1200" b="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rPr>
                        <a:t>Исполнено</a:t>
                      </a:r>
                      <a:r>
                        <a:rPr lang="ru-RU" sz="1200" b="0" baseline="0" dirty="0" smtClean="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rPr>
                        <a:t> на 01.01.2025   </a:t>
                      </a:r>
                      <a:endParaRPr lang="ru-RU" sz="1200" b="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a:tc>
                <a:extLst>
                  <a:ext uri="{0D108BD9-81ED-4DB2-BD59-A6C34878D82A}">
                    <a16:rowId xmlns="" xmlns:a16="http://schemas.microsoft.com/office/drawing/2014/main" val="10000"/>
                  </a:ext>
                </a:extLst>
              </a:tr>
            </a:tbl>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779663484"/>
              </p:ext>
            </p:extLst>
          </p:nvPr>
        </p:nvGraphicFramePr>
        <p:xfrm>
          <a:off x="1" y="1047751"/>
          <a:ext cx="12191999" cy="2143124"/>
        </p:xfrm>
        <a:graphic>
          <a:graphicData uri="http://schemas.openxmlformats.org/drawingml/2006/table">
            <a:tbl>
              <a:tblPr firstRow="1" bandRow="1">
                <a:tableStyleId>{5C22544A-7EE6-4342-B048-85BDC9FD1C3A}</a:tableStyleId>
              </a:tblPr>
              <a:tblGrid>
                <a:gridCol w="504824"/>
                <a:gridCol w="8829675"/>
                <a:gridCol w="962025"/>
                <a:gridCol w="981075"/>
                <a:gridCol w="914400"/>
              </a:tblGrid>
              <a:tr h="907843">
                <a:tc>
                  <a:txBody>
                    <a:bodyPr/>
                    <a:lstStyle/>
                    <a:p>
                      <a:pPr algn="ctr"/>
                      <a:r>
                        <a:rPr lang="ru-RU" sz="1300" i="1" dirty="0" smtClean="0">
                          <a:solidFill>
                            <a:schemeClr val="tx1"/>
                          </a:solidFill>
                          <a:latin typeface="PT Astra Serif" panose="020A0603040505020204" pitchFamily="18" charset="-52"/>
                          <a:cs typeface="Times New Roman" panose="02020603050405020304" pitchFamily="18" charset="0"/>
                        </a:rPr>
                        <a:t>21</a:t>
                      </a:r>
                      <a:endParaRPr lang="ru-RU" sz="1300" i="1" dirty="0">
                        <a:solidFill>
                          <a:schemeClr val="tx1"/>
                        </a:solidFill>
                        <a:latin typeface="PT Astra Serif" panose="020A0603040505020204" pitchFamily="18" charset="-52"/>
                        <a:cs typeface="Times New Roman" panose="02020603050405020304" pitchFamily="18" charset="0"/>
                      </a:endParaRPr>
                    </a:p>
                  </a:txBody>
                  <a:tcPr anchor="ctr">
                    <a:solidFill>
                      <a:schemeClr val="accent1">
                        <a:lumMod val="20000"/>
                        <a:lumOff val="80000"/>
                      </a:schemeClr>
                    </a:solidFill>
                  </a:tcPr>
                </a:tc>
                <a:tc>
                  <a:txBody>
                    <a:bodyPr/>
                    <a:lstStyle/>
                    <a:p>
                      <a:pPr algn="l"/>
                      <a:r>
                        <a:rPr lang="ru-RU" sz="1300" i="1" dirty="0" smtClean="0">
                          <a:solidFill>
                            <a:schemeClr val="tx1"/>
                          </a:solidFill>
                          <a:latin typeface="PT Astra Serif" panose="020A0603040505020204" pitchFamily="18" charset="-52"/>
                          <a:cs typeface="Times New Roman" panose="02020603050405020304" pitchFamily="18" charset="0"/>
                        </a:rPr>
                        <a:t>Муниципальная программа «Повышение качества жилищного фонда и создание комфортных условий для проживания населения муниципального образования город Тула»</a:t>
                      </a:r>
                      <a:endParaRPr lang="ru-RU" sz="1300" i="1" dirty="0">
                        <a:solidFill>
                          <a:schemeClr val="tx1"/>
                        </a:solidFill>
                        <a:latin typeface="PT Astra Serif" panose="020A0603040505020204" pitchFamily="18" charset="-52"/>
                        <a:cs typeface="Times New Roman" panose="02020603050405020304" pitchFamily="18" charset="0"/>
                      </a:endParaRPr>
                    </a:p>
                  </a:txBody>
                  <a:tcPr anchor="ctr">
                    <a:solidFill>
                      <a:schemeClr val="accent1">
                        <a:lumMod val="20000"/>
                        <a:lumOff val="80000"/>
                      </a:schemeClr>
                    </a:solidFill>
                  </a:tcPr>
                </a:tc>
                <a:tc>
                  <a:txBody>
                    <a:bodyPr/>
                    <a:lstStyle/>
                    <a:p>
                      <a:pPr algn="ctr"/>
                      <a:r>
                        <a:rPr lang="ru-RU" sz="1300" b="0" dirty="0" smtClean="0">
                          <a:solidFill>
                            <a:schemeClr val="tx1"/>
                          </a:solidFill>
                          <a:latin typeface="PT Astra Serif" panose="020A0603040505020204" pitchFamily="18" charset="-52"/>
                          <a:cs typeface="Times New Roman" panose="02020603050405020304" pitchFamily="18" charset="0"/>
                        </a:rPr>
                        <a:t>491,1</a:t>
                      </a:r>
                      <a:endParaRPr lang="ru-RU" sz="1300" b="0" dirty="0">
                        <a:solidFill>
                          <a:schemeClr val="tx1"/>
                        </a:solidFill>
                        <a:latin typeface="PT Astra Serif" panose="020A0603040505020204" pitchFamily="18" charset="-52"/>
                        <a:cs typeface="Times New Roman" panose="02020603050405020304" pitchFamily="18" charset="0"/>
                      </a:endParaRPr>
                    </a:p>
                  </a:txBody>
                  <a:tcPr anchor="ctr">
                    <a:solidFill>
                      <a:schemeClr val="accent1">
                        <a:lumMod val="20000"/>
                        <a:lumOff val="80000"/>
                      </a:schemeClr>
                    </a:solidFill>
                  </a:tcPr>
                </a:tc>
                <a:tc>
                  <a:txBody>
                    <a:bodyPr/>
                    <a:lstStyle/>
                    <a:p>
                      <a:pPr algn="ctr"/>
                      <a:r>
                        <a:rPr lang="ru-RU" sz="1300" b="0" dirty="0" smtClean="0">
                          <a:solidFill>
                            <a:schemeClr val="tx1"/>
                          </a:solidFill>
                          <a:latin typeface="PT Astra Serif" panose="020A0603040505020204" pitchFamily="18" charset="-52"/>
                          <a:cs typeface="Times New Roman" panose="02020603050405020304" pitchFamily="18" charset="0"/>
                        </a:rPr>
                        <a:t>545,0</a:t>
                      </a:r>
                      <a:endParaRPr lang="ru-RU" sz="1300" b="0" dirty="0">
                        <a:solidFill>
                          <a:schemeClr val="tx1"/>
                        </a:solidFill>
                        <a:latin typeface="PT Astra Serif" panose="020A0603040505020204" pitchFamily="18" charset="-52"/>
                        <a:cs typeface="Times New Roman" panose="02020603050405020304" pitchFamily="18" charset="0"/>
                      </a:endParaRPr>
                    </a:p>
                  </a:txBody>
                  <a:tcPr anchor="ctr">
                    <a:solidFill>
                      <a:schemeClr val="accent1">
                        <a:lumMod val="20000"/>
                        <a:lumOff val="80000"/>
                      </a:schemeClr>
                    </a:solidFill>
                  </a:tcPr>
                </a:tc>
                <a:tc>
                  <a:txBody>
                    <a:bodyPr/>
                    <a:lstStyle/>
                    <a:p>
                      <a:pPr algn="ctr"/>
                      <a:r>
                        <a:rPr lang="ru-RU" sz="1300" b="0" dirty="0" smtClean="0">
                          <a:solidFill>
                            <a:schemeClr val="tx1"/>
                          </a:solidFill>
                          <a:latin typeface="PT Astra Serif" panose="020A0603040505020204" pitchFamily="18" charset="-52"/>
                          <a:cs typeface="Times New Roman" panose="02020603050405020304" pitchFamily="18" charset="0"/>
                        </a:rPr>
                        <a:t>541,9</a:t>
                      </a:r>
                      <a:endParaRPr lang="ru-RU" sz="1300" b="0" dirty="0">
                        <a:solidFill>
                          <a:schemeClr val="tx1"/>
                        </a:solidFill>
                        <a:latin typeface="PT Astra Serif" panose="020A0603040505020204" pitchFamily="18" charset="-52"/>
                        <a:cs typeface="Times New Roman" panose="02020603050405020304" pitchFamily="18" charset="0"/>
                      </a:endParaRPr>
                    </a:p>
                  </a:txBody>
                  <a:tcPr anchor="ctr">
                    <a:solidFill>
                      <a:schemeClr val="accent1">
                        <a:lumMod val="20000"/>
                        <a:lumOff val="80000"/>
                      </a:schemeClr>
                    </a:solidFill>
                  </a:tcPr>
                </a:tc>
              </a:tr>
              <a:tr h="287690">
                <a:tc>
                  <a:txBody>
                    <a:bodyPr/>
                    <a:lstStyle/>
                    <a:p>
                      <a:pPr algn="ctr"/>
                      <a:endParaRPr lang="ru-RU" sz="1200" dirty="0">
                        <a:latin typeface="PT Astra Serif" panose="020A0603040505020204" pitchFamily="18" charset="-52"/>
                        <a:cs typeface="Times New Roman" panose="02020603050405020304" pitchFamily="18" charset="0"/>
                      </a:endParaRPr>
                    </a:p>
                  </a:txBody>
                  <a:tcPr/>
                </a:tc>
                <a:tc>
                  <a:txBody>
                    <a:bodyPr/>
                    <a:lstStyle/>
                    <a:p>
                      <a:pPr algn="just"/>
                      <a:r>
                        <a:rPr lang="ru-RU" sz="1200" dirty="0" smtClean="0">
                          <a:latin typeface="PT Astra Serif" panose="020A0603040505020204" pitchFamily="18" charset="-52"/>
                          <a:cs typeface="Times New Roman" panose="02020603050405020304" pitchFamily="18" charset="0"/>
                        </a:rPr>
                        <a:t>Удельный вес в общем объеме</a:t>
                      </a:r>
                      <a:r>
                        <a:rPr lang="ru-RU" sz="1200" baseline="0" dirty="0" smtClean="0">
                          <a:latin typeface="PT Astra Serif" panose="020A0603040505020204" pitchFamily="18" charset="-52"/>
                          <a:cs typeface="Times New Roman" panose="02020603050405020304" pitchFamily="18" charset="0"/>
                        </a:rPr>
                        <a:t> расходов</a:t>
                      </a: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r>
                        <a:rPr lang="ru-RU" sz="1200" dirty="0" smtClean="0">
                          <a:latin typeface="PT Astra Serif" panose="020A0603040505020204" pitchFamily="18" charset="-52"/>
                          <a:cs typeface="Times New Roman" panose="02020603050405020304" pitchFamily="18" charset="0"/>
                        </a:rPr>
                        <a:t>1,7%</a:t>
                      </a: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r>
                        <a:rPr lang="ru-RU" sz="1200" dirty="0" smtClean="0">
                          <a:latin typeface="PT Astra Serif" panose="020A0603040505020204" pitchFamily="18" charset="-52"/>
                          <a:cs typeface="Times New Roman" panose="02020603050405020304" pitchFamily="18" charset="0"/>
                        </a:rPr>
                        <a:t>1,6%</a:t>
                      </a: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r>
                        <a:rPr lang="ru-RU" sz="1200" dirty="0" smtClean="0">
                          <a:latin typeface="PT Astra Serif" panose="020A0603040505020204" pitchFamily="18" charset="-52"/>
                          <a:cs typeface="Times New Roman" panose="02020603050405020304" pitchFamily="18" charset="0"/>
                        </a:rPr>
                        <a:t>1,6%</a:t>
                      </a:r>
                      <a:endParaRPr lang="ru-RU" sz="1200" dirty="0">
                        <a:latin typeface="PT Astra Serif" panose="020A0603040505020204" pitchFamily="18" charset="-52"/>
                        <a:cs typeface="Times New Roman" panose="02020603050405020304" pitchFamily="18" charset="0"/>
                      </a:endParaRPr>
                    </a:p>
                  </a:txBody>
                  <a:tcPr anchor="ctr"/>
                </a:tc>
              </a:tr>
              <a:tr h="947591">
                <a:tc>
                  <a:txBody>
                    <a:bodyPr/>
                    <a:lstStyle/>
                    <a:p>
                      <a:pPr algn="ctr"/>
                      <a:endParaRPr lang="ru-RU" sz="1200" dirty="0">
                        <a:latin typeface="PT Astra Serif" panose="020A0603040505020204" pitchFamily="18" charset="-52"/>
                        <a:cs typeface="Times New Roman" panose="02020603050405020304" pitchFamily="18" charset="0"/>
                      </a:endParaRPr>
                    </a:p>
                  </a:txBody>
                  <a:tcPr/>
                </a:tc>
                <a:tc>
                  <a:txBody>
                    <a:bodyPr/>
                    <a:lstStyle/>
                    <a:p>
                      <a:pPr algn="just"/>
                      <a:r>
                        <a:rPr lang="ru-RU" sz="1200" b="1" dirty="0" smtClean="0">
                          <a:latin typeface="PT Astra Serif" panose="020A0603040505020204" pitchFamily="18" charset="-52"/>
                          <a:cs typeface="Times New Roman" panose="02020603050405020304" pitchFamily="18" charset="0"/>
                        </a:rPr>
                        <a:t>Цель муниципальной программы: </a:t>
                      </a:r>
                    </a:p>
                    <a:p>
                      <a:pPr algn="just"/>
                      <a:r>
                        <a:rPr lang="ru-RU" sz="1200" dirty="0" smtClean="0">
                          <a:latin typeface="PT Astra Serif" panose="020A0603040505020204" pitchFamily="18" charset="-52"/>
                          <a:cs typeface="Times New Roman" panose="02020603050405020304" pitchFamily="18" charset="0"/>
                        </a:rPr>
                        <a:t>Создание комфортных условий проживания населения и улучшение качества жилищно-коммунального обслуживания в муниципальном образовании  город Тула.</a:t>
                      </a:r>
                    </a:p>
                  </a:txBody>
                  <a:tcP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r>
            </a:tbl>
          </a:graphicData>
        </a:graphic>
      </p:graphicFrame>
      <p:graphicFrame>
        <p:nvGraphicFramePr>
          <p:cNvPr id="4" name="Таблица 3"/>
          <p:cNvGraphicFramePr>
            <a:graphicFrameLocks noGrp="1"/>
          </p:cNvGraphicFramePr>
          <p:nvPr>
            <p:extLst>
              <p:ext uri="{D42A27DB-BD31-4B8C-83A1-F6EECF244321}">
                <p14:modId xmlns:p14="http://schemas.microsoft.com/office/powerpoint/2010/main" val="1752519716"/>
              </p:ext>
            </p:extLst>
          </p:nvPr>
        </p:nvGraphicFramePr>
        <p:xfrm>
          <a:off x="1" y="2933700"/>
          <a:ext cx="12144374" cy="3686174"/>
        </p:xfrm>
        <a:graphic>
          <a:graphicData uri="http://schemas.openxmlformats.org/drawingml/2006/table">
            <a:tbl>
              <a:tblPr firstRow="1" bandRow="1">
                <a:tableStyleId>{5C22544A-7EE6-4342-B048-85BDC9FD1C3A}</a:tableStyleId>
              </a:tblPr>
              <a:tblGrid>
                <a:gridCol w="472350"/>
                <a:gridCol w="8862149"/>
                <a:gridCol w="971550"/>
                <a:gridCol w="990600"/>
                <a:gridCol w="847725"/>
              </a:tblGrid>
              <a:tr h="829031">
                <a:tc>
                  <a:txBody>
                    <a:bodyPr/>
                    <a:lstStyle/>
                    <a:p>
                      <a:pPr algn="ctr"/>
                      <a:r>
                        <a:rPr lang="ru-RU" sz="1400" i="1" dirty="0" smtClean="0">
                          <a:solidFill>
                            <a:schemeClr val="tx1"/>
                          </a:solidFill>
                          <a:latin typeface="PT Astra Serif" panose="020A0603040505020204" pitchFamily="18" charset="-52"/>
                          <a:cs typeface="Times New Roman" panose="02020603050405020304" pitchFamily="18" charset="0"/>
                        </a:rPr>
                        <a:t>22</a:t>
                      </a:r>
                      <a:endParaRPr lang="ru-RU" sz="1400" i="1" dirty="0">
                        <a:solidFill>
                          <a:schemeClr val="tx1"/>
                        </a:solidFill>
                        <a:latin typeface="PT Astra Serif" panose="020A0603040505020204" pitchFamily="18" charset="-52"/>
                        <a:cs typeface="Times New Roman" panose="02020603050405020304" pitchFamily="18" charset="0"/>
                      </a:endParaRPr>
                    </a:p>
                  </a:txBody>
                  <a:tcPr anchor="ctr">
                    <a:solidFill>
                      <a:schemeClr val="accent1">
                        <a:lumMod val="20000"/>
                        <a:lumOff val="80000"/>
                      </a:schemeClr>
                    </a:solidFill>
                  </a:tcPr>
                </a:tc>
                <a:tc>
                  <a:txBody>
                    <a:bodyPr/>
                    <a:lstStyle/>
                    <a:p>
                      <a:pPr algn="l"/>
                      <a:r>
                        <a:rPr lang="ru-RU" sz="1400" i="1" dirty="0" smtClean="0">
                          <a:solidFill>
                            <a:schemeClr val="tx1"/>
                          </a:solidFill>
                          <a:latin typeface="PT Astra Serif" panose="020A0603040505020204" pitchFamily="18" charset="-52"/>
                          <a:cs typeface="Times New Roman" panose="02020603050405020304" pitchFamily="18" charset="0"/>
                        </a:rPr>
                        <a:t>Муниципальная программа «Защита населения и объектов от чрезвычайных ситуаций природного и техногенного характера</a:t>
                      </a:r>
                      <a:r>
                        <a:rPr lang="en-US" sz="1400" i="1" dirty="0" smtClean="0">
                          <a:solidFill>
                            <a:schemeClr val="tx1"/>
                          </a:solidFill>
                          <a:latin typeface="PT Astra Serif" panose="020A0603040505020204" pitchFamily="18" charset="-52"/>
                          <a:cs typeface="Times New Roman" panose="02020603050405020304" pitchFamily="18" charset="0"/>
                        </a:rPr>
                        <a:t>, </a:t>
                      </a:r>
                      <a:r>
                        <a:rPr lang="ru-RU" sz="1400" i="1" dirty="0" smtClean="0">
                          <a:solidFill>
                            <a:schemeClr val="tx1"/>
                          </a:solidFill>
                          <a:latin typeface="PT Astra Serif" panose="020A0603040505020204" pitchFamily="18" charset="-52"/>
                          <a:cs typeface="Times New Roman" panose="02020603050405020304" pitchFamily="18" charset="0"/>
                        </a:rPr>
                        <a:t>обеспечение мероприятий по гражданской обороне на территории муниципального образования город Тула»</a:t>
                      </a:r>
                      <a:endParaRPr lang="ru-RU" sz="1400" i="1" dirty="0">
                        <a:solidFill>
                          <a:schemeClr val="tx1"/>
                        </a:solidFill>
                        <a:latin typeface="PT Astra Serif" panose="020A0603040505020204" pitchFamily="18" charset="-52"/>
                        <a:cs typeface="Times New Roman" panose="02020603050405020304" pitchFamily="18" charset="0"/>
                      </a:endParaRPr>
                    </a:p>
                  </a:txBody>
                  <a:tcPr anchor="ctr">
                    <a:solidFill>
                      <a:schemeClr val="accent1">
                        <a:lumMod val="20000"/>
                        <a:lumOff val="80000"/>
                      </a:schemeClr>
                    </a:solidFill>
                  </a:tcPr>
                </a:tc>
                <a:tc>
                  <a:txBody>
                    <a:bodyPr/>
                    <a:lstStyle/>
                    <a:p>
                      <a:pPr algn="ctr"/>
                      <a:r>
                        <a:rPr lang="ru-RU" sz="1300" b="0" i="0" dirty="0" smtClean="0">
                          <a:solidFill>
                            <a:schemeClr val="tx1"/>
                          </a:solidFill>
                          <a:latin typeface="PT Astra Serif" panose="020A0603040505020204" pitchFamily="18" charset="-52"/>
                          <a:cs typeface="Times New Roman" panose="02020603050405020304" pitchFamily="18" charset="0"/>
                        </a:rPr>
                        <a:t>199,2</a:t>
                      </a:r>
                      <a:endParaRPr lang="ru-RU" sz="1300" b="0" i="0" dirty="0">
                        <a:solidFill>
                          <a:schemeClr val="tx1"/>
                        </a:solidFill>
                        <a:latin typeface="PT Astra Serif" panose="020A0603040505020204" pitchFamily="18" charset="-52"/>
                        <a:cs typeface="Times New Roman" panose="02020603050405020304" pitchFamily="18" charset="0"/>
                      </a:endParaRPr>
                    </a:p>
                  </a:txBody>
                  <a:tcPr anchor="ctr">
                    <a:solidFill>
                      <a:schemeClr val="accent1">
                        <a:lumMod val="20000"/>
                        <a:lumOff val="80000"/>
                      </a:schemeClr>
                    </a:solidFill>
                  </a:tcPr>
                </a:tc>
                <a:tc>
                  <a:txBody>
                    <a:bodyPr/>
                    <a:lstStyle/>
                    <a:p>
                      <a:pPr algn="ctr"/>
                      <a:r>
                        <a:rPr lang="ru-RU" sz="1300" b="0" i="0" dirty="0" smtClean="0">
                          <a:solidFill>
                            <a:schemeClr val="tx1"/>
                          </a:solidFill>
                          <a:latin typeface="PT Astra Serif" panose="020A0603040505020204" pitchFamily="18" charset="-52"/>
                          <a:cs typeface="Times New Roman" panose="02020603050405020304" pitchFamily="18" charset="0"/>
                        </a:rPr>
                        <a:t>215,1</a:t>
                      </a:r>
                      <a:endParaRPr lang="ru-RU" sz="1300" b="0" i="0" dirty="0">
                        <a:solidFill>
                          <a:schemeClr val="tx1"/>
                        </a:solidFill>
                        <a:latin typeface="PT Astra Serif" panose="020A0603040505020204" pitchFamily="18" charset="-52"/>
                        <a:cs typeface="Times New Roman" panose="02020603050405020304" pitchFamily="18" charset="0"/>
                      </a:endParaRPr>
                    </a:p>
                  </a:txBody>
                  <a:tcPr anchor="ctr">
                    <a:solidFill>
                      <a:schemeClr val="accent1">
                        <a:lumMod val="20000"/>
                        <a:lumOff val="80000"/>
                      </a:schemeClr>
                    </a:solidFill>
                  </a:tcPr>
                </a:tc>
                <a:tc>
                  <a:txBody>
                    <a:bodyPr/>
                    <a:lstStyle/>
                    <a:p>
                      <a:pPr algn="ctr"/>
                      <a:r>
                        <a:rPr lang="ru-RU" sz="1300" b="0" i="0" dirty="0" smtClean="0">
                          <a:solidFill>
                            <a:schemeClr val="tx1"/>
                          </a:solidFill>
                          <a:latin typeface="PT Astra Serif" panose="020A0603040505020204" pitchFamily="18" charset="-52"/>
                          <a:cs typeface="Times New Roman" panose="02020603050405020304" pitchFamily="18" charset="0"/>
                        </a:rPr>
                        <a:t>208,1</a:t>
                      </a:r>
                      <a:endParaRPr lang="ru-RU" sz="1300" b="0" i="0" dirty="0">
                        <a:solidFill>
                          <a:schemeClr val="tx1"/>
                        </a:solidFill>
                        <a:latin typeface="PT Astra Serif" panose="020A0603040505020204" pitchFamily="18" charset="-52"/>
                        <a:cs typeface="Times New Roman" panose="02020603050405020304" pitchFamily="18" charset="0"/>
                      </a:endParaRPr>
                    </a:p>
                  </a:txBody>
                  <a:tcPr anchor="ctr">
                    <a:solidFill>
                      <a:schemeClr val="accent1">
                        <a:lumMod val="20000"/>
                        <a:lumOff val="80000"/>
                      </a:schemeClr>
                    </a:solidFill>
                  </a:tcPr>
                </a:tc>
              </a:tr>
              <a:tr h="487665">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just"/>
                      <a:r>
                        <a:rPr lang="ru-RU" sz="1200" dirty="0" smtClean="0">
                          <a:latin typeface="PT Astra Serif" panose="020A0603040505020204" pitchFamily="18" charset="-52"/>
                          <a:cs typeface="Times New Roman" panose="02020603050405020304" pitchFamily="18" charset="0"/>
                        </a:rPr>
                        <a:t>Удельный вес в общем объеме</a:t>
                      </a:r>
                      <a:r>
                        <a:rPr lang="ru-RU" sz="1200" baseline="0" dirty="0" smtClean="0">
                          <a:latin typeface="PT Astra Serif" panose="020A0603040505020204" pitchFamily="18" charset="-52"/>
                          <a:cs typeface="Times New Roman" panose="02020603050405020304" pitchFamily="18" charset="0"/>
                        </a:rPr>
                        <a:t> расходов</a:t>
                      </a: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r>
                        <a:rPr lang="ru-RU" sz="1200" dirty="0" smtClean="0">
                          <a:latin typeface="PT Astra Serif" panose="020A0603040505020204" pitchFamily="18" charset="-52"/>
                          <a:cs typeface="Times New Roman" panose="02020603050405020304" pitchFamily="18" charset="0"/>
                        </a:rPr>
                        <a:t>0,7%</a:t>
                      </a: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r>
                        <a:rPr lang="ru-RU" sz="1200" dirty="0" smtClean="0">
                          <a:latin typeface="PT Astra Serif" panose="020A0603040505020204" pitchFamily="18" charset="-52"/>
                          <a:cs typeface="Times New Roman" panose="02020603050405020304" pitchFamily="18" charset="0"/>
                        </a:rPr>
                        <a:t>0,6%</a:t>
                      </a: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r>
                        <a:rPr lang="ru-RU" sz="1200" dirty="0" smtClean="0">
                          <a:latin typeface="PT Astra Serif" panose="020A0603040505020204" pitchFamily="18" charset="-52"/>
                          <a:cs typeface="Times New Roman" panose="02020603050405020304" pitchFamily="18" charset="0"/>
                        </a:rPr>
                        <a:t>0,6%</a:t>
                      </a:r>
                      <a:endParaRPr lang="ru-RU" sz="1200" dirty="0">
                        <a:latin typeface="PT Astra Serif" panose="020A0603040505020204" pitchFamily="18" charset="-52"/>
                        <a:cs typeface="Times New Roman" panose="02020603050405020304" pitchFamily="18" charset="0"/>
                      </a:endParaRPr>
                    </a:p>
                  </a:txBody>
                  <a:tcPr anchor="ctr"/>
                </a:tc>
              </a:tr>
              <a:tr h="2369478">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just"/>
                      <a:r>
                        <a:rPr lang="ru-RU" sz="1200" b="1" dirty="0" smtClean="0">
                          <a:latin typeface="PT Astra Serif" panose="020A0603040505020204" pitchFamily="18" charset="-52"/>
                          <a:cs typeface="Times New Roman" panose="02020603050405020304" pitchFamily="18" charset="0"/>
                        </a:rPr>
                        <a:t>Цель муниципальной программы: </a:t>
                      </a:r>
                    </a:p>
                    <a:p>
                      <a:pPr algn="just"/>
                      <a:r>
                        <a:rPr lang="ru-RU" sz="1200" dirty="0" smtClean="0">
                          <a:latin typeface="PT Astra Serif" panose="020A0603040505020204" pitchFamily="18" charset="-52"/>
                          <a:cs typeface="Times New Roman" panose="02020603050405020304" pitchFamily="18" charset="0"/>
                        </a:rPr>
                        <a:t>Обеспечение безопасности населения и объектов от угроз природного и техногенного характера.</a:t>
                      </a:r>
                    </a:p>
                    <a:p>
                      <a:pPr algn="just"/>
                      <a:r>
                        <a:rPr lang="ru-RU" sz="1200" b="1" dirty="0" smtClean="0">
                          <a:latin typeface="PT Astra Serif" panose="020A0603040505020204" pitchFamily="18" charset="-52"/>
                          <a:cs typeface="Times New Roman" panose="02020603050405020304" pitchFamily="18" charset="0"/>
                        </a:rPr>
                        <a:t>Задачи муниципальной программы:</a:t>
                      </a:r>
                    </a:p>
                    <a:p>
                      <a:pPr algn="just"/>
                      <a:r>
                        <a:rPr lang="ru-RU" sz="1200" dirty="0" smtClean="0">
                          <a:latin typeface="PT Astra Serif" panose="020A0603040505020204" pitchFamily="18" charset="-52"/>
                          <a:cs typeface="Times New Roman" panose="02020603050405020304" pitchFamily="18" charset="0"/>
                        </a:rPr>
                        <a:t>1. Выполнение комплекса работ по предупреждению и минимизации ущерба от чрезвычайных ситуаций на территории муниципального образования город Тула.</a:t>
                      </a:r>
                    </a:p>
                    <a:p>
                      <a:pPr algn="just"/>
                      <a:r>
                        <a:rPr lang="ru-RU" sz="1200" dirty="0" smtClean="0">
                          <a:latin typeface="PT Astra Serif" panose="020A0603040505020204" pitchFamily="18" charset="-52"/>
                          <a:cs typeface="Times New Roman" panose="02020603050405020304" pitchFamily="18" charset="0"/>
                        </a:rPr>
                        <a:t>2. Выполнение комплекса работ по поддержанию защитных сооружений гражданской обороны и пунктов временного размещения в постоянной готовности.</a:t>
                      </a:r>
                    </a:p>
                    <a:p>
                      <a:pPr algn="just"/>
                      <a:r>
                        <a:rPr lang="ru-RU" sz="1200" dirty="0" smtClean="0">
                          <a:latin typeface="PT Astra Serif" panose="020A0603040505020204" pitchFamily="18" charset="-52"/>
                          <a:cs typeface="Times New Roman" panose="02020603050405020304" pitchFamily="18" charset="0"/>
                        </a:rPr>
                        <a:t>3. Выполнение комплекса работ по ликвидации чрезвычайных ситуаций природного и техногенного характера на территории муниципального образования город Тула.</a:t>
                      </a:r>
                    </a:p>
                    <a:p>
                      <a:pPr algn="just"/>
                      <a:r>
                        <a:rPr lang="ru-RU" sz="1200" dirty="0" smtClean="0">
                          <a:latin typeface="PT Astra Serif" panose="020A0603040505020204" pitchFamily="18" charset="-52"/>
                          <a:cs typeface="Times New Roman" panose="02020603050405020304" pitchFamily="18" charset="0"/>
                        </a:rPr>
                        <a:t>4. Выполнение комплекса работ по защите населения от последствий чрезвычайных ситуаций природного и техногенного характера на территории муниципального образования город Тула.</a:t>
                      </a:r>
                    </a:p>
                  </a:txBody>
                  <a:tcPr anchor="ct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r>
            </a:tbl>
          </a:graphicData>
        </a:graphic>
      </p:graphicFrame>
    </p:spTree>
    <p:extLst>
      <p:ext uri="{BB962C8B-B14F-4D97-AF65-F5344CB8AC3E}">
        <p14:creationId xmlns:p14="http://schemas.microsoft.com/office/powerpoint/2010/main" val="20782348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038532905"/>
              </p:ext>
            </p:extLst>
          </p:nvPr>
        </p:nvGraphicFramePr>
        <p:xfrm>
          <a:off x="1" y="66674"/>
          <a:ext cx="12191999" cy="2676527"/>
        </p:xfrm>
        <a:graphic>
          <a:graphicData uri="http://schemas.openxmlformats.org/drawingml/2006/table">
            <a:tbl>
              <a:tblPr firstRow="1" bandRow="1">
                <a:tableStyleId>{5C22544A-7EE6-4342-B048-85BDC9FD1C3A}</a:tableStyleId>
              </a:tblPr>
              <a:tblGrid>
                <a:gridCol w="435836">
                  <a:extLst>
                    <a:ext uri="{9D8B030D-6E8A-4147-A177-3AD203B41FA5}">
                      <a16:colId xmlns="" xmlns:a16="http://schemas.microsoft.com/office/drawing/2014/main" val="20000"/>
                    </a:ext>
                  </a:extLst>
                </a:gridCol>
                <a:gridCol w="8908188">
                  <a:extLst>
                    <a:ext uri="{9D8B030D-6E8A-4147-A177-3AD203B41FA5}">
                      <a16:colId xmlns="" xmlns:a16="http://schemas.microsoft.com/office/drawing/2014/main" val="20001"/>
                    </a:ext>
                  </a:extLst>
                </a:gridCol>
                <a:gridCol w="980705">
                  <a:extLst>
                    <a:ext uri="{9D8B030D-6E8A-4147-A177-3AD203B41FA5}">
                      <a16:colId xmlns="" xmlns:a16="http://schemas.microsoft.com/office/drawing/2014/main" val="20002"/>
                    </a:ext>
                  </a:extLst>
                </a:gridCol>
                <a:gridCol w="955720">
                  <a:extLst>
                    <a:ext uri="{9D8B030D-6E8A-4147-A177-3AD203B41FA5}">
                      <a16:colId xmlns="" xmlns:a16="http://schemas.microsoft.com/office/drawing/2014/main" val="20003"/>
                    </a:ext>
                  </a:extLst>
                </a:gridCol>
                <a:gridCol w="911550">
                  <a:extLst>
                    <a:ext uri="{9D8B030D-6E8A-4147-A177-3AD203B41FA5}">
                      <a16:colId xmlns="" xmlns:a16="http://schemas.microsoft.com/office/drawing/2014/main" val="20004"/>
                    </a:ext>
                  </a:extLst>
                </a:gridCol>
              </a:tblGrid>
              <a:tr h="1038330">
                <a:tc>
                  <a:txBody>
                    <a:bodyPr/>
                    <a:lstStyle/>
                    <a:p>
                      <a:pPr algn="ctr"/>
                      <a:r>
                        <a:rPr lang="ru-RU" sz="1200" b="1" dirty="0" smtClean="0">
                          <a:latin typeface="PT Astra Serif" panose="020A0603040505020204" pitchFamily="18" charset="-52"/>
                          <a:cs typeface="Times New Roman" panose="02020603050405020304" pitchFamily="18" charset="0"/>
                        </a:rPr>
                        <a:t>№ п/п</a:t>
                      </a:r>
                      <a:endParaRPr lang="ru-RU" sz="1200" b="1" dirty="0">
                        <a:latin typeface="PT Astra Serif" panose="020A0603040505020204" pitchFamily="18" charset="-52"/>
                        <a:cs typeface="Times New Roman" panose="02020603050405020304" pitchFamily="18" charset="0"/>
                      </a:endParaRPr>
                    </a:p>
                  </a:txBody>
                  <a:tcPr/>
                </a:tc>
                <a:tc>
                  <a:txBody>
                    <a:bodyPr/>
                    <a:lstStyle/>
                    <a:p>
                      <a:pPr algn="ctr"/>
                      <a:endParaRPr lang="ru-RU" sz="1400" dirty="0" smtClean="0">
                        <a:latin typeface="PT Astra Serif" panose="020A0603040505020204" pitchFamily="18" charset="-52"/>
                        <a:cs typeface="Times New Roman" panose="02020603050405020304" pitchFamily="18" charset="0"/>
                      </a:endParaRPr>
                    </a:p>
                    <a:p>
                      <a:pPr algn="ctr"/>
                      <a:r>
                        <a:rPr lang="ru-RU" sz="1400" dirty="0" smtClean="0">
                          <a:latin typeface="PT Astra Serif" panose="020A0603040505020204" pitchFamily="18" charset="-52"/>
                          <a:cs typeface="Times New Roman" panose="02020603050405020304" pitchFamily="18" charset="0"/>
                        </a:rPr>
                        <a:t>Наименование программы</a:t>
                      </a:r>
                      <a:endParaRPr lang="ru-RU" sz="1400" dirty="0">
                        <a:latin typeface="PT Astra Serif" panose="020A0603040505020204" pitchFamily="18" charset="-52"/>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PT Astra Serif" panose="020A0603040505020204" pitchFamily="18" charset="-52"/>
                          <a:cs typeface="Times New Roman" panose="02020603050405020304" pitchFamily="18" charset="0"/>
                        </a:rPr>
                        <a:t>Утвержден-</a:t>
                      </a:r>
                      <a:r>
                        <a:rPr lang="ru-RU" sz="1200" b="0" dirty="0" err="1" smtClean="0">
                          <a:solidFill>
                            <a:schemeClr val="bg1"/>
                          </a:solidFill>
                          <a:effectLst/>
                          <a:latin typeface="PT Astra Serif" panose="020A0603040505020204" pitchFamily="18" charset="-52"/>
                          <a:cs typeface="Times New Roman" panose="02020603050405020304" pitchFamily="18" charset="0"/>
                        </a:rPr>
                        <a:t>ный</a:t>
                      </a:r>
                      <a:r>
                        <a:rPr lang="ru-RU" sz="1200" b="0" dirty="0" smtClean="0">
                          <a:solidFill>
                            <a:schemeClr val="bg1"/>
                          </a:solidFill>
                          <a:effectLst/>
                          <a:latin typeface="PT Astra Serif" panose="020A0603040505020204" pitchFamily="18" charset="-52"/>
                          <a:cs typeface="Times New Roman" panose="02020603050405020304" pitchFamily="18" charset="0"/>
                        </a:rPr>
                        <a:t> план на 2024 год</a:t>
                      </a:r>
                      <a:endParaRPr lang="ru-RU" sz="1200" b="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rPr>
                        <a:t>План на 2024 год по сводной бюджетной росписи</a:t>
                      </a:r>
                      <a:endParaRPr lang="ru-RU" sz="1200" b="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rPr>
                        <a:t>Исполнено</a:t>
                      </a:r>
                      <a:r>
                        <a:rPr lang="ru-RU" sz="1200" b="0" baseline="0" dirty="0" smtClean="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rPr>
                        <a:t> на 01.01.2025   </a:t>
                      </a:r>
                      <a:endParaRPr lang="ru-RU" sz="1200" b="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a:tc>
                <a:extLst>
                  <a:ext uri="{0D108BD9-81ED-4DB2-BD59-A6C34878D82A}">
                    <a16:rowId xmlns="" xmlns:a16="http://schemas.microsoft.com/office/drawing/2014/main" val="10000"/>
                  </a:ext>
                </a:extLst>
              </a:tr>
              <a:tr h="503433">
                <a:tc>
                  <a:txBody>
                    <a:bodyPr/>
                    <a:lstStyle/>
                    <a:p>
                      <a:pPr algn="ctr"/>
                      <a:r>
                        <a:rPr lang="ru-RU" sz="1300" dirty="0" smtClean="0">
                          <a:latin typeface="PT Astra Serif" panose="020A0603040505020204" pitchFamily="18" charset="-52"/>
                          <a:cs typeface="Times New Roman" panose="02020603050405020304" pitchFamily="18" charset="0"/>
                        </a:rPr>
                        <a:t>23</a:t>
                      </a:r>
                      <a:endParaRPr lang="ru-RU" sz="1300" dirty="0">
                        <a:latin typeface="PT Astra Serif" panose="020A0603040505020204" pitchFamily="18" charset="-52"/>
                        <a:cs typeface="Times New Roman" panose="02020603050405020304" pitchFamily="18" charset="0"/>
                      </a:endParaRPr>
                    </a:p>
                  </a:txBody>
                  <a:tcPr anchor="ctr"/>
                </a:tc>
                <a:tc>
                  <a:txBody>
                    <a:bodyPr/>
                    <a:lstStyle/>
                    <a:p>
                      <a:pPr algn="l"/>
                      <a:r>
                        <a:rPr lang="ru-RU" sz="1300" dirty="0" smtClean="0">
                          <a:latin typeface="PT Astra Serif" panose="020A0603040505020204" pitchFamily="18" charset="-52"/>
                          <a:cs typeface="Times New Roman" panose="02020603050405020304" pitchFamily="18" charset="0"/>
                        </a:rPr>
                        <a:t>Муниципальная программа «Развитие градостроительной деятельности на территории муниципального образования город Тула»</a:t>
                      </a:r>
                      <a:endParaRPr lang="ru-RU" sz="1300" dirty="0">
                        <a:latin typeface="PT Astra Serif" panose="020A0603040505020204" pitchFamily="18" charset="-52"/>
                        <a:cs typeface="Times New Roman" panose="02020603050405020304" pitchFamily="18" charset="0"/>
                      </a:endParaRPr>
                    </a:p>
                  </a:txBody>
                  <a:tcPr anchor="ctr"/>
                </a:tc>
                <a:tc>
                  <a:txBody>
                    <a:bodyPr/>
                    <a:lstStyle/>
                    <a:p>
                      <a:pPr algn="ctr"/>
                      <a:r>
                        <a:rPr lang="ru-RU" sz="1300" dirty="0" smtClean="0">
                          <a:latin typeface="PT Astra Serif" panose="020A0603040505020204" pitchFamily="18" charset="-52"/>
                          <a:cs typeface="Times New Roman" panose="02020603050405020304" pitchFamily="18" charset="0"/>
                        </a:rPr>
                        <a:t>5 269,7</a:t>
                      </a:r>
                      <a:endParaRPr lang="ru-RU" sz="1300" dirty="0">
                        <a:latin typeface="PT Astra Serif" panose="020A0603040505020204" pitchFamily="18" charset="-52"/>
                        <a:cs typeface="Times New Roman" panose="02020603050405020304" pitchFamily="18" charset="0"/>
                      </a:endParaRPr>
                    </a:p>
                  </a:txBody>
                  <a:tcPr anchor="ctr"/>
                </a:tc>
                <a:tc>
                  <a:txBody>
                    <a:bodyPr/>
                    <a:lstStyle/>
                    <a:p>
                      <a:pPr algn="ctr"/>
                      <a:r>
                        <a:rPr lang="ru-RU" sz="1300" dirty="0" smtClean="0">
                          <a:latin typeface="PT Astra Serif" panose="020A0603040505020204" pitchFamily="18" charset="-52"/>
                          <a:cs typeface="Times New Roman" panose="02020603050405020304" pitchFamily="18" charset="0"/>
                        </a:rPr>
                        <a:t>5</a:t>
                      </a:r>
                      <a:r>
                        <a:rPr lang="ru-RU" sz="1300" baseline="0" dirty="0" smtClean="0">
                          <a:latin typeface="PT Astra Serif" panose="020A0603040505020204" pitchFamily="18" charset="-52"/>
                          <a:cs typeface="Times New Roman" panose="02020603050405020304" pitchFamily="18" charset="0"/>
                        </a:rPr>
                        <a:t> 300,2</a:t>
                      </a:r>
                      <a:endParaRPr lang="ru-RU" sz="1300" dirty="0">
                        <a:latin typeface="PT Astra Serif" panose="020A0603040505020204" pitchFamily="18" charset="-52"/>
                        <a:cs typeface="Times New Roman" panose="02020603050405020304" pitchFamily="18" charset="0"/>
                      </a:endParaRPr>
                    </a:p>
                  </a:txBody>
                  <a:tcPr anchor="ctr"/>
                </a:tc>
                <a:tc>
                  <a:txBody>
                    <a:bodyPr/>
                    <a:lstStyle/>
                    <a:p>
                      <a:pPr algn="ctr"/>
                      <a:r>
                        <a:rPr lang="ru-RU" sz="1300" dirty="0" smtClean="0">
                          <a:latin typeface="PT Astra Serif" panose="020A0603040505020204" pitchFamily="18" charset="-52"/>
                          <a:cs typeface="Times New Roman" panose="02020603050405020304" pitchFamily="18" charset="0"/>
                        </a:rPr>
                        <a:t>5 232,1</a:t>
                      </a:r>
                      <a:endParaRPr lang="ru-RU" sz="1300" dirty="0">
                        <a:latin typeface="PT Astra Serif" panose="020A0603040505020204" pitchFamily="18" charset="-52"/>
                        <a:cs typeface="Times New Roman" panose="02020603050405020304" pitchFamily="18" charset="0"/>
                      </a:endParaRPr>
                    </a:p>
                  </a:txBody>
                  <a:tcPr anchor="ctr"/>
                </a:tc>
                <a:extLst>
                  <a:ext uri="{0D108BD9-81ED-4DB2-BD59-A6C34878D82A}">
                    <a16:rowId xmlns="" xmlns:a16="http://schemas.microsoft.com/office/drawing/2014/main" val="10007"/>
                  </a:ext>
                </a:extLst>
              </a:tr>
              <a:tr h="285221">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just"/>
                      <a:r>
                        <a:rPr lang="ru-RU" sz="1200" dirty="0" smtClean="0">
                          <a:latin typeface="PT Astra Serif" panose="020A0603040505020204" pitchFamily="18" charset="-52"/>
                          <a:cs typeface="Times New Roman" panose="02020603050405020304" pitchFamily="18" charset="0"/>
                        </a:rPr>
                        <a:t>Удельный вес в общем объеме</a:t>
                      </a:r>
                      <a:r>
                        <a:rPr lang="ru-RU" sz="1200" baseline="0" dirty="0" smtClean="0">
                          <a:latin typeface="PT Astra Serif" panose="020A0603040505020204" pitchFamily="18" charset="-52"/>
                          <a:cs typeface="Times New Roman" panose="02020603050405020304" pitchFamily="18" charset="0"/>
                        </a:rPr>
                        <a:t> расходов</a:t>
                      </a: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r>
                        <a:rPr lang="ru-RU" sz="1200" dirty="0" smtClean="0">
                          <a:latin typeface="PT Astra Serif" panose="020A0603040505020204" pitchFamily="18" charset="-52"/>
                          <a:cs typeface="Times New Roman" panose="02020603050405020304" pitchFamily="18" charset="0"/>
                        </a:rPr>
                        <a:t>18,4%</a:t>
                      </a: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r>
                        <a:rPr lang="ru-RU" sz="1200" dirty="0" smtClean="0">
                          <a:latin typeface="PT Astra Serif" panose="020A0603040505020204" pitchFamily="18" charset="-52"/>
                          <a:cs typeface="Times New Roman" panose="02020603050405020304" pitchFamily="18" charset="0"/>
                        </a:rPr>
                        <a:t>15,5%</a:t>
                      </a: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r>
                        <a:rPr lang="ru-RU" sz="1200" dirty="0" smtClean="0">
                          <a:latin typeface="PT Astra Serif" panose="020A0603040505020204" pitchFamily="18" charset="-52"/>
                          <a:cs typeface="Times New Roman" panose="02020603050405020304" pitchFamily="18" charset="0"/>
                        </a:rPr>
                        <a:t>15,5%</a:t>
                      </a:r>
                      <a:endParaRPr lang="ru-RU" sz="1200" dirty="0">
                        <a:latin typeface="PT Astra Serif" panose="020A0603040505020204" pitchFamily="18" charset="-52"/>
                        <a:cs typeface="Times New Roman" panose="02020603050405020304" pitchFamily="18" charset="0"/>
                      </a:endParaRPr>
                    </a:p>
                  </a:txBody>
                  <a:tcPr anchor="ctr"/>
                </a:tc>
                <a:extLst>
                  <a:ext uri="{0D108BD9-81ED-4DB2-BD59-A6C34878D82A}">
                    <a16:rowId xmlns="" xmlns:a16="http://schemas.microsoft.com/office/drawing/2014/main" val="10008"/>
                  </a:ext>
                </a:extLst>
              </a:tr>
              <a:tr h="849543">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just"/>
                      <a:r>
                        <a:rPr lang="ru-RU" sz="1200" b="1" dirty="0" smtClean="0">
                          <a:latin typeface="PT Astra Serif" panose="020A0603040505020204" pitchFamily="18" charset="-52"/>
                          <a:cs typeface="Times New Roman" panose="02020603050405020304" pitchFamily="18" charset="0"/>
                        </a:rPr>
                        <a:t>Цель муниципальной программы: </a:t>
                      </a:r>
                    </a:p>
                    <a:p>
                      <a:pPr algn="just"/>
                      <a:r>
                        <a:rPr lang="ru-RU" sz="1200" dirty="0" smtClean="0">
                          <a:latin typeface="PT Astra Serif" panose="020A0603040505020204" pitchFamily="18" charset="-52"/>
                          <a:cs typeface="Times New Roman" panose="02020603050405020304" pitchFamily="18" charset="0"/>
                        </a:rPr>
                        <a:t>Обеспечение устойчивого развития территорий муниципального образования город Тула, направленного на создание условий для повышения качества жизни населения, посредством разработки документов территориального планирования и осуществления капитального строительства. </a:t>
                      </a:r>
                    </a:p>
                  </a:txBody>
                  <a:tcPr anchor="ct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extLst>
                  <a:ext uri="{0D108BD9-81ED-4DB2-BD59-A6C34878D82A}">
                    <a16:rowId xmlns="" xmlns:a16="http://schemas.microsoft.com/office/drawing/2014/main" val="10009"/>
                  </a:ext>
                </a:extLst>
              </a:tr>
            </a:tbl>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759710499"/>
              </p:ext>
            </p:extLst>
          </p:nvPr>
        </p:nvGraphicFramePr>
        <p:xfrm>
          <a:off x="1" y="2743200"/>
          <a:ext cx="12191999" cy="4200526"/>
        </p:xfrm>
        <a:graphic>
          <a:graphicData uri="http://schemas.openxmlformats.org/drawingml/2006/table">
            <a:tbl>
              <a:tblPr firstRow="1" bandRow="1">
                <a:tableStyleId>{5C22544A-7EE6-4342-B048-85BDC9FD1C3A}</a:tableStyleId>
              </a:tblPr>
              <a:tblGrid>
                <a:gridCol w="438149"/>
                <a:gridCol w="8915399"/>
                <a:gridCol w="971550"/>
                <a:gridCol w="962025"/>
                <a:gridCol w="904876"/>
              </a:tblGrid>
              <a:tr h="4200526">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solidFill>
                      <a:schemeClr val="accent1">
                        <a:lumMod val="20000"/>
                        <a:lumOff val="80000"/>
                      </a:schemeClr>
                    </a:solidFill>
                  </a:tcPr>
                </a:tc>
                <a:tc>
                  <a:txBody>
                    <a:bodyPr/>
                    <a:lstStyle/>
                    <a:p>
                      <a:pPr algn="just"/>
                      <a:r>
                        <a:rPr lang="ru-RU" sz="1150" b="0" dirty="0" smtClean="0">
                          <a:solidFill>
                            <a:schemeClr val="tx1"/>
                          </a:solidFill>
                          <a:latin typeface="PT Astra Serif" panose="020A0603040505020204" pitchFamily="18" charset="-52"/>
                          <a:cs typeface="Times New Roman" panose="02020603050405020304" pitchFamily="18" charset="0"/>
                        </a:rPr>
                        <a:t>Задачи муниципальной программы:</a:t>
                      </a:r>
                    </a:p>
                    <a:p>
                      <a:pPr algn="just"/>
                      <a:r>
                        <a:rPr lang="ru-RU" sz="1150" b="0" dirty="0" smtClean="0">
                          <a:solidFill>
                            <a:schemeClr val="tx1"/>
                          </a:solidFill>
                          <a:latin typeface="PT Astra Serif" panose="020A0603040505020204" pitchFamily="18" charset="-52"/>
                          <a:cs typeface="Times New Roman" panose="02020603050405020304" pitchFamily="18" charset="0"/>
                        </a:rPr>
                        <a:t>1. Повышение качества и доступности дошкольного образования;</a:t>
                      </a:r>
                    </a:p>
                    <a:p>
                      <a:pPr algn="just"/>
                      <a:r>
                        <a:rPr lang="ru-RU" sz="1150" b="0" dirty="0" smtClean="0">
                          <a:solidFill>
                            <a:schemeClr val="tx1"/>
                          </a:solidFill>
                          <a:latin typeface="PT Astra Serif" panose="020A0603040505020204" pitchFamily="18" charset="-52"/>
                          <a:cs typeface="Times New Roman" panose="02020603050405020304" pitchFamily="18" charset="0"/>
                        </a:rPr>
                        <a:t>2. Повышение качества и доступности общего образования;</a:t>
                      </a:r>
                    </a:p>
                    <a:p>
                      <a:pPr algn="just"/>
                      <a:r>
                        <a:rPr lang="ru-RU" sz="1150" b="0" dirty="0" smtClean="0">
                          <a:solidFill>
                            <a:schemeClr val="tx1"/>
                          </a:solidFill>
                          <a:latin typeface="PT Astra Serif" panose="020A0603040505020204" pitchFamily="18" charset="-52"/>
                          <a:cs typeface="Times New Roman" panose="02020603050405020304" pitchFamily="18" charset="0"/>
                        </a:rPr>
                        <a:t>3. Обеспечение реализации мероприятий по вводу жилья в рамках мероприятий по стимулированию программ развития жилищного строительства;</a:t>
                      </a:r>
                    </a:p>
                    <a:p>
                      <a:pPr algn="just"/>
                      <a:r>
                        <a:rPr lang="ru-RU" sz="1150" b="0" dirty="0" smtClean="0">
                          <a:solidFill>
                            <a:schemeClr val="tx1"/>
                          </a:solidFill>
                          <a:latin typeface="PT Astra Serif" panose="020A0603040505020204" pitchFamily="18" charset="-52"/>
                          <a:cs typeface="Times New Roman" panose="02020603050405020304" pitchFamily="18" charset="0"/>
                        </a:rPr>
                        <a:t>3. Повышение качества питьевой воды посредством модернизации систем водоснабжения и водоподготовки;</a:t>
                      </a:r>
                    </a:p>
                    <a:p>
                      <a:pPr algn="just"/>
                      <a:r>
                        <a:rPr lang="ru-RU" sz="1150" b="0" dirty="0" smtClean="0">
                          <a:solidFill>
                            <a:schemeClr val="tx1"/>
                          </a:solidFill>
                          <a:latin typeface="PT Astra Serif" panose="020A0603040505020204" pitchFamily="18" charset="-52"/>
                          <a:cs typeface="Times New Roman" panose="02020603050405020304" pitchFamily="18" charset="0"/>
                        </a:rPr>
                        <a:t>4. Создание для всех категорий и групп населения условий для занятий физической культурой и спортом, в том числе повышение уровня обеспеченности населения объектами спорта;</a:t>
                      </a:r>
                    </a:p>
                    <a:p>
                      <a:pPr algn="just"/>
                      <a:r>
                        <a:rPr lang="ru-RU" sz="1150" b="0" dirty="0" smtClean="0">
                          <a:solidFill>
                            <a:schemeClr val="tx1"/>
                          </a:solidFill>
                          <a:latin typeface="PT Astra Serif" panose="020A0603040505020204" pitchFamily="18" charset="-52"/>
                          <a:cs typeface="Times New Roman" panose="02020603050405020304" pitchFamily="18" charset="0"/>
                        </a:rPr>
                        <a:t>5. Повышение качества дорожной сети;</a:t>
                      </a:r>
                    </a:p>
                    <a:p>
                      <a:pPr algn="just"/>
                      <a:r>
                        <a:rPr lang="ru-RU" sz="1150" b="0" dirty="0" smtClean="0">
                          <a:solidFill>
                            <a:schemeClr val="tx1"/>
                          </a:solidFill>
                          <a:latin typeface="PT Astra Serif" panose="020A0603040505020204" pitchFamily="18" charset="-52"/>
                          <a:cs typeface="Times New Roman" panose="02020603050405020304" pitchFamily="18" charset="0"/>
                        </a:rPr>
                        <a:t>7. Обеспечение выполнения мероприятий по разработке проектно-сметной документации на строительство (реконструкцию) и модернизацию объектов водоснабжения и водоотведения, содействие развитию централизованных систем водоснабжения и водоотведения;</a:t>
                      </a:r>
                    </a:p>
                    <a:p>
                      <a:pPr algn="just"/>
                      <a:r>
                        <a:rPr lang="ru-RU" sz="1150" b="0" dirty="0" smtClean="0">
                          <a:solidFill>
                            <a:schemeClr val="tx1"/>
                          </a:solidFill>
                          <a:latin typeface="PT Astra Serif" panose="020A0603040505020204" pitchFamily="18" charset="-52"/>
                          <a:cs typeface="Times New Roman" panose="02020603050405020304" pitchFamily="18" charset="0"/>
                        </a:rPr>
                        <a:t>8. Обеспечение реализации инфраструктурных проектов;</a:t>
                      </a:r>
                    </a:p>
                    <a:p>
                      <a:pPr algn="just"/>
                      <a:r>
                        <a:rPr lang="ru-RU" sz="1150" b="0" dirty="0" smtClean="0">
                          <a:solidFill>
                            <a:schemeClr val="tx1"/>
                          </a:solidFill>
                          <a:latin typeface="PT Astra Serif" panose="020A0603040505020204" pitchFamily="18" charset="-52"/>
                          <a:cs typeface="Times New Roman" panose="02020603050405020304" pitchFamily="18" charset="0"/>
                        </a:rPr>
                        <a:t>9. Обеспечение реализации бюджетных кредитов, предоставляемых Федеральным казначейством; </a:t>
                      </a:r>
                    </a:p>
                    <a:p>
                      <a:pPr algn="just"/>
                      <a:r>
                        <a:rPr lang="ru-RU" sz="1150" b="0" dirty="0" smtClean="0">
                          <a:solidFill>
                            <a:schemeClr val="tx1"/>
                          </a:solidFill>
                          <a:latin typeface="PT Astra Serif" panose="020A0603040505020204" pitchFamily="18" charset="-52"/>
                          <a:cs typeface="Times New Roman" panose="02020603050405020304" pitchFamily="18" charset="0"/>
                        </a:rPr>
                        <a:t>10. Обеспечение инженерной инфраструктурой земельных участков, предназначенных для бесплатного предоставления льготным категориям граждан для индивидуального жилищного строительства на территории муниципального образования город Тула;</a:t>
                      </a:r>
                    </a:p>
                    <a:p>
                      <a:pPr algn="just"/>
                      <a:r>
                        <a:rPr lang="ru-RU" sz="1150" b="0" dirty="0" smtClean="0">
                          <a:solidFill>
                            <a:schemeClr val="tx1"/>
                          </a:solidFill>
                          <a:latin typeface="PT Astra Serif" panose="020A0603040505020204" pitchFamily="18" charset="-52"/>
                          <a:cs typeface="Times New Roman" panose="02020603050405020304" pitchFamily="18" charset="0"/>
                        </a:rPr>
                        <a:t>11. Содействие развитию систем и объектов коммунальной инфраструктуры муниципального образования город Тула;</a:t>
                      </a:r>
                    </a:p>
                    <a:p>
                      <a:pPr algn="just"/>
                      <a:r>
                        <a:rPr lang="ru-RU" sz="1150" b="0" dirty="0" smtClean="0">
                          <a:solidFill>
                            <a:schemeClr val="tx1"/>
                          </a:solidFill>
                          <a:latin typeface="PT Astra Serif" panose="020A0603040505020204" pitchFamily="18" charset="-52"/>
                          <a:cs typeface="Times New Roman" panose="02020603050405020304" pitchFamily="18" charset="0"/>
                        </a:rPr>
                        <a:t>12. Содействие развитию транспортной инфраструктуры на территории муниципального образования город Тула;</a:t>
                      </a:r>
                    </a:p>
                    <a:p>
                      <a:pPr algn="just"/>
                      <a:r>
                        <a:rPr lang="ru-RU" sz="1150" b="0" dirty="0" smtClean="0">
                          <a:solidFill>
                            <a:schemeClr val="tx1"/>
                          </a:solidFill>
                          <a:latin typeface="PT Astra Serif" panose="020A0603040505020204" pitchFamily="18" charset="-52"/>
                          <a:cs typeface="Times New Roman" panose="02020603050405020304" pitchFamily="18" charset="0"/>
                        </a:rPr>
                        <a:t>13. Обеспечение надлежащего хранения и поддержания работоспособности автобусного парка;</a:t>
                      </a:r>
                    </a:p>
                    <a:p>
                      <a:pPr algn="just"/>
                      <a:r>
                        <a:rPr lang="ru-RU" sz="1150" b="0" dirty="0" smtClean="0">
                          <a:solidFill>
                            <a:schemeClr val="tx1"/>
                          </a:solidFill>
                          <a:latin typeface="PT Astra Serif" panose="020A0603040505020204" pitchFamily="18" charset="-52"/>
                          <a:cs typeface="Times New Roman" panose="02020603050405020304" pitchFamily="18" charset="0"/>
                        </a:rPr>
                        <a:t>14. Осуществление территориального планирования, градостроительного зонирования и планировки территорий в муниципальном образовании город Тула;</a:t>
                      </a:r>
                    </a:p>
                  </a:txBody>
                  <a:tcPr anchor="ctr">
                    <a:solidFill>
                      <a:schemeClr val="accent1">
                        <a:lumMod val="20000"/>
                        <a:lumOff val="80000"/>
                      </a:schemeClr>
                    </a:solidFill>
                  </a:tcPr>
                </a:tc>
                <a:tc>
                  <a:txBody>
                    <a:bodyPr/>
                    <a:lstStyle/>
                    <a:p>
                      <a:pPr algn="ctr"/>
                      <a:endParaRPr lang="ru-RU" sz="1150" dirty="0">
                        <a:latin typeface="PT Astra Serif" panose="020A0603040505020204" pitchFamily="18" charset="-52"/>
                        <a:cs typeface="Times New Roman" panose="02020603050405020304" pitchFamily="18" charset="0"/>
                      </a:endParaRPr>
                    </a:p>
                  </a:txBody>
                  <a:tcPr anchor="ctr">
                    <a:solidFill>
                      <a:schemeClr val="accent1">
                        <a:lumMod val="20000"/>
                        <a:lumOff val="80000"/>
                      </a:schemeClr>
                    </a:solidFill>
                  </a:tcPr>
                </a:tc>
                <a:tc>
                  <a:txBody>
                    <a:bodyPr/>
                    <a:lstStyle/>
                    <a:p>
                      <a:pPr algn="ctr"/>
                      <a:endParaRPr lang="ru-RU" sz="1150" dirty="0">
                        <a:latin typeface="PT Astra Serif" panose="020A0603040505020204" pitchFamily="18" charset="-52"/>
                        <a:cs typeface="Times New Roman" panose="02020603050405020304" pitchFamily="18" charset="0"/>
                      </a:endParaRPr>
                    </a:p>
                  </a:txBody>
                  <a:tcPr anchor="ctr">
                    <a:solidFill>
                      <a:schemeClr val="accent1">
                        <a:lumMod val="20000"/>
                        <a:lumOff val="80000"/>
                      </a:schemeClr>
                    </a:solidFill>
                  </a:tcPr>
                </a:tc>
                <a:tc>
                  <a:txBody>
                    <a:bodyPr/>
                    <a:lstStyle/>
                    <a:p>
                      <a:pPr algn="ctr"/>
                      <a:endParaRPr lang="ru-RU" sz="1150" dirty="0">
                        <a:latin typeface="PT Astra Serif" panose="020A0603040505020204" pitchFamily="18" charset="-52"/>
                        <a:cs typeface="Times New Roman" panose="02020603050405020304" pitchFamily="18" charset="0"/>
                      </a:endParaRPr>
                    </a:p>
                  </a:txBody>
                  <a:tcPr anchor="ctr">
                    <a:solidFill>
                      <a:schemeClr val="accent1">
                        <a:lumMod val="20000"/>
                        <a:lumOff val="80000"/>
                      </a:schemeClr>
                    </a:solidFill>
                  </a:tcPr>
                </a:tc>
              </a:tr>
            </a:tbl>
          </a:graphicData>
        </a:graphic>
      </p:graphicFrame>
    </p:spTree>
    <p:extLst>
      <p:ext uri="{BB962C8B-B14F-4D97-AF65-F5344CB8AC3E}">
        <p14:creationId xmlns:p14="http://schemas.microsoft.com/office/powerpoint/2010/main" val="456439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лок-схема: процесс 1"/>
          <p:cNvSpPr/>
          <p:nvPr/>
        </p:nvSpPr>
        <p:spPr>
          <a:xfrm>
            <a:off x="936172" y="1080999"/>
            <a:ext cx="2029097" cy="1837508"/>
          </a:xfrm>
          <a:prstGeom prst="flowChartProcess">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dirty="0">
              <a:solidFill>
                <a:sysClr val="windowText" lastClr="000000"/>
              </a:solidFill>
              <a:latin typeface="PT Astra Serif" panose="020A0603040505020204" pitchFamily="18" charset="-52"/>
              <a:cs typeface="Times New Roman" panose="02020603050405020304" pitchFamily="18" charset="0"/>
            </a:endParaRPr>
          </a:p>
        </p:txBody>
      </p:sp>
      <p:sp>
        <p:nvSpPr>
          <p:cNvPr id="3" name="Блок-схема: процесс 2"/>
          <p:cNvSpPr/>
          <p:nvPr/>
        </p:nvSpPr>
        <p:spPr>
          <a:xfrm>
            <a:off x="8828857" y="985205"/>
            <a:ext cx="2455818" cy="1933302"/>
          </a:xfrm>
          <a:prstGeom prst="flowChartProcess">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Блок-схема: процесс 3"/>
          <p:cNvSpPr/>
          <p:nvPr/>
        </p:nvSpPr>
        <p:spPr>
          <a:xfrm>
            <a:off x="853440" y="3026231"/>
            <a:ext cx="10546080" cy="905691"/>
          </a:xfrm>
          <a:prstGeom prst="flowChartProcess">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i="1" dirty="0">
                <a:latin typeface="PT Astra Serif" panose="020A0603040505020204" pitchFamily="18" charset="-52"/>
                <a:cs typeface="Times New Roman" panose="02020603050405020304" pitchFamily="18" charset="0"/>
              </a:rPr>
              <a:t>БЮДЖЕТ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p>
        </p:txBody>
      </p:sp>
      <p:sp>
        <p:nvSpPr>
          <p:cNvPr id="5" name="Прямоугольник 4"/>
          <p:cNvSpPr/>
          <p:nvPr/>
        </p:nvSpPr>
        <p:spPr>
          <a:xfrm>
            <a:off x="853440" y="4321302"/>
            <a:ext cx="2264229" cy="1271452"/>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ln w="0"/>
                <a:solidFill>
                  <a:schemeClr val="tx1"/>
                </a:solidFill>
                <a:effectLst>
                  <a:outerShdw blurRad="38100" dist="19050" dir="2700000" algn="tl" rotWithShape="0">
                    <a:schemeClr val="dk1">
                      <a:alpha val="40000"/>
                    </a:schemeClr>
                  </a:outerShdw>
                </a:effectLst>
                <a:latin typeface="PT Astra Serif" panose="020A0603040505020204" pitchFamily="18" charset="-52"/>
                <a:cs typeface="Times New Roman" panose="02020603050405020304" pitchFamily="18" charset="0"/>
              </a:rPr>
              <a:t>превышение доходов над расходами образует положительный остаток бюджета</a:t>
            </a:r>
          </a:p>
          <a:p>
            <a:pPr algn="ctr"/>
            <a:r>
              <a:rPr lang="ru-RU" sz="1400" dirty="0">
                <a:ln w="0"/>
                <a:solidFill>
                  <a:schemeClr val="tx1"/>
                </a:solidFill>
                <a:effectLst>
                  <a:outerShdw blurRad="38100" dist="19050" dir="2700000" algn="tl" rotWithShape="0">
                    <a:schemeClr val="dk1">
                      <a:alpha val="40000"/>
                    </a:schemeClr>
                  </a:outerShdw>
                </a:effectLst>
                <a:latin typeface="PT Astra Serif" panose="020A0603040505020204" pitchFamily="18" charset="-52"/>
                <a:cs typeface="Times New Roman" panose="02020603050405020304" pitchFamily="18" charset="0"/>
              </a:rPr>
              <a:t>ПРОФИЦИТ</a:t>
            </a:r>
          </a:p>
        </p:txBody>
      </p:sp>
      <p:sp>
        <p:nvSpPr>
          <p:cNvPr id="6" name="Блок-схема: процесс 5"/>
          <p:cNvSpPr/>
          <p:nvPr/>
        </p:nvSpPr>
        <p:spPr>
          <a:xfrm>
            <a:off x="9570720" y="4342420"/>
            <a:ext cx="1881052" cy="1252185"/>
          </a:xfrm>
          <a:prstGeom prst="flowChartProcess">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ln w="0"/>
                <a:solidFill>
                  <a:schemeClr val="tx1"/>
                </a:solidFill>
                <a:effectLst>
                  <a:outerShdw blurRad="38100" dist="19050" dir="2700000" algn="tl" rotWithShape="0">
                    <a:schemeClr val="dk1">
                      <a:alpha val="40000"/>
                    </a:schemeClr>
                  </a:outerShdw>
                </a:effectLst>
                <a:latin typeface="PT Astra Serif" panose="020A0603040505020204" pitchFamily="18" charset="-52"/>
                <a:cs typeface="Times New Roman" panose="02020603050405020304" pitchFamily="18" charset="0"/>
              </a:rPr>
              <a:t>если расходная часть бюджета превышает доходную, то бюджет формируется с ДЕФИЦИТОМ</a:t>
            </a:r>
          </a:p>
        </p:txBody>
      </p:sp>
      <p:sp>
        <p:nvSpPr>
          <p:cNvPr id="8" name="Прямоугольник 7"/>
          <p:cNvSpPr/>
          <p:nvPr/>
        </p:nvSpPr>
        <p:spPr>
          <a:xfrm>
            <a:off x="1005840" y="1199534"/>
            <a:ext cx="1889760" cy="1600438"/>
          </a:xfrm>
          <a:prstGeom prst="rect">
            <a:avLst/>
          </a:prstGeom>
        </p:spPr>
        <p:txBody>
          <a:bodyPr wrap="square">
            <a:spAutoFit/>
          </a:bodyPr>
          <a:lstStyle/>
          <a:p>
            <a:pPr algn="ctr"/>
            <a:r>
              <a:rPr lang="ru-RU" sz="1400" dirty="0">
                <a:latin typeface="PT Astra Serif" panose="020A0603040505020204" pitchFamily="18" charset="-52"/>
                <a:cs typeface="Times New Roman" panose="02020603050405020304" pitchFamily="18" charset="0"/>
              </a:rPr>
              <a:t>ДОХОДЫ </a:t>
            </a:r>
          </a:p>
          <a:p>
            <a:pPr algn="ctr"/>
            <a:r>
              <a:rPr lang="ru-RU" sz="1400" dirty="0">
                <a:latin typeface="PT Astra Serif" panose="020A0603040505020204" pitchFamily="18" charset="-52"/>
                <a:cs typeface="Times New Roman" panose="02020603050405020304" pitchFamily="18" charset="0"/>
              </a:rPr>
              <a:t>это поступающие в бюджет денежные средства (налоговые, неналоговые доходы и безвозмездные поступления)</a:t>
            </a:r>
          </a:p>
        </p:txBody>
      </p:sp>
      <p:sp>
        <p:nvSpPr>
          <p:cNvPr id="9" name="Прямоугольник 8"/>
          <p:cNvSpPr/>
          <p:nvPr/>
        </p:nvSpPr>
        <p:spPr>
          <a:xfrm>
            <a:off x="8828857" y="1052501"/>
            <a:ext cx="2455818" cy="1815882"/>
          </a:xfrm>
          <a:prstGeom prst="rect">
            <a:avLst/>
          </a:prstGeom>
        </p:spPr>
        <p:txBody>
          <a:bodyPr wrap="square">
            <a:spAutoFit/>
          </a:bodyPr>
          <a:lstStyle/>
          <a:p>
            <a:pPr algn="ctr"/>
            <a:r>
              <a:rPr lang="ru-RU" sz="1400" dirty="0">
                <a:latin typeface="PT Astra Serif" panose="020A0603040505020204" pitchFamily="18" charset="-52"/>
                <a:cs typeface="Times New Roman" panose="02020603050405020304" pitchFamily="18" charset="0"/>
              </a:rPr>
              <a:t>РАСХОДЫ</a:t>
            </a:r>
          </a:p>
          <a:p>
            <a:pPr algn="ctr"/>
            <a:r>
              <a:rPr lang="ru-RU" sz="1400" dirty="0">
                <a:latin typeface="PT Astra Serif" panose="020A0603040505020204" pitchFamily="18" charset="-52"/>
                <a:cs typeface="Times New Roman" panose="02020603050405020304" pitchFamily="18" charset="0"/>
              </a:rPr>
              <a:t>это выплачиваемые из бюджета денежные средства (социальные выплаты населению, оказание муниципальных услуг,</a:t>
            </a:r>
          </a:p>
          <a:p>
            <a:pPr algn="ctr"/>
            <a:r>
              <a:rPr lang="ru-RU" sz="1400" dirty="0">
                <a:latin typeface="PT Astra Serif" panose="020A0603040505020204" pitchFamily="18" charset="-52"/>
                <a:cs typeface="Times New Roman" panose="02020603050405020304" pitchFamily="18" charset="0"/>
              </a:rPr>
              <a:t>благоустройство,</a:t>
            </a:r>
          </a:p>
          <a:p>
            <a:pPr algn="ctr"/>
            <a:r>
              <a:rPr lang="ru-RU" sz="1400" dirty="0">
                <a:latin typeface="PT Astra Serif" panose="020A0603040505020204" pitchFamily="18" charset="-52"/>
                <a:cs typeface="Times New Roman" panose="02020603050405020304" pitchFamily="18" charset="0"/>
              </a:rPr>
              <a:t>и другие)</a:t>
            </a:r>
          </a:p>
        </p:txBody>
      </p:sp>
      <p:pic>
        <p:nvPicPr>
          <p:cNvPr id="10" name="Рисунок 9"/>
          <p:cNvPicPr>
            <a:picLocks noChangeAspect="1"/>
          </p:cNvPicPr>
          <p:nvPr/>
        </p:nvPicPr>
        <p:blipFill>
          <a:blip r:embed="rId2"/>
          <a:stretch>
            <a:fillRect/>
          </a:stretch>
        </p:blipFill>
        <p:spPr>
          <a:xfrm>
            <a:off x="5024846" y="730103"/>
            <a:ext cx="2020388" cy="2220797"/>
          </a:xfrm>
          <a:prstGeom prst="rect">
            <a:avLst/>
          </a:prstGeom>
        </p:spPr>
      </p:pic>
      <p:pic>
        <p:nvPicPr>
          <p:cNvPr id="12" name="Рисунок 11"/>
          <p:cNvPicPr>
            <a:picLocks noChangeAspect="1"/>
          </p:cNvPicPr>
          <p:nvPr/>
        </p:nvPicPr>
        <p:blipFill>
          <a:blip r:embed="rId3"/>
          <a:stretch>
            <a:fillRect/>
          </a:stretch>
        </p:blipFill>
        <p:spPr>
          <a:xfrm>
            <a:off x="5024848" y="4117252"/>
            <a:ext cx="2447109" cy="1845951"/>
          </a:xfrm>
          <a:prstGeom prst="rect">
            <a:avLst/>
          </a:prstGeom>
        </p:spPr>
      </p:pic>
      <p:cxnSp>
        <p:nvCxnSpPr>
          <p:cNvPr id="14" name="Прямая со стрелкой 13"/>
          <p:cNvCxnSpPr/>
          <p:nvPr/>
        </p:nvCxnSpPr>
        <p:spPr>
          <a:xfrm>
            <a:off x="7802882" y="5040225"/>
            <a:ext cx="1393371" cy="20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flipH="1">
            <a:off x="3431177" y="5040226"/>
            <a:ext cx="137595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Блок-схема: процесс 16"/>
          <p:cNvSpPr/>
          <p:nvPr/>
        </p:nvSpPr>
        <p:spPr>
          <a:xfrm>
            <a:off x="853440" y="5908446"/>
            <a:ext cx="10546080" cy="801322"/>
          </a:xfrm>
          <a:prstGeom prst="flowChartProcess">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PT Astra Serif" panose="020A0603040505020204" pitchFamily="18" charset="-52"/>
                <a:cs typeface="Times New Roman" panose="02020603050405020304" pitchFamily="18" charset="0"/>
              </a:rPr>
              <a:t>Сбалансированность бюджета по доходам и расходам – основополагающее требование, предъявляемое    </a:t>
            </a:r>
            <a:r>
              <a:rPr lang="ru-RU" dirty="0" smtClean="0">
                <a:latin typeface="PT Astra Serif" panose="020A0603040505020204" pitchFamily="18" charset="-52"/>
                <a:cs typeface="Times New Roman" panose="02020603050405020304" pitchFamily="18" charset="0"/>
              </a:rPr>
              <a:t>при составлении и утверждении бюджета</a:t>
            </a:r>
            <a:endParaRPr lang="ru-RU" dirty="0">
              <a:latin typeface="PT Astra Serif" panose="020A0603040505020204" pitchFamily="18" charset="-52"/>
              <a:cs typeface="Times New Roman" panose="02020603050405020304" pitchFamily="18" charset="0"/>
            </a:endParaRPr>
          </a:p>
        </p:txBody>
      </p:sp>
      <p:pic>
        <p:nvPicPr>
          <p:cNvPr id="18" name="Рисунок 17"/>
          <p:cNvPicPr>
            <a:picLocks noChangeAspect="1"/>
          </p:cNvPicPr>
          <p:nvPr/>
        </p:nvPicPr>
        <p:blipFill>
          <a:blip r:embed="rId4"/>
          <a:stretch>
            <a:fillRect/>
          </a:stretch>
        </p:blipFill>
        <p:spPr>
          <a:xfrm>
            <a:off x="0" y="-3227"/>
            <a:ext cx="12192000" cy="748273"/>
          </a:xfrm>
          <a:prstGeom prst="rect">
            <a:avLst/>
          </a:prstGeom>
          <a:ln>
            <a:solidFill>
              <a:srgbClr val="00B050"/>
            </a:solidFill>
          </a:ln>
          <a:effectLst>
            <a:glow rad="12700">
              <a:schemeClr val="accent1">
                <a:alpha val="40000"/>
              </a:schemeClr>
            </a:glow>
          </a:effectLst>
        </p:spPr>
      </p:pic>
      <p:sp>
        <p:nvSpPr>
          <p:cNvPr id="19" name="Прямоугольник 18"/>
          <p:cNvSpPr/>
          <p:nvPr/>
        </p:nvSpPr>
        <p:spPr>
          <a:xfrm>
            <a:off x="1985554" y="116988"/>
            <a:ext cx="7437120" cy="461665"/>
          </a:xfrm>
          <a:prstGeom prst="rect">
            <a:avLst/>
          </a:prstGeom>
        </p:spPr>
        <p:txBody>
          <a:bodyPr wrap="square">
            <a:spAutoFit/>
          </a:bodyPr>
          <a:lstStyle/>
          <a:p>
            <a:pPr algn="ctr"/>
            <a:r>
              <a:rPr lang="ru-RU" sz="2400" b="1" i="1" dirty="0">
                <a:latin typeface="PT Astra Serif" panose="020A0603040505020204" pitchFamily="18" charset="-52"/>
                <a:cs typeface="Times New Roman" panose="02020603050405020304" pitchFamily="18" charset="0"/>
              </a:rPr>
              <a:t>Что такое бюджет?</a:t>
            </a:r>
          </a:p>
        </p:txBody>
      </p:sp>
    </p:spTree>
    <p:extLst>
      <p:ext uri="{BB962C8B-B14F-4D97-AF65-F5344CB8AC3E}">
        <p14:creationId xmlns:p14="http://schemas.microsoft.com/office/powerpoint/2010/main" val="16877974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845834279"/>
              </p:ext>
            </p:extLst>
          </p:nvPr>
        </p:nvGraphicFramePr>
        <p:xfrm>
          <a:off x="1" y="180974"/>
          <a:ext cx="12191998" cy="7276959"/>
        </p:xfrm>
        <a:graphic>
          <a:graphicData uri="http://schemas.openxmlformats.org/drawingml/2006/table">
            <a:tbl>
              <a:tblPr firstRow="1" bandRow="1">
                <a:tableStyleId>{5C22544A-7EE6-4342-B048-85BDC9FD1C3A}</a:tableStyleId>
              </a:tblPr>
              <a:tblGrid>
                <a:gridCol w="427289">
                  <a:extLst>
                    <a:ext uri="{9D8B030D-6E8A-4147-A177-3AD203B41FA5}">
                      <a16:colId xmlns="" xmlns:a16="http://schemas.microsoft.com/office/drawing/2014/main" val="20000"/>
                    </a:ext>
                  </a:extLst>
                </a:gridCol>
                <a:gridCol w="8852512">
                  <a:extLst>
                    <a:ext uri="{9D8B030D-6E8A-4147-A177-3AD203B41FA5}">
                      <a16:colId xmlns="" xmlns:a16="http://schemas.microsoft.com/office/drawing/2014/main" val="20001"/>
                    </a:ext>
                  </a:extLst>
                </a:gridCol>
                <a:gridCol w="977774">
                  <a:extLst>
                    <a:ext uri="{9D8B030D-6E8A-4147-A177-3AD203B41FA5}">
                      <a16:colId xmlns="" xmlns:a16="http://schemas.microsoft.com/office/drawing/2014/main" val="20002"/>
                    </a:ext>
                  </a:extLst>
                </a:gridCol>
                <a:gridCol w="968721">
                  <a:extLst>
                    <a:ext uri="{9D8B030D-6E8A-4147-A177-3AD203B41FA5}">
                      <a16:colId xmlns="" xmlns:a16="http://schemas.microsoft.com/office/drawing/2014/main" val="20003"/>
                    </a:ext>
                  </a:extLst>
                </a:gridCol>
                <a:gridCol w="965702">
                  <a:extLst>
                    <a:ext uri="{9D8B030D-6E8A-4147-A177-3AD203B41FA5}">
                      <a16:colId xmlns="" xmlns:a16="http://schemas.microsoft.com/office/drawing/2014/main" val="20004"/>
                    </a:ext>
                  </a:extLst>
                </a:gridCol>
              </a:tblGrid>
              <a:tr h="972250">
                <a:tc>
                  <a:txBody>
                    <a:bodyPr/>
                    <a:lstStyle/>
                    <a:p>
                      <a:pPr algn="ctr"/>
                      <a:r>
                        <a:rPr lang="ru-RU" sz="1200" b="1" dirty="0" smtClean="0">
                          <a:latin typeface="PT Astra Serif" panose="020A0603040505020204" pitchFamily="18" charset="-52"/>
                          <a:cs typeface="Times New Roman" panose="02020603050405020304" pitchFamily="18" charset="0"/>
                        </a:rPr>
                        <a:t>№ п/п</a:t>
                      </a:r>
                      <a:endParaRPr lang="ru-RU" sz="1200" b="1" dirty="0">
                        <a:latin typeface="PT Astra Serif" panose="020A0603040505020204" pitchFamily="18" charset="-52"/>
                        <a:cs typeface="Times New Roman" panose="02020603050405020304" pitchFamily="18" charset="0"/>
                      </a:endParaRPr>
                    </a:p>
                  </a:txBody>
                  <a:tcPr/>
                </a:tc>
                <a:tc>
                  <a:txBody>
                    <a:bodyPr/>
                    <a:lstStyle/>
                    <a:p>
                      <a:pPr algn="ctr"/>
                      <a:endParaRPr lang="ru-RU" sz="1400" dirty="0" smtClean="0">
                        <a:latin typeface="PT Astra Serif" panose="020A0603040505020204" pitchFamily="18" charset="-52"/>
                        <a:cs typeface="Times New Roman" panose="02020603050405020304" pitchFamily="18" charset="0"/>
                      </a:endParaRPr>
                    </a:p>
                    <a:p>
                      <a:pPr algn="ctr"/>
                      <a:r>
                        <a:rPr lang="ru-RU" sz="1400" dirty="0" smtClean="0">
                          <a:latin typeface="PT Astra Serif" panose="020A0603040505020204" pitchFamily="18" charset="-52"/>
                          <a:cs typeface="Times New Roman" panose="02020603050405020304" pitchFamily="18" charset="0"/>
                        </a:rPr>
                        <a:t>Наименование программы</a:t>
                      </a:r>
                      <a:endParaRPr lang="ru-RU" sz="1400" dirty="0">
                        <a:latin typeface="PT Astra Serif" panose="020A0603040505020204" pitchFamily="18" charset="-52"/>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PT Astra Serif" panose="020A0603040505020204" pitchFamily="18" charset="-52"/>
                          <a:cs typeface="Times New Roman" panose="02020603050405020304" pitchFamily="18" charset="0"/>
                        </a:rPr>
                        <a:t>Утвержден-</a:t>
                      </a:r>
                      <a:r>
                        <a:rPr lang="ru-RU" sz="1200" b="0" dirty="0" err="1" smtClean="0">
                          <a:solidFill>
                            <a:schemeClr val="bg1"/>
                          </a:solidFill>
                          <a:effectLst/>
                          <a:latin typeface="PT Astra Serif" panose="020A0603040505020204" pitchFamily="18" charset="-52"/>
                          <a:cs typeface="Times New Roman" panose="02020603050405020304" pitchFamily="18" charset="0"/>
                        </a:rPr>
                        <a:t>ный</a:t>
                      </a:r>
                      <a:r>
                        <a:rPr lang="ru-RU" sz="1200" b="0" dirty="0" smtClean="0">
                          <a:solidFill>
                            <a:schemeClr val="bg1"/>
                          </a:solidFill>
                          <a:effectLst/>
                          <a:latin typeface="PT Astra Serif" panose="020A0603040505020204" pitchFamily="18" charset="-52"/>
                          <a:cs typeface="Times New Roman" panose="02020603050405020304" pitchFamily="18" charset="0"/>
                        </a:rPr>
                        <a:t> план на 2024 год</a:t>
                      </a:r>
                      <a:endParaRPr lang="ru-RU" sz="1200" b="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rPr>
                        <a:t>План на 2024 год по сводной бюджетной росписи</a:t>
                      </a:r>
                      <a:endParaRPr lang="ru-RU" sz="1200" b="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rPr>
                        <a:t>Исполнено</a:t>
                      </a:r>
                      <a:r>
                        <a:rPr lang="ru-RU" sz="1200" b="0" baseline="0" dirty="0" smtClean="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rPr>
                        <a:t> на 01.01.2025   </a:t>
                      </a:r>
                      <a:endParaRPr lang="ru-RU" sz="1200" b="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a:tc>
                <a:extLst>
                  <a:ext uri="{0D108BD9-81ED-4DB2-BD59-A6C34878D82A}">
                    <a16:rowId xmlns="" xmlns:a16="http://schemas.microsoft.com/office/drawing/2014/main" val="10000"/>
                  </a:ext>
                </a:extLst>
              </a:tr>
              <a:tr h="1443643">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just"/>
                      <a:r>
                        <a:rPr lang="ru-RU" sz="1150" dirty="0" smtClean="0">
                          <a:latin typeface="PT Astra Serif" panose="020A0603040505020204" pitchFamily="18" charset="-52"/>
                          <a:cs typeface="Times New Roman" panose="02020603050405020304" pitchFamily="18" charset="0"/>
                        </a:rPr>
                        <a:t>15. Обеспечение выполнения мероприятий по капитальному ремонту образовательных организаций, объектов коммунальной</a:t>
                      </a:r>
                    </a:p>
                    <a:p>
                      <a:pPr algn="just"/>
                      <a:r>
                        <a:rPr lang="ru-RU" sz="1150" dirty="0" smtClean="0">
                          <a:latin typeface="PT Astra Serif" panose="020A0603040505020204" pitchFamily="18" charset="-52"/>
                          <a:cs typeface="Times New Roman" panose="02020603050405020304" pitchFamily="18" charset="0"/>
                        </a:rPr>
                        <a:t>инфраструктуры, спортивных объектов на территории муниципального образования город Тула;</a:t>
                      </a:r>
                    </a:p>
                    <a:p>
                      <a:pPr algn="just"/>
                      <a:r>
                        <a:rPr lang="ru-RU" sz="1150" dirty="0" smtClean="0">
                          <a:latin typeface="PT Astra Serif" panose="020A0603040505020204" pitchFamily="18" charset="-52"/>
                          <a:cs typeface="Times New Roman" panose="02020603050405020304" pitchFamily="18" charset="0"/>
                        </a:rPr>
                        <a:t>16. Обеспечение выполнения мероприятий по благоустройству зданий муниципальных общеобразовательных организаций на территории муниципального образования город Тула;</a:t>
                      </a:r>
                    </a:p>
                    <a:p>
                      <a:pPr algn="just"/>
                      <a:r>
                        <a:rPr lang="ru-RU" sz="1150" dirty="0" smtClean="0">
                          <a:latin typeface="PT Astra Serif" panose="020A0603040505020204" pitchFamily="18" charset="-52"/>
                          <a:cs typeface="Times New Roman" panose="02020603050405020304" pitchFamily="18" charset="0"/>
                        </a:rPr>
                        <a:t>17. Обеспечение реализации муниципальной программы муниципального образования город Тула «Развитие градостроительной деятельности на территории муниципального образования город Тула»;</a:t>
                      </a:r>
                    </a:p>
                    <a:p>
                      <a:pPr algn="just"/>
                      <a:r>
                        <a:rPr lang="ru-RU" sz="1150" dirty="0" smtClean="0">
                          <a:latin typeface="PT Astra Serif" panose="020A0603040505020204" pitchFamily="18" charset="-52"/>
                          <a:cs typeface="Times New Roman" panose="02020603050405020304" pitchFamily="18" charset="0"/>
                        </a:rPr>
                        <a:t>18. Участие в реализации муниципальной программы муниципального образования город Тула «Развитие градостроительной деятельности на территории муниципального образования город Тула». </a:t>
                      </a:r>
                    </a:p>
                  </a:txBody>
                  <a:tcPr anchor="ctr"/>
                </a:tc>
                <a:tc>
                  <a:txBody>
                    <a:bodyPr/>
                    <a:lstStyle/>
                    <a:p>
                      <a:pPr algn="ctr"/>
                      <a:endParaRPr lang="ru-RU" sz="1150" dirty="0">
                        <a:latin typeface="PT Astra Serif" panose="020A0603040505020204" pitchFamily="18" charset="-52"/>
                        <a:cs typeface="Times New Roman" panose="02020603050405020304" pitchFamily="18" charset="0"/>
                      </a:endParaRPr>
                    </a:p>
                  </a:txBody>
                  <a:tcPr anchor="ctr"/>
                </a:tc>
                <a:tc>
                  <a:txBody>
                    <a:bodyPr/>
                    <a:lstStyle/>
                    <a:p>
                      <a:pPr algn="ctr"/>
                      <a:endParaRPr lang="ru-RU" sz="1150" dirty="0">
                        <a:latin typeface="PT Astra Serif" panose="020A0603040505020204" pitchFamily="18" charset="-52"/>
                        <a:cs typeface="Times New Roman" panose="02020603050405020304" pitchFamily="18" charset="0"/>
                      </a:endParaRPr>
                    </a:p>
                  </a:txBody>
                  <a:tcPr anchor="ctr"/>
                </a:tc>
                <a:tc>
                  <a:txBody>
                    <a:bodyPr/>
                    <a:lstStyle/>
                    <a:p>
                      <a:pPr algn="ctr"/>
                      <a:endParaRPr lang="ru-RU" sz="1150" dirty="0">
                        <a:latin typeface="PT Astra Serif" panose="020A0603040505020204" pitchFamily="18" charset="-52"/>
                        <a:cs typeface="Times New Roman" panose="02020603050405020304" pitchFamily="18" charset="0"/>
                      </a:endParaRPr>
                    </a:p>
                  </a:txBody>
                  <a:tcPr anchor="ctr"/>
                </a:tc>
                <a:extLst>
                  <a:ext uri="{0D108BD9-81ED-4DB2-BD59-A6C34878D82A}">
                    <a16:rowId xmlns="" xmlns:a16="http://schemas.microsoft.com/office/drawing/2014/main" val="10001"/>
                  </a:ext>
                </a:extLst>
              </a:tr>
              <a:tr h="265159">
                <a:tc>
                  <a:txBody>
                    <a:bodyPr/>
                    <a:lstStyle/>
                    <a:p>
                      <a:pPr algn="ctr"/>
                      <a:r>
                        <a:rPr lang="ru-RU" sz="1200" b="1" i="1" dirty="0" smtClean="0">
                          <a:latin typeface="PT Astra Serif" panose="020A0603040505020204" pitchFamily="18" charset="-52"/>
                          <a:cs typeface="Times New Roman" panose="02020603050405020304" pitchFamily="18" charset="0"/>
                        </a:rPr>
                        <a:t>24</a:t>
                      </a:r>
                      <a:endParaRPr lang="ru-RU" sz="1200" b="1" i="1" dirty="0">
                        <a:latin typeface="PT Astra Serif" panose="020A0603040505020204" pitchFamily="18" charset="-52"/>
                        <a:cs typeface="Times New Roman" panose="02020603050405020304" pitchFamily="18" charset="0"/>
                      </a:endParaRPr>
                    </a:p>
                  </a:txBody>
                  <a:tcPr/>
                </a:tc>
                <a:tc>
                  <a:txBody>
                    <a:bodyPr/>
                    <a:lstStyle/>
                    <a:p>
                      <a:pPr algn="l"/>
                      <a:r>
                        <a:rPr lang="ru-RU" sz="1150" b="1" i="1" dirty="0" smtClean="0">
                          <a:latin typeface="PT Astra Serif" panose="020A0603040505020204" pitchFamily="18" charset="-52"/>
                          <a:cs typeface="Times New Roman" panose="02020603050405020304" pitchFamily="18" charset="0"/>
                        </a:rPr>
                        <a:t>Муниципальная программа «Доступная среда»</a:t>
                      </a:r>
                      <a:endParaRPr lang="ru-RU" sz="1150" b="1" i="1" dirty="0">
                        <a:latin typeface="PT Astra Serif" panose="020A0603040505020204" pitchFamily="18" charset="-52"/>
                        <a:cs typeface="Times New Roman" panose="02020603050405020304" pitchFamily="18" charset="0"/>
                      </a:endParaRPr>
                    </a:p>
                  </a:txBody>
                  <a:tcPr/>
                </a:tc>
                <a:tc>
                  <a:txBody>
                    <a:bodyPr/>
                    <a:lstStyle/>
                    <a:p>
                      <a:pPr algn="ctr"/>
                      <a:r>
                        <a:rPr lang="ru-RU" sz="1150" dirty="0" smtClean="0">
                          <a:latin typeface="PT Astra Serif" panose="020A0603040505020204" pitchFamily="18" charset="-52"/>
                          <a:cs typeface="Times New Roman" panose="02020603050405020304" pitchFamily="18" charset="0"/>
                        </a:rPr>
                        <a:t>10,1</a:t>
                      </a:r>
                      <a:endParaRPr lang="ru-RU" sz="1150" dirty="0">
                        <a:latin typeface="PT Astra Serif" panose="020A0603040505020204" pitchFamily="18" charset="-52"/>
                        <a:cs typeface="Times New Roman" panose="02020603050405020304" pitchFamily="18" charset="0"/>
                      </a:endParaRPr>
                    </a:p>
                  </a:txBody>
                  <a:tcPr/>
                </a:tc>
                <a:tc>
                  <a:txBody>
                    <a:bodyPr/>
                    <a:lstStyle/>
                    <a:p>
                      <a:pPr algn="ctr"/>
                      <a:r>
                        <a:rPr lang="ru-RU" sz="1150" dirty="0" smtClean="0">
                          <a:latin typeface="PT Astra Serif" panose="020A0603040505020204" pitchFamily="18" charset="-52"/>
                          <a:cs typeface="Times New Roman" panose="02020603050405020304" pitchFamily="18" charset="0"/>
                        </a:rPr>
                        <a:t>11,2</a:t>
                      </a:r>
                      <a:endParaRPr lang="ru-RU" sz="1150" dirty="0">
                        <a:latin typeface="PT Astra Serif" panose="020A0603040505020204" pitchFamily="18" charset="-52"/>
                        <a:cs typeface="Times New Roman" panose="02020603050405020304" pitchFamily="18" charset="0"/>
                      </a:endParaRPr>
                    </a:p>
                  </a:txBody>
                  <a:tcPr/>
                </a:tc>
                <a:tc>
                  <a:txBody>
                    <a:bodyPr/>
                    <a:lstStyle/>
                    <a:p>
                      <a:pPr algn="ctr"/>
                      <a:r>
                        <a:rPr lang="ru-RU" sz="1150" dirty="0" smtClean="0">
                          <a:latin typeface="PT Astra Serif" panose="020A0603040505020204" pitchFamily="18" charset="-52"/>
                          <a:cs typeface="Times New Roman" panose="02020603050405020304" pitchFamily="18" charset="0"/>
                        </a:rPr>
                        <a:t>10,2</a:t>
                      </a:r>
                      <a:endParaRPr lang="ru-RU" sz="1150" dirty="0">
                        <a:latin typeface="PT Astra Serif" panose="020A0603040505020204" pitchFamily="18" charset="-52"/>
                        <a:cs typeface="Times New Roman" panose="02020603050405020304" pitchFamily="18" charset="0"/>
                      </a:endParaRPr>
                    </a:p>
                  </a:txBody>
                  <a:tcPr/>
                </a:tc>
                <a:extLst>
                  <a:ext uri="{0D108BD9-81ED-4DB2-BD59-A6C34878D82A}">
                    <a16:rowId xmlns="" xmlns:a16="http://schemas.microsoft.com/office/drawing/2014/main" val="10002"/>
                  </a:ext>
                </a:extLst>
              </a:tr>
              <a:tr h="265159">
                <a:tc>
                  <a:txBody>
                    <a:bodyPr/>
                    <a:lstStyle/>
                    <a:p>
                      <a:pPr algn="ctr"/>
                      <a:endParaRPr lang="ru-RU" sz="1200" dirty="0">
                        <a:latin typeface="PT Astra Serif" panose="020A0603040505020204" pitchFamily="18" charset="-52"/>
                        <a:cs typeface="Times New Roman" panose="02020603050405020304" pitchFamily="18" charset="0"/>
                      </a:endParaRPr>
                    </a:p>
                  </a:txBody>
                  <a:tcPr/>
                </a:tc>
                <a:tc>
                  <a:txBody>
                    <a:bodyPr/>
                    <a:lstStyle/>
                    <a:p>
                      <a:pPr algn="just"/>
                      <a:r>
                        <a:rPr lang="ru-RU" sz="1150" dirty="0" smtClean="0">
                          <a:latin typeface="PT Astra Serif" panose="020A0603040505020204" pitchFamily="18" charset="-52"/>
                          <a:cs typeface="Times New Roman" panose="02020603050405020304" pitchFamily="18" charset="0"/>
                        </a:rPr>
                        <a:t>Удельный вес в общем объеме</a:t>
                      </a:r>
                      <a:r>
                        <a:rPr lang="ru-RU" sz="1150" baseline="0" dirty="0" smtClean="0">
                          <a:latin typeface="PT Astra Serif" panose="020A0603040505020204" pitchFamily="18" charset="-52"/>
                          <a:cs typeface="Times New Roman" panose="02020603050405020304" pitchFamily="18" charset="0"/>
                        </a:rPr>
                        <a:t> расходов</a:t>
                      </a:r>
                      <a:endParaRPr lang="ru-RU" sz="1150" dirty="0">
                        <a:latin typeface="PT Astra Serif" panose="020A0603040505020204" pitchFamily="18" charset="-52"/>
                        <a:cs typeface="Times New Roman" panose="02020603050405020304" pitchFamily="18" charset="0"/>
                      </a:endParaRPr>
                    </a:p>
                  </a:txBody>
                  <a:tcPr/>
                </a:tc>
                <a:tc>
                  <a:txBody>
                    <a:bodyPr/>
                    <a:lstStyle/>
                    <a:p>
                      <a:pPr algn="ctr"/>
                      <a:r>
                        <a:rPr lang="ru-RU" sz="1150" dirty="0" smtClean="0">
                          <a:latin typeface="PT Astra Serif" panose="020A0603040505020204" pitchFamily="18" charset="-52"/>
                          <a:cs typeface="Times New Roman" panose="02020603050405020304" pitchFamily="18" charset="0"/>
                        </a:rPr>
                        <a:t>0,04%</a:t>
                      </a:r>
                      <a:endParaRPr lang="ru-RU" sz="1150" dirty="0">
                        <a:latin typeface="PT Astra Serif" panose="020A0603040505020204" pitchFamily="18" charset="-52"/>
                        <a:cs typeface="Times New Roman" panose="02020603050405020304" pitchFamily="18" charset="0"/>
                      </a:endParaRPr>
                    </a:p>
                  </a:txBody>
                  <a:tcPr anchor="ctr"/>
                </a:tc>
                <a:tc>
                  <a:txBody>
                    <a:bodyPr/>
                    <a:lstStyle/>
                    <a:p>
                      <a:pPr algn="ctr"/>
                      <a:r>
                        <a:rPr lang="ru-RU" sz="1150" dirty="0" smtClean="0">
                          <a:latin typeface="PT Astra Serif" panose="020A0603040505020204" pitchFamily="18" charset="-52"/>
                          <a:cs typeface="Times New Roman" panose="02020603050405020304" pitchFamily="18" charset="0"/>
                        </a:rPr>
                        <a:t>0,03%</a:t>
                      </a:r>
                      <a:endParaRPr lang="ru-RU" sz="1150" dirty="0">
                        <a:latin typeface="PT Astra Serif" panose="020A0603040505020204" pitchFamily="18" charset="-52"/>
                        <a:cs typeface="Times New Roman" panose="02020603050405020304" pitchFamily="18" charset="0"/>
                      </a:endParaRPr>
                    </a:p>
                  </a:txBody>
                  <a:tcPr anchor="ctr"/>
                </a:tc>
                <a:tc>
                  <a:txBody>
                    <a:bodyPr/>
                    <a:lstStyle/>
                    <a:p>
                      <a:pPr algn="ctr"/>
                      <a:r>
                        <a:rPr lang="ru-RU" sz="1150" dirty="0" smtClean="0">
                          <a:latin typeface="PT Astra Serif" panose="020A0603040505020204" pitchFamily="18" charset="-52"/>
                          <a:cs typeface="Times New Roman" panose="02020603050405020304" pitchFamily="18" charset="0"/>
                        </a:rPr>
                        <a:t>0,03%</a:t>
                      </a:r>
                      <a:endParaRPr lang="ru-RU" sz="1150" dirty="0">
                        <a:latin typeface="PT Astra Serif" panose="020A0603040505020204" pitchFamily="18" charset="-52"/>
                        <a:cs typeface="Times New Roman" panose="02020603050405020304" pitchFamily="18" charset="0"/>
                      </a:endParaRPr>
                    </a:p>
                  </a:txBody>
                  <a:tcPr anchor="ctr"/>
                </a:tc>
                <a:extLst>
                  <a:ext uri="{0D108BD9-81ED-4DB2-BD59-A6C34878D82A}">
                    <a16:rowId xmlns="" xmlns:a16="http://schemas.microsoft.com/office/drawing/2014/main" val="10003"/>
                  </a:ext>
                </a:extLst>
              </a:tr>
              <a:tr h="1782458">
                <a:tc>
                  <a:txBody>
                    <a:bodyPr/>
                    <a:lstStyle/>
                    <a:p>
                      <a:pPr algn="ctr"/>
                      <a:endParaRPr lang="ru-RU" sz="1200" dirty="0">
                        <a:latin typeface="PT Astra Serif" panose="020A0603040505020204" pitchFamily="18" charset="-52"/>
                        <a:cs typeface="Times New Roman" panose="02020603050405020304" pitchFamily="18" charset="0"/>
                      </a:endParaRPr>
                    </a:p>
                  </a:txBody>
                  <a:tcPr/>
                </a:tc>
                <a:tc>
                  <a:txBody>
                    <a:bodyPr/>
                    <a:lstStyle/>
                    <a:p>
                      <a:pPr algn="just"/>
                      <a:r>
                        <a:rPr lang="ru-RU" sz="1150" b="1" dirty="0" smtClean="0">
                          <a:latin typeface="PT Astra Serif" panose="020A0603040505020204" pitchFamily="18" charset="-52"/>
                          <a:cs typeface="Times New Roman" panose="02020603050405020304" pitchFamily="18" charset="0"/>
                        </a:rPr>
                        <a:t>Цель муниципальной программы: </a:t>
                      </a:r>
                    </a:p>
                    <a:p>
                      <a:pPr algn="just"/>
                      <a:r>
                        <a:rPr lang="ru-RU" sz="1150" dirty="0" smtClean="0">
                          <a:latin typeface="PT Astra Serif" panose="020A0603040505020204" pitchFamily="18" charset="-52"/>
                          <a:cs typeface="Times New Roman" panose="02020603050405020304" pitchFamily="18" charset="0"/>
                        </a:rPr>
                        <a:t>Создание условий для обеспечения беспрепятственного доступа инвалидов к муниципальным объектам социальной инфраструктуры в сфере образования, культуры, спорта, физической культуры и молодежной политики (далее – в приоритетных сферах жизнедеятельности инвалидов) и преодоление социальной разобщенности в обществе.</a:t>
                      </a:r>
                    </a:p>
                    <a:p>
                      <a:pPr algn="just"/>
                      <a:r>
                        <a:rPr lang="ru-RU" sz="1150" b="1" dirty="0" smtClean="0">
                          <a:latin typeface="PT Astra Serif" panose="020A0603040505020204" pitchFamily="18" charset="-52"/>
                          <a:cs typeface="Times New Roman" panose="02020603050405020304" pitchFamily="18" charset="0"/>
                        </a:rPr>
                        <a:t>Задачи муниципальной программы:</a:t>
                      </a:r>
                    </a:p>
                    <a:p>
                      <a:pPr algn="just"/>
                      <a:r>
                        <a:rPr lang="ru-RU" sz="1150" dirty="0" smtClean="0">
                          <a:latin typeface="PT Astra Serif" panose="020A0603040505020204" pitchFamily="18" charset="-52"/>
                          <a:cs typeface="Times New Roman" panose="02020603050405020304" pitchFamily="18" charset="0"/>
                        </a:rPr>
                        <a:t>1. Оснащение муниципальных объектов социальной инфраструктуры в приоритетных сферах жизнедеятельности инвалидов приспособлениями и устройствами для обеспечения доступа инвалидов;</a:t>
                      </a:r>
                    </a:p>
                    <a:p>
                      <a:pPr algn="just"/>
                      <a:r>
                        <a:rPr lang="ru-RU" sz="1150" dirty="0" smtClean="0">
                          <a:latin typeface="PT Astra Serif" panose="020A0603040505020204" pitchFamily="18" charset="-52"/>
                          <a:cs typeface="Times New Roman" panose="02020603050405020304" pitchFamily="18" charset="0"/>
                        </a:rPr>
                        <a:t>2. Обеспечение условий для социализации и интеграции инвалидов в общество;</a:t>
                      </a:r>
                    </a:p>
                    <a:p>
                      <a:pPr algn="just"/>
                      <a:r>
                        <a:rPr lang="ru-RU" sz="1150" dirty="0" smtClean="0">
                          <a:latin typeface="PT Astra Serif" panose="020A0603040505020204" pitchFamily="18" charset="-52"/>
                          <a:cs typeface="Times New Roman" panose="02020603050405020304" pitchFamily="18" charset="0"/>
                        </a:rPr>
                        <a:t>3. Обеспечение информированности населения о деятельности администрации города Тулы, направленной на формирование доступной среды жизнедеятельности для инвалидов.</a:t>
                      </a:r>
                    </a:p>
                  </a:txBody>
                  <a:tcPr/>
                </a:tc>
                <a:tc>
                  <a:txBody>
                    <a:bodyPr/>
                    <a:lstStyle/>
                    <a:p>
                      <a:pPr algn="ctr"/>
                      <a:endParaRPr lang="ru-RU" sz="1150" dirty="0">
                        <a:latin typeface="PT Astra Serif" panose="020A0603040505020204" pitchFamily="18" charset="-52"/>
                        <a:cs typeface="Times New Roman" panose="02020603050405020304" pitchFamily="18" charset="0"/>
                      </a:endParaRPr>
                    </a:p>
                  </a:txBody>
                  <a:tcPr anchor="ctr"/>
                </a:tc>
                <a:tc>
                  <a:txBody>
                    <a:bodyPr/>
                    <a:lstStyle/>
                    <a:p>
                      <a:pPr algn="ctr"/>
                      <a:endParaRPr lang="ru-RU" sz="1150" dirty="0">
                        <a:latin typeface="PT Astra Serif" panose="020A0603040505020204" pitchFamily="18" charset="-52"/>
                        <a:cs typeface="Times New Roman" panose="02020603050405020304" pitchFamily="18" charset="0"/>
                      </a:endParaRPr>
                    </a:p>
                  </a:txBody>
                  <a:tcPr anchor="ctr"/>
                </a:tc>
                <a:tc>
                  <a:txBody>
                    <a:bodyPr/>
                    <a:lstStyle/>
                    <a:p>
                      <a:pPr algn="ctr"/>
                      <a:endParaRPr lang="ru-RU" sz="1150" dirty="0">
                        <a:latin typeface="PT Astra Serif" panose="020A0603040505020204" pitchFamily="18" charset="-52"/>
                        <a:cs typeface="Times New Roman" panose="02020603050405020304" pitchFamily="18" charset="0"/>
                      </a:endParaRPr>
                    </a:p>
                  </a:txBody>
                  <a:tcPr anchor="ctr"/>
                </a:tc>
                <a:extLst>
                  <a:ext uri="{0D108BD9-81ED-4DB2-BD59-A6C34878D82A}">
                    <a16:rowId xmlns="" xmlns:a16="http://schemas.microsoft.com/office/drawing/2014/main" val="10004"/>
                  </a:ext>
                </a:extLst>
              </a:tr>
              <a:tr h="294621">
                <a:tc>
                  <a:txBody>
                    <a:bodyPr/>
                    <a:lstStyle/>
                    <a:p>
                      <a:pPr algn="ctr"/>
                      <a:r>
                        <a:rPr lang="ru-RU" sz="1400" b="1" i="1" dirty="0" smtClean="0">
                          <a:latin typeface="PT Astra Serif" panose="020A0603040505020204" pitchFamily="18" charset="-52"/>
                          <a:cs typeface="Times New Roman" panose="02020603050405020304" pitchFamily="18" charset="0"/>
                        </a:rPr>
                        <a:t>25</a:t>
                      </a:r>
                      <a:endParaRPr lang="ru-RU" sz="1400" b="1" i="1" dirty="0">
                        <a:latin typeface="PT Astra Serif" panose="020A0603040505020204" pitchFamily="18" charset="-52"/>
                        <a:cs typeface="Times New Roman" panose="02020603050405020304" pitchFamily="18" charset="0"/>
                      </a:endParaRPr>
                    </a:p>
                  </a:txBody>
                  <a:tcPr/>
                </a:tc>
                <a:tc>
                  <a:txBody>
                    <a:bodyPr/>
                    <a:lstStyle/>
                    <a:p>
                      <a:pPr algn="l"/>
                      <a:r>
                        <a:rPr lang="ru-RU" sz="1400" b="1" i="1" dirty="0" smtClean="0">
                          <a:latin typeface="PT Astra Serif" panose="020A0603040505020204" pitchFamily="18" charset="-52"/>
                          <a:cs typeface="Times New Roman" panose="02020603050405020304" pitchFamily="18" charset="0"/>
                        </a:rPr>
                        <a:t>Муниципальная программа «Формирование</a:t>
                      </a:r>
                      <a:r>
                        <a:rPr lang="ru-RU" sz="1400" b="1" i="1" baseline="0" dirty="0" smtClean="0">
                          <a:latin typeface="PT Astra Serif" panose="020A0603040505020204" pitchFamily="18" charset="-52"/>
                          <a:cs typeface="Times New Roman" panose="02020603050405020304" pitchFamily="18" charset="0"/>
                        </a:rPr>
                        <a:t> </a:t>
                      </a:r>
                      <a:r>
                        <a:rPr lang="ru-RU" sz="1400" b="1" i="1" dirty="0" smtClean="0">
                          <a:latin typeface="PT Astra Serif" panose="020A0603040505020204" pitchFamily="18" charset="-52"/>
                          <a:cs typeface="Times New Roman" panose="02020603050405020304" pitchFamily="18" charset="0"/>
                        </a:rPr>
                        <a:t>современной городской среды»</a:t>
                      </a:r>
                      <a:endParaRPr lang="ru-RU" sz="1400" b="1" i="1" dirty="0">
                        <a:latin typeface="PT Astra Serif" panose="020A0603040505020204" pitchFamily="18" charset="-52"/>
                        <a:cs typeface="Times New Roman" panose="02020603050405020304" pitchFamily="18" charset="0"/>
                      </a:endParaRPr>
                    </a:p>
                  </a:txBody>
                  <a:tcPr/>
                </a:tc>
                <a:tc>
                  <a:txBody>
                    <a:bodyPr/>
                    <a:lstStyle/>
                    <a:p>
                      <a:pPr algn="ctr"/>
                      <a:r>
                        <a:rPr lang="ru-RU" sz="1150" dirty="0" smtClean="0">
                          <a:latin typeface="PT Astra Serif" panose="020A0603040505020204" pitchFamily="18" charset="-52"/>
                          <a:cs typeface="Times New Roman" panose="02020603050405020304" pitchFamily="18" charset="0"/>
                        </a:rPr>
                        <a:t>270,0</a:t>
                      </a:r>
                      <a:endParaRPr lang="ru-RU" sz="1150" dirty="0">
                        <a:latin typeface="PT Astra Serif" panose="020A0603040505020204" pitchFamily="18" charset="-52"/>
                        <a:cs typeface="Times New Roman" panose="02020603050405020304" pitchFamily="18" charset="0"/>
                      </a:endParaRPr>
                    </a:p>
                  </a:txBody>
                  <a:tcPr/>
                </a:tc>
                <a:tc>
                  <a:txBody>
                    <a:bodyPr/>
                    <a:lstStyle/>
                    <a:p>
                      <a:pPr algn="ctr"/>
                      <a:r>
                        <a:rPr lang="ru-RU" sz="1150" dirty="0" smtClean="0">
                          <a:latin typeface="PT Astra Serif" panose="020A0603040505020204" pitchFamily="18" charset="-52"/>
                          <a:cs typeface="Times New Roman" panose="02020603050405020304" pitchFamily="18" charset="0"/>
                        </a:rPr>
                        <a:t>190,2</a:t>
                      </a:r>
                      <a:endParaRPr lang="ru-RU" sz="1150" dirty="0">
                        <a:latin typeface="PT Astra Serif" panose="020A0603040505020204" pitchFamily="18" charset="-52"/>
                        <a:cs typeface="Times New Roman" panose="02020603050405020304" pitchFamily="18" charset="0"/>
                      </a:endParaRPr>
                    </a:p>
                  </a:txBody>
                  <a:tcPr/>
                </a:tc>
                <a:tc>
                  <a:txBody>
                    <a:bodyPr/>
                    <a:lstStyle/>
                    <a:p>
                      <a:pPr algn="ctr"/>
                      <a:r>
                        <a:rPr lang="ru-RU" sz="1150" dirty="0" smtClean="0">
                          <a:latin typeface="PT Astra Serif" panose="020A0603040505020204" pitchFamily="18" charset="-52"/>
                          <a:cs typeface="Times New Roman" panose="02020603050405020304" pitchFamily="18" charset="0"/>
                        </a:rPr>
                        <a:t>190,2</a:t>
                      </a:r>
                      <a:endParaRPr lang="ru-RU" sz="1150" dirty="0">
                        <a:latin typeface="PT Astra Serif" panose="020A0603040505020204" pitchFamily="18" charset="-52"/>
                        <a:cs typeface="Times New Roman" panose="02020603050405020304" pitchFamily="18" charset="0"/>
                      </a:endParaRPr>
                    </a:p>
                  </a:txBody>
                  <a:tcPr/>
                </a:tc>
                <a:extLst>
                  <a:ext uri="{0D108BD9-81ED-4DB2-BD59-A6C34878D82A}">
                    <a16:rowId xmlns="" xmlns:a16="http://schemas.microsoft.com/office/drawing/2014/main" val="10005"/>
                  </a:ext>
                </a:extLst>
              </a:tr>
              <a:tr h="265159">
                <a:tc>
                  <a:txBody>
                    <a:bodyPr/>
                    <a:lstStyle/>
                    <a:p>
                      <a:pPr algn="ctr"/>
                      <a:endParaRPr lang="ru-RU" sz="1200" dirty="0">
                        <a:latin typeface="PT Astra Serif" panose="020A0603040505020204" pitchFamily="18" charset="-52"/>
                        <a:cs typeface="Times New Roman" panose="02020603050405020304" pitchFamily="18" charset="0"/>
                      </a:endParaRPr>
                    </a:p>
                  </a:txBody>
                  <a:tcPr/>
                </a:tc>
                <a:tc>
                  <a:txBody>
                    <a:bodyPr/>
                    <a:lstStyle/>
                    <a:p>
                      <a:pPr algn="just"/>
                      <a:r>
                        <a:rPr lang="ru-RU" sz="1150" dirty="0" smtClean="0">
                          <a:latin typeface="PT Astra Serif" panose="020A0603040505020204" pitchFamily="18" charset="-52"/>
                          <a:cs typeface="Times New Roman" panose="02020603050405020304" pitchFamily="18" charset="0"/>
                        </a:rPr>
                        <a:t>Удельный вес в общем объеме</a:t>
                      </a:r>
                      <a:r>
                        <a:rPr lang="ru-RU" sz="1150" baseline="0" dirty="0" smtClean="0">
                          <a:latin typeface="PT Astra Serif" panose="020A0603040505020204" pitchFamily="18" charset="-52"/>
                          <a:cs typeface="Times New Roman" panose="02020603050405020304" pitchFamily="18" charset="0"/>
                        </a:rPr>
                        <a:t> расходов</a:t>
                      </a:r>
                      <a:endParaRPr lang="ru-RU" sz="1150" dirty="0">
                        <a:latin typeface="PT Astra Serif" panose="020A0603040505020204" pitchFamily="18" charset="-52"/>
                        <a:cs typeface="Times New Roman" panose="02020603050405020304" pitchFamily="18" charset="0"/>
                      </a:endParaRPr>
                    </a:p>
                  </a:txBody>
                  <a:tcPr/>
                </a:tc>
                <a:tc>
                  <a:txBody>
                    <a:bodyPr/>
                    <a:lstStyle/>
                    <a:p>
                      <a:pPr algn="ctr"/>
                      <a:r>
                        <a:rPr lang="ru-RU" sz="1150" dirty="0" smtClean="0">
                          <a:latin typeface="PT Astra Serif" panose="020A0603040505020204" pitchFamily="18" charset="-52"/>
                          <a:cs typeface="Times New Roman" panose="02020603050405020304" pitchFamily="18" charset="0"/>
                        </a:rPr>
                        <a:t>0,9%</a:t>
                      </a:r>
                      <a:endParaRPr lang="ru-RU" sz="1150" dirty="0">
                        <a:latin typeface="PT Astra Serif" panose="020A0603040505020204" pitchFamily="18" charset="-52"/>
                        <a:cs typeface="Times New Roman" panose="02020603050405020304" pitchFamily="18" charset="0"/>
                      </a:endParaRPr>
                    </a:p>
                  </a:txBody>
                  <a:tcPr anchor="ctr"/>
                </a:tc>
                <a:tc>
                  <a:txBody>
                    <a:bodyPr/>
                    <a:lstStyle/>
                    <a:p>
                      <a:pPr algn="ctr"/>
                      <a:r>
                        <a:rPr lang="ru-RU" sz="1150" dirty="0" smtClean="0">
                          <a:latin typeface="PT Astra Serif" panose="020A0603040505020204" pitchFamily="18" charset="-52"/>
                          <a:cs typeface="Times New Roman" panose="02020603050405020304" pitchFamily="18" charset="0"/>
                        </a:rPr>
                        <a:t>0,6%</a:t>
                      </a:r>
                      <a:endParaRPr lang="ru-RU" sz="1150" dirty="0">
                        <a:latin typeface="PT Astra Serif" panose="020A0603040505020204" pitchFamily="18" charset="-52"/>
                        <a:cs typeface="Times New Roman" panose="02020603050405020304" pitchFamily="18" charset="0"/>
                      </a:endParaRPr>
                    </a:p>
                  </a:txBody>
                  <a:tcPr anchor="ctr"/>
                </a:tc>
                <a:tc>
                  <a:txBody>
                    <a:bodyPr/>
                    <a:lstStyle/>
                    <a:p>
                      <a:pPr algn="ctr"/>
                      <a:r>
                        <a:rPr lang="ru-RU" sz="1150" dirty="0" smtClean="0">
                          <a:latin typeface="PT Astra Serif" panose="020A0603040505020204" pitchFamily="18" charset="-52"/>
                          <a:cs typeface="Times New Roman" panose="02020603050405020304" pitchFamily="18" charset="0"/>
                        </a:rPr>
                        <a:t>0,6%</a:t>
                      </a:r>
                      <a:endParaRPr lang="ru-RU" sz="1150" dirty="0">
                        <a:latin typeface="PT Astra Serif" panose="020A0603040505020204" pitchFamily="18" charset="-52"/>
                        <a:cs typeface="Times New Roman" panose="02020603050405020304" pitchFamily="18" charset="0"/>
                      </a:endParaRPr>
                    </a:p>
                  </a:txBody>
                  <a:tcPr anchor="ctr"/>
                </a:tc>
                <a:extLst>
                  <a:ext uri="{0D108BD9-81ED-4DB2-BD59-A6C34878D82A}">
                    <a16:rowId xmlns="" xmlns:a16="http://schemas.microsoft.com/office/drawing/2014/main" val="10006"/>
                  </a:ext>
                </a:extLst>
              </a:tr>
              <a:tr h="1531479">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solidFill>
                      <a:schemeClr val="accent1">
                        <a:lumMod val="20000"/>
                        <a:lumOff val="80000"/>
                      </a:schemeClr>
                    </a:solidFill>
                  </a:tcPr>
                </a:tc>
                <a:tc>
                  <a:txBody>
                    <a:bodyPr/>
                    <a:lstStyle/>
                    <a:p>
                      <a:pPr algn="l"/>
                      <a:r>
                        <a:rPr lang="ru-RU" sz="1150" b="1" dirty="0" smtClean="0">
                          <a:latin typeface="PT Astra Serif" panose="020A0603040505020204" pitchFamily="18" charset="-52"/>
                          <a:cs typeface="Times New Roman" panose="02020603050405020304" pitchFamily="18" charset="0"/>
                        </a:rPr>
                        <a:t>Цель муниципальной программы: </a:t>
                      </a:r>
                    </a:p>
                    <a:p>
                      <a:pPr algn="l"/>
                      <a:r>
                        <a:rPr lang="ru-RU" sz="1150" dirty="0" smtClean="0">
                          <a:latin typeface="PT Astra Serif" panose="020A0603040505020204" pitchFamily="18" charset="-52"/>
                          <a:cs typeface="Times New Roman" panose="02020603050405020304" pitchFamily="18" charset="0"/>
                        </a:rPr>
                        <a:t>Повышение качества и комфорта городской среды на территории муниципального образования город Тула и создание благоприятных условий для проживания и отдыха населения.</a:t>
                      </a:r>
                    </a:p>
                    <a:p>
                      <a:pPr algn="l"/>
                      <a:r>
                        <a:rPr lang="ru-RU" sz="1150" b="1" dirty="0" smtClean="0">
                          <a:latin typeface="PT Astra Serif" panose="020A0603040505020204" pitchFamily="18" charset="-52"/>
                          <a:cs typeface="Times New Roman" panose="02020603050405020304" pitchFamily="18" charset="0"/>
                        </a:rPr>
                        <a:t>Задачи муниципальной программы:</a:t>
                      </a:r>
                    </a:p>
                    <a:p>
                      <a:pPr algn="l"/>
                      <a:r>
                        <a:rPr lang="ru-RU" sz="1150" dirty="0" smtClean="0">
                          <a:latin typeface="PT Astra Serif" panose="020A0603040505020204" pitchFamily="18" charset="-52"/>
                          <a:cs typeface="Times New Roman" panose="02020603050405020304" pitchFamily="18" charset="0"/>
                        </a:rPr>
                        <a:t>1. Реализация механизмов развития комфортной городской среды в муниципальном образовании город Тула;</a:t>
                      </a:r>
                    </a:p>
                    <a:p>
                      <a:pPr algn="l"/>
                      <a:r>
                        <a:rPr lang="ru-RU" sz="1150" dirty="0" smtClean="0">
                          <a:latin typeface="PT Astra Serif" panose="020A0603040505020204" pitchFamily="18" charset="-52"/>
                          <a:cs typeface="Times New Roman" panose="02020603050405020304" pitchFamily="18" charset="0"/>
                        </a:rPr>
                        <a:t>2. Повышение уровня благоустройства общественных и дворовых территорий муниципального образования город Тула.</a:t>
                      </a:r>
                      <a:endParaRPr lang="ru-RU" sz="1150" dirty="0">
                        <a:latin typeface="PT Astra Serif" panose="020A0603040505020204" pitchFamily="18" charset="-52"/>
                        <a:cs typeface="Times New Roman" panose="02020603050405020304" pitchFamily="18" charset="0"/>
                      </a:endParaRPr>
                    </a:p>
                  </a:txBody>
                  <a:tcPr>
                    <a:solidFill>
                      <a:schemeClr val="accent1">
                        <a:lumMod val="20000"/>
                        <a:lumOff val="80000"/>
                      </a:schemeClr>
                    </a:solidFill>
                  </a:tcPr>
                </a:tc>
                <a:tc>
                  <a:txBody>
                    <a:bodyPr/>
                    <a:lstStyle/>
                    <a:p>
                      <a:pPr algn="ctr"/>
                      <a:endParaRPr lang="ru-RU" sz="1150" dirty="0">
                        <a:latin typeface="PT Astra Serif" panose="020A0603040505020204" pitchFamily="18" charset="-52"/>
                        <a:cs typeface="Times New Roman" panose="02020603050405020304" pitchFamily="18" charset="0"/>
                      </a:endParaRPr>
                    </a:p>
                  </a:txBody>
                  <a:tcPr anchor="ctr">
                    <a:solidFill>
                      <a:schemeClr val="accent1">
                        <a:lumMod val="20000"/>
                        <a:lumOff val="80000"/>
                      </a:schemeClr>
                    </a:solidFill>
                  </a:tcPr>
                </a:tc>
                <a:tc>
                  <a:txBody>
                    <a:bodyPr/>
                    <a:lstStyle/>
                    <a:p>
                      <a:pPr algn="ctr"/>
                      <a:endParaRPr lang="ru-RU" sz="1150" dirty="0">
                        <a:latin typeface="PT Astra Serif" panose="020A0603040505020204" pitchFamily="18" charset="-52"/>
                        <a:cs typeface="Times New Roman" panose="02020603050405020304" pitchFamily="18" charset="0"/>
                      </a:endParaRPr>
                    </a:p>
                  </a:txBody>
                  <a:tcPr anchor="ctr">
                    <a:solidFill>
                      <a:schemeClr val="accent1">
                        <a:lumMod val="20000"/>
                        <a:lumOff val="80000"/>
                      </a:schemeClr>
                    </a:solidFill>
                  </a:tcPr>
                </a:tc>
                <a:tc>
                  <a:txBody>
                    <a:bodyPr/>
                    <a:lstStyle/>
                    <a:p>
                      <a:pPr algn="ctr"/>
                      <a:endParaRPr lang="ru-RU" sz="1150" dirty="0">
                        <a:latin typeface="PT Astra Serif" panose="020A0603040505020204" pitchFamily="18" charset="-52"/>
                        <a:cs typeface="Times New Roman" panose="02020603050405020304" pitchFamily="18" charset="0"/>
                      </a:endParaRPr>
                    </a:p>
                  </a:txBody>
                  <a:tcPr anchor="ctr">
                    <a:solidFill>
                      <a:schemeClr val="accent1">
                        <a:lumMod val="20000"/>
                        <a:lumOff val="80000"/>
                      </a:schemeClr>
                    </a:solidFill>
                  </a:tcPr>
                </a:tc>
                <a:extLst>
                  <a:ext uri="{0D108BD9-81ED-4DB2-BD59-A6C34878D82A}">
                    <a16:rowId xmlns="" xmlns:a16="http://schemas.microsoft.com/office/drawing/2014/main" val="10007"/>
                  </a:ext>
                </a:extLst>
              </a:tr>
              <a:tr h="265159">
                <a:tc>
                  <a:txBody>
                    <a:bodyPr/>
                    <a:lstStyle/>
                    <a:p>
                      <a:pPr algn="ctr"/>
                      <a:endParaRPr lang="ru-RU" sz="1200" dirty="0">
                        <a:latin typeface="PT Astra Serif" panose="020A0603040505020204" pitchFamily="18" charset="-52"/>
                        <a:cs typeface="Times New Roman" panose="02020603050405020304" pitchFamily="18" charset="0"/>
                      </a:endParaRPr>
                    </a:p>
                  </a:txBody>
                  <a:tcPr/>
                </a:tc>
                <a:tc>
                  <a:txBody>
                    <a:bodyPr/>
                    <a:lstStyle/>
                    <a:p>
                      <a:pPr algn="ctr"/>
                      <a:endParaRPr lang="ru-RU" sz="1200" b="1" dirty="0">
                        <a:latin typeface="PT Astra Serif" panose="020A0603040505020204" pitchFamily="18" charset="-52"/>
                        <a:cs typeface="Times New Roman" panose="02020603050405020304" pitchFamily="18" charset="0"/>
                      </a:endParaRPr>
                    </a:p>
                  </a:txBody>
                  <a:tcPr anchor="ctr"/>
                </a:tc>
                <a:tc>
                  <a:txBody>
                    <a:bodyPr/>
                    <a:lstStyle/>
                    <a:p>
                      <a:pPr algn="ctr"/>
                      <a:endParaRPr lang="ru-RU" sz="1200" b="1" dirty="0">
                        <a:latin typeface="PT Astra Serif" panose="020A0603040505020204" pitchFamily="18" charset="-52"/>
                        <a:cs typeface="Times New Roman" panose="02020603050405020304" pitchFamily="18" charset="0"/>
                      </a:endParaRPr>
                    </a:p>
                  </a:txBody>
                  <a:tcPr anchor="ctr"/>
                </a:tc>
                <a:tc>
                  <a:txBody>
                    <a:bodyPr/>
                    <a:lstStyle/>
                    <a:p>
                      <a:pPr algn="ctr"/>
                      <a:endParaRPr lang="ru-RU" sz="1200" b="1" dirty="0">
                        <a:latin typeface="PT Astra Serif" panose="020A0603040505020204" pitchFamily="18" charset="-52"/>
                        <a:cs typeface="Times New Roman" panose="02020603050405020304" pitchFamily="18" charset="0"/>
                      </a:endParaRPr>
                    </a:p>
                  </a:txBody>
                  <a:tcPr anchor="ctr"/>
                </a:tc>
                <a:tc>
                  <a:txBody>
                    <a:bodyPr/>
                    <a:lstStyle/>
                    <a:p>
                      <a:pPr algn="ctr"/>
                      <a:endParaRPr lang="ru-RU" sz="1200" b="1" dirty="0">
                        <a:latin typeface="PT Astra Serif" panose="020A0603040505020204" pitchFamily="18" charset="-52"/>
                        <a:cs typeface="Times New Roman" panose="02020603050405020304" pitchFamily="18" charset="0"/>
                      </a:endParaRPr>
                    </a:p>
                  </a:txBody>
                  <a:tcPr anchor="ctr"/>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30242812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4135235874"/>
              </p:ext>
            </p:extLst>
          </p:nvPr>
        </p:nvGraphicFramePr>
        <p:xfrm>
          <a:off x="1" y="-63808"/>
          <a:ext cx="12191998" cy="4783102"/>
        </p:xfrm>
        <a:graphic>
          <a:graphicData uri="http://schemas.openxmlformats.org/drawingml/2006/table">
            <a:tbl>
              <a:tblPr firstRow="1" bandRow="1">
                <a:tableStyleId>{5C22544A-7EE6-4342-B048-85BDC9FD1C3A}</a:tableStyleId>
              </a:tblPr>
              <a:tblGrid>
                <a:gridCol w="427289">
                  <a:extLst>
                    <a:ext uri="{9D8B030D-6E8A-4147-A177-3AD203B41FA5}">
                      <a16:colId xmlns="" xmlns:a16="http://schemas.microsoft.com/office/drawing/2014/main" val="20000"/>
                    </a:ext>
                  </a:extLst>
                </a:gridCol>
                <a:gridCol w="8743870">
                  <a:extLst>
                    <a:ext uri="{9D8B030D-6E8A-4147-A177-3AD203B41FA5}">
                      <a16:colId xmlns="" xmlns:a16="http://schemas.microsoft.com/office/drawing/2014/main" val="20001"/>
                    </a:ext>
                  </a:extLst>
                </a:gridCol>
                <a:gridCol w="1032095">
                  <a:extLst>
                    <a:ext uri="{9D8B030D-6E8A-4147-A177-3AD203B41FA5}">
                      <a16:colId xmlns="" xmlns:a16="http://schemas.microsoft.com/office/drawing/2014/main" val="20002"/>
                    </a:ext>
                  </a:extLst>
                </a:gridCol>
                <a:gridCol w="950614">
                  <a:extLst>
                    <a:ext uri="{9D8B030D-6E8A-4147-A177-3AD203B41FA5}">
                      <a16:colId xmlns="" xmlns:a16="http://schemas.microsoft.com/office/drawing/2014/main" val="20003"/>
                    </a:ext>
                  </a:extLst>
                </a:gridCol>
                <a:gridCol w="1038130">
                  <a:extLst>
                    <a:ext uri="{9D8B030D-6E8A-4147-A177-3AD203B41FA5}">
                      <a16:colId xmlns="" xmlns:a16="http://schemas.microsoft.com/office/drawing/2014/main" val="20004"/>
                    </a:ext>
                  </a:extLst>
                </a:gridCol>
              </a:tblGrid>
              <a:tr h="1232574">
                <a:tc>
                  <a:txBody>
                    <a:bodyPr/>
                    <a:lstStyle/>
                    <a:p>
                      <a:pPr algn="ctr"/>
                      <a:r>
                        <a:rPr lang="ru-RU" sz="1200" b="1" dirty="0" smtClean="0">
                          <a:latin typeface="PT Astra Serif" panose="020A0603040505020204" pitchFamily="18" charset="-52"/>
                          <a:cs typeface="Times New Roman" panose="02020603050405020304" pitchFamily="18" charset="0"/>
                        </a:rPr>
                        <a:t>№ п/п</a:t>
                      </a:r>
                      <a:endParaRPr lang="ru-RU" sz="1200" b="1" dirty="0">
                        <a:latin typeface="PT Astra Serif" panose="020A0603040505020204" pitchFamily="18" charset="-52"/>
                        <a:cs typeface="Times New Roman" panose="02020603050405020304" pitchFamily="18" charset="0"/>
                      </a:endParaRPr>
                    </a:p>
                  </a:txBody>
                  <a:tcPr/>
                </a:tc>
                <a:tc>
                  <a:txBody>
                    <a:bodyPr/>
                    <a:lstStyle/>
                    <a:p>
                      <a:pPr algn="ctr"/>
                      <a:endParaRPr lang="ru-RU" sz="1400" dirty="0" smtClean="0">
                        <a:latin typeface="PT Astra Serif" panose="020A0603040505020204" pitchFamily="18" charset="-52"/>
                        <a:cs typeface="Times New Roman" panose="02020603050405020304" pitchFamily="18" charset="0"/>
                      </a:endParaRPr>
                    </a:p>
                    <a:p>
                      <a:pPr algn="ctr"/>
                      <a:r>
                        <a:rPr lang="ru-RU" sz="1400" dirty="0" smtClean="0">
                          <a:latin typeface="PT Astra Serif" panose="020A0603040505020204" pitchFamily="18" charset="-52"/>
                          <a:cs typeface="Times New Roman" panose="02020603050405020304" pitchFamily="18" charset="0"/>
                        </a:rPr>
                        <a:t>Наименование программы</a:t>
                      </a:r>
                      <a:endParaRPr lang="ru-RU" sz="1400" dirty="0">
                        <a:latin typeface="PT Astra Serif" panose="020A0603040505020204" pitchFamily="18" charset="-52"/>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PT Astra Serif" panose="020A0603040505020204" pitchFamily="18" charset="-52"/>
                          <a:cs typeface="Times New Roman" panose="02020603050405020304" pitchFamily="18" charset="0"/>
                        </a:rPr>
                        <a:t>Утвержден-</a:t>
                      </a:r>
                      <a:r>
                        <a:rPr lang="ru-RU" sz="1200" b="0" dirty="0" err="1" smtClean="0">
                          <a:solidFill>
                            <a:schemeClr val="bg1"/>
                          </a:solidFill>
                          <a:effectLst/>
                          <a:latin typeface="PT Astra Serif" panose="020A0603040505020204" pitchFamily="18" charset="-52"/>
                          <a:cs typeface="Times New Roman" panose="02020603050405020304" pitchFamily="18" charset="0"/>
                        </a:rPr>
                        <a:t>ный</a:t>
                      </a:r>
                      <a:r>
                        <a:rPr lang="ru-RU" sz="1200" b="0" dirty="0" smtClean="0">
                          <a:solidFill>
                            <a:schemeClr val="bg1"/>
                          </a:solidFill>
                          <a:effectLst/>
                          <a:latin typeface="PT Astra Serif" panose="020A0603040505020204" pitchFamily="18" charset="-52"/>
                          <a:cs typeface="Times New Roman" panose="02020603050405020304" pitchFamily="18" charset="0"/>
                        </a:rPr>
                        <a:t> план на 2023 год</a:t>
                      </a:r>
                      <a:endParaRPr lang="ru-RU" sz="1200" b="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rPr>
                        <a:t>План на 2023 год по сводной бюджетной росписи</a:t>
                      </a:r>
                      <a:endParaRPr lang="ru-RU" sz="1200" b="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rPr>
                        <a:t>Исполнено</a:t>
                      </a:r>
                      <a:r>
                        <a:rPr lang="ru-RU" sz="1200" b="0" baseline="0" dirty="0" smtClean="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rPr>
                        <a:t> на 01.01.2024   </a:t>
                      </a:r>
                      <a:endParaRPr lang="ru-RU" sz="1200" b="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a:tc>
                <a:extLst>
                  <a:ext uri="{0D108BD9-81ED-4DB2-BD59-A6C34878D82A}">
                    <a16:rowId xmlns="" xmlns:a16="http://schemas.microsoft.com/office/drawing/2014/main" val="10000"/>
                  </a:ext>
                </a:extLst>
              </a:tr>
              <a:tr h="592214">
                <a:tc>
                  <a:txBody>
                    <a:bodyPr/>
                    <a:lstStyle/>
                    <a:p>
                      <a:pPr algn="ctr"/>
                      <a:r>
                        <a:rPr lang="ru-RU" sz="1400" b="1" i="1" dirty="0" smtClean="0">
                          <a:latin typeface="PT Astra Serif" panose="020A0603040505020204" pitchFamily="18" charset="-52"/>
                          <a:cs typeface="Times New Roman" panose="02020603050405020304" pitchFamily="18" charset="0"/>
                        </a:rPr>
                        <a:t>26</a:t>
                      </a:r>
                      <a:endParaRPr lang="ru-RU" sz="1400" b="1" i="1" dirty="0">
                        <a:latin typeface="PT Astra Serif" panose="020A0603040505020204" pitchFamily="18" charset="-52"/>
                        <a:cs typeface="Times New Roman" panose="02020603050405020304" pitchFamily="18" charset="0"/>
                      </a:endParaRPr>
                    </a:p>
                  </a:txBody>
                  <a:tcPr/>
                </a:tc>
                <a:tc>
                  <a:txBody>
                    <a:bodyPr/>
                    <a:lstStyle/>
                    <a:p>
                      <a:pPr algn="l"/>
                      <a:r>
                        <a:rPr lang="ru-RU" sz="1400" b="1" i="1" dirty="0" smtClean="0">
                          <a:latin typeface="PT Astra Serif" panose="020A0603040505020204" pitchFamily="18" charset="-52"/>
                          <a:cs typeface="Times New Roman" panose="02020603050405020304" pitchFamily="18" charset="0"/>
                        </a:rPr>
                        <a:t>Муниципальная программа «</a:t>
                      </a:r>
                      <a:r>
                        <a:rPr lang="ru-RU" sz="1400" b="1" i="1" kern="1200" dirty="0" smtClean="0">
                          <a:solidFill>
                            <a:schemeClr val="dk1"/>
                          </a:solidFill>
                          <a:effectLst/>
                          <a:latin typeface="PT Astra Serif" panose="020A0603040505020204" pitchFamily="18" charset="-52"/>
                          <a:ea typeface="+mn-ea"/>
                          <a:cs typeface="Times New Roman" panose="02020603050405020304" pitchFamily="18" charset="0"/>
                        </a:rPr>
                        <a:t>Реализация семейной и молодежной политики в муниципальном образовании город Тула</a:t>
                      </a:r>
                      <a:r>
                        <a:rPr lang="ru-RU" sz="1400" b="1" i="1" dirty="0" smtClean="0">
                          <a:latin typeface="PT Astra Serif" panose="020A0603040505020204" pitchFamily="18" charset="-52"/>
                          <a:cs typeface="Times New Roman" panose="02020603050405020304" pitchFamily="18" charset="0"/>
                        </a:rPr>
                        <a:t>»</a:t>
                      </a:r>
                    </a:p>
                  </a:txBody>
                  <a:tcPr/>
                </a:tc>
                <a:tc>
                  <a:txBody>
                    <a:bodyPr/>
                    <a:lstStyle/>
                    <a:p>
                      <a:pPr algn="ctr"/>
                      <a:r>
                        <a:rPr lang="ru-RU" sz="1150" dirty="0" smtClean="0">
                          <a:latin typeface="PT Astra Serif" panose="020A0603040505020204" pitchFamily="18" charset="-52"/>
                          <a:cs typeface="Times New Roman" panose="02020603050405020304" pitchFamily="18" charset="0"/>
                        </a:rPr>
                        <a:t>111,3</a:t>
                      </a:r>
                      <a:endParaRPr lang="ru-RU" sz="1150" dirty="0">
                        <a:latin typeface="PT Astra Serif" panose="020A0603040505020204" pitchFamily="18" charset="-52"/>
                        <a:cs typeface="Times New Roman" panose="02020603050405020304" pitchFamily="18" charset="0"/>
                      </a:endParaRPr>
                    </a:p>
                  </a:txBody>
                  <a:tcPr/>
                </a:tc>
                <a:tc>
                  <a:txBody>
                    <a:bodyPr/>
                    <a:lstStyle/>
                    <a:p>
                      <a:pPr algn="ctr"/>
                      <a:r>
                        <a:rPr lang="ru-RU" sz="1150" dirty="0" smtClean="0">
                          <a:latin typeface="PT Astra Serif" panose="020A0603040505020204" pitchFamily="18" charset="-52"/>
                          <a:cs typeface="Times New Roman" panose="02020603050405020304" pitchFamily="18" charset="0"/>
                        </a:rPr>
                        <a:t>181,5</a:t>
                      </a:r>
                      <a:endParaRPr lang="ru-RU" sz="1150" dirty="0">
                        <a:latin typeface="PT Astra Serif" panose="020A0603040505020204" pitchFamily="18" charset="-52"/>
                        <a:cs typeface="Times New Roman" panose="02020603050405020304" pitchFamily="18" charset="0"/>
                      </a:endParaRPr>
                    </a:p>
                  </a:txBody>
                  <a:tcPr/>
                </a:tc>
                <a:tc>
                  <a:txBody>
                    <a:bodyPr/>
                    <a:lstStyle/>
                    <a:p>
                      <a:pPr algn="ctr"/>
                      <a:r>
                        <a:rPr lang="ru-RU" sz="1150" dirty="0" smtClean="0">
                          <a:latin typeface="PT Astra Serif" panose="020A0603040505020204" pitchFamily="18" charset="-52"/>
                          <a:cs typeface="Times New Roman" panose="02020603050405020304" pitchFamily="18" charset="0"/>
                        </a:rPr>
                        <a:t>178,1</a:t>
                      </a:r>
                      <a:endParaRPr lang="ru-RU" sz="1150" dirty="0">
                        <a:latin typeface="PT Astra Serif" panose="020A0603040505020204" pitchFamily="18" charset="-52"/>
                        <a:cs typeface="Times New Roman" panose="02020603050405020304" pitchFamily="18" charset="0"/>
                      </a:endParaRPr>
                    </a:p>
                  </a:txBody>
                  <a:tcPr/>
                </a:tc>
                <a:extLst>
                  <a:ext uri="{0D108BD9-81ED-4DB2-BD59-A6C34878D82A}">
                    <a16:rowId xmlns="" xmlns:a16="http://schemas.microsoft.com/office/drawing/2014/main" val="10001"/>
                  </a:ext>
                </a:extLst>
              </a:tr>
              <a:tr h="336157">
                <a:tc>
                  <a:txBody>
                    <a:bodyPr/>
                    <a:lstStyle/>
                    <a:p>
                      <a:pPr algn="ctr"/>
                      <a:endParaRPr lang="ru-RU" sz="1200" dirty="0">
                        <a:latin typeface="PT Astra Serif" panose="020A0603040505020204" pitchFamily="18" charset="-52"/>
                        <a:cs typeface="Times New Roman" panose="02020603050405020304" pitchFamily="18" charset="0"/>
                      </a:endParaRPr>
                    </a:p>
                  </a:txBody>
                  <a:tcPr/>
                </a:tc>
                <a:tc>
                  <a:txBody>
                    <a:bodyPr/>
                    <a:lstStyle/>
                    <a:p>
                      <a:pPr algn="just"/>
                      <a:r>
                        <a:rPr lang="ru-RU" sz="1150" dirty="0" smtClean="0">
                          <a:latin typeface="PT Astra Serif" panose="020A0603040505020204" pitchFamily="18" charset="-52"/>
                          <a:cs typeface="Times New Roman" panose="02020603050405020304" pitchFamily="18" charset="0"/>
                        </a:rPr>
                        <a:t>Удельный вес в общем объеме</a:t>
                      </a:r>
                      <a:r>
                        <a:rPr lang="ru-RU" sz="1150" baseline="0" dirty="0" smtClean="0">
                          <a:latin typeface="PT Astra Serif" panose="020A0603040505020204" pitchFamily="18" charset="-52"/>
                          <a:cs typeface="Times New Roman" panose="02020603050405020304" pitchFamily="18" charset="0"/>
                        </a:rPr>
                        <a:t> расходов</a:t>
                      </a:r>
                      <a:endParaRPr lang="ru-RU" sz="1150" dirty="0">
                        <a:latin typeface="PT Astra Serif" panose="020A0603040505020204" pitchFamily="18" charset="-52"/>
                        <a:cs typeface="Times New Roman" panose="02020603050405020304" pitchFamily="18" charset="0"/>
                      </a:endParaRPr>
                    </a:p>
                  </a:txBody>
                  <a:tcPr/>
                </a:tc>
                <a:tc>
                  <a:txBody>
                    <a:bodyPr/>
                    <a:lstStyle/>
                    <a:p>
                      <a:pPr algn="ctr"/>
                      <a:r>
                        <a:rPr lang="ru-RU" sz="1150" dirty="0" smtClean="0">
                          <a:latin typeface="PT Astra Serif" panose="020A0603040505020204" pitchFamily="18" charset="-52"/>
                          <a:cs typeface="Times New Roman" panose="02020603050405020304" pitchFamily="18" charset="0"/>
                        </a:rPr>
                        <a:t>0,4%</a:t>
                      </a:r>
                      <a:endParaRPr lang="ru-RU" sz="1150" dirty="0">
                        <a:latin typeface="PT Astra Serif" panose="020A0603040505020204" pitchFamily="18" charset="-52"/>
                        <a:cs typeface="Times New Roman" panose="02020603050405020304" pitchFamily="18" charset="0"/>
                      </a:endParaRPr>
                    </a:p>
                  </a:txBody>
                  <a:tcPr anchor="ctr"/>
                </a:tc>
                <a:tc>
                  <a:txBody>
                    <a:bodyPr/>
                    <a:lstStyle/>
                    <a:p>
                      <a:pPr algn="ctr"/>
                      <a:r>
                        <a:rPr lang="ru-RU" sz="1150" dirty="0" smtClean="0">
                          <a:latin typeface="PT Astra Serif" panose="020A0603040505020204" pitchFamily="18" charset="-52"/>
                          <a:cs typeface="Times New Roman" panose="02020603050405020304" pitchFamily="18" charset="0"/>
                        </a:rPr>
                        <a:t>0,4%</a:t>
                      </a:r>
                      <a:endParaRPr lang="ru-RU" sz="1150" dirty="0">
                        <a:latin typeface="PT Astra Serif" panose="020A0603040505020204" pitchFamily="18" charset="-52"/>
                        <a:cs typeface="Times New Roman" panose="02020603050405020304" pitchFamily="18" charset="0"/>
                      </a:endParaRPr>
                    </a:p>
                  </a:txBody>
                  <a:tcPr anchor="ctr"/>
                </a:tc>
                <a:tc>
                  <a:txBody>
                    <a:bodyPr/>
                    <a:lstStyle/>
                    <a:p>
                      <a:pPr algn="ctr"/>
                      <a:r>
                        <a:rPr lang="ru-RU" sz="1150" dirty="0" smtClean="0">
                          <a:latin typeface="PT Astra Serif" panose="020A0603040505020204" pitchFamily="18" charset="-52"/>
                          <a:cs typeface="Times New Roman" panose="02020603050405020304" pitchFamily="18" charset="0"/>
                        </a:rPr>
                        <a:t>0</a:t>
                      </a:r>
                      <a:r>
                        <a:rPr lang="en-US" sz="1150" dirty="0" smtClean="0">
                          <a:latin typeface="PT Astra Serif" panose="020A0603040505020204" pitchFamily="18" charset="-52"/>
                          <a:cs typeface="Times New Roman" panose="02020603050405020304" pitchFamily="18" charset="0"/>
                        </a:rPr>
                        <a:t>,4</a:t>
                      </a:r>
                      <a:r>
                        <a:rPr lang="ru-RU" sz="1150" dirty="0" smtClean="0">
                          <a:latin typeface="PT Astra Serif" panose="020A0603040505020204" pitchFamily="18" charset="-52"/>
                          <a:cs typeface="Times New Roman" panose="02020603050405020304" pitchFamily="18" charset="0"/>
                        </a:rPr>
                        <a:t>%</a:t>
                      </a:r>
                      <a:endParaRPr lang="ru-RU" sz="1150" dirty="0">
                        <a:latin typeface="PT Astra Serif" panose="020A0603040505020204" pitchFamily="18" charset="-52"/>
                        <a:cs typeface="Times New Roman" panose="02020603050405020304" pitchFamily="18" charset="0"/>
                      </a:endParaRPr>
                    </a:p>
                  </a:txBody>
                  <a:tcPr anchor="ctr"/>
                </a:tc>
                <a:extLst>
                  <a:ext uri="{0D108BD9-81ED-4DB2-BD59-A6C34878D82A}">
                    <a16:rowId xmlns="" xmlns:a16="http://schemas.microsoft.com/office/drawing/2014/main" val="10002"/>
                  </a:ext>
                </a:extLst>
              </a:tr>
              <a:tr h="2119655">
                <a:tc>
                  <a:txBody>
                    <a:bodyPr/>
                    <a:lstStyle/>
                    <a:p>
                      <a:pPr algn="ctr"/>
                      <a:endParaRPr lang="ru-RU" sz="1200" dirty="0">
                        <a:latin typeface="PT Astra Serif" panose="020A0603040505020204" pitchFamily="18" charset="-52"/>
                        <a:cs typeface="Times New Roman" panose="02020603050405020304" pitchFamily="18" charset="0"/>
                      </a:endParaRPr>
                    </a:p>
                  </a:txBody>
                  <a:tcPr/>
                </a:tc>
                <a:tc>
                  <a:txBody>
                    <a:bodyPr/>
                    <a:lstStyle/>
                    <a:p>
                      <a:pPr algn="l"/>
                      <a:r>
                        <a:rPr lang="ru-RU" sz="1200" b="1" dirty="0" smtClean="0">
                          <a:latin typeface="PT Astra Serif" panose="020A0603040505020204" pitchFamily="18" charset="-52"/>
                          <a:cs typeface="Times New Roman" panose="02020603050405020304" pitchFamily="18" charset="0"/>
                        </a:rPr>
                        <a:t>Цель муниципальной программы: </a:t>
                      </a:r>
                    </a:p>
                    <a:p>
                      <a:pPr algn="l"/>
                      <a:r>
                        <a:rPr lang="ru-RU" sz="1200" dirty="0" smtClean="0">
                          <a:latin typeface="PT Astra Serif" panose="020A0603040505020204" pitchFamily="18" charset="-52"/>
                          <a:cs typeface="Times New Roman" panose="02020603050405020304" pitchFamily="18" charset="0"/>
                        </a:rPr>
                        <a:t>Повышение качества предоставления муниципальных услуг в сфере молодежной</a:t>
                      </a:r>
                      <a:r>
                        <a:rPr lang="ru-RU" sz="1200" baseline="0" dirty="0" smtClean="0">
                          <a:latin typeface="PT Astra Serif" panose="020A0603040505020204" pitchFamily="18" charset="-52"/>
                          <a:cs typeface="Times New Roman" panose="02020603050405020304" pitchFamily="18" charset="0"/>
                        </a:rPr>
                        <a:t> политики, содействие самореализации молодежи и семей, финансовая поддержка молодежных и семейных инициатив.</a:t>
                      </a:r>
                      <a:endParaRPr lang="ru-RU" sz="1200" dirty="0" smtClean="0">
                        <a:latin typeface="PT Astra Serif" panose="020A0603040505020204" pitchFamily="18" charset="-52"/>
                        <a:cs typeface="Times New Roman" panose="02020603050405020304" pitchFamily="18" charset="0"/>
                      </a:endParaRPr>
                    </a:p>
                    <a:p>
                      <a:pPr algn="l"/>
                      <a:r>
                        <a:rPr lang="ru-RU" sz="1200" b="1" dirty="0" smtClean="0">
                          <a:latin typeface="PT Astra Serif" panose="020A0603040505020204" pitchFamily="18" charset="-52"/>
                          <a:cs typeface="Times New Roman" panose="02020603050405020304" pitchFamily="18" charset="0"/>
                        </a:rPr>
                        <a:t>Задачи муниципальной программы:</a:t>
                      </a:r>
                    </a:p>
                    <a:p>
                      <a:pPr algn="l"/>
                      <a:r>
                        <a:rPr lang="ru-RU" sz="1200" dirty="0" smtClean="0">
                          <a:latin typeface="PT Astra Serif" panose="020A0603040505020204" pitchFamily="18" charset="-52"/>
                          <a:cs typeface="Times New Roman" panose="02020603050405020304" pitchFamily="18" charset="0"/>
                        </a:rPr>
                        <a:t>1. Создание условий для самовыражения, самоопределения и творческой реализации, продуктивной социальной и экономической активности молодежи муниципального образования город Тула.</a:t>
                      </a:r>
                    </a:p>
                    <a:p>
                      <a:pPr algn="l"/>
                      <a:r>
                        <a:rPr lang="ru-RU" sz="1200" dirty="0" smtClean="0">
                          <a:latin typeface="PT Astra Serif" panose="020A0603040505020204" pitchFamily="18" charset="-52"/>
                          <a:cs typeface="Times New Roman" panose="02020603050405020304" pitchFamily="18" charset="0"/>
                        </a:rPr>
                        <a:t>2. Обеспечение условий для поддержки молодежных инициатив, успешной социализации и эффективной самореализации молодежи муниципального образования город Тула.</a:t>
                      </a:r>
                    </a:p>
                    <a:p>
                      <a:pPr algn="l"/>
                      <a:r>
                        <a:rPr lang="ru-RU" sz="1200" dirty="0" smtClean="0">
                          <a:latin typeface="PT Astra Serif" panose="020A0603040505020204" pitchFamily="18" charset="-52"/>
                          <a:cs typeface="Times New Roman" panose="02020603050405020304" pitchFamily="18" charset="0"/>
                        </a:rPr>
                        <a:t>3. Вовлечение молодежи в социальную практику.</a:t>
                      </a:r>
                    </a:p>
                    <a:p>
                      <a:pPr algn="l"/>
                      <a:r>
                        <a:rPr lang="ru-RU" sz="1200" dirty="0" smtClean="0">
                          <a:latin typeface="PT Astra Serif" panose="020A0603040505020204" pitchFamily="18" charset="-52"/>
                          <a:cs typeface="Times New Roman" panose="02020603050405020304" pitchFamily="18" charset="0"/>
                        </a:rPr>
                        <a:t>4. Организация и проведение мероприятий в сфере семейной и молодежной политики.</a:t>
                      </a:r>
                    </a:p>
                    <a:p>
                      <a:pPr algn="l"/>
                      <a:r>
                        <a:rPr lang="ru-RU" sz="1200" dirty="0" smtClean="0">
                          <a:latin typeface="PT Astra Serif" panose="020A0603040505020204" pitchFamily="18" charset="-52"/>
                          <a:cs typeface="Times New Roman" panose="02020603050405020304" pitchFamily="18" charset="0"/>
                        </a:rPr>
                        <a:t>5. Сохранение и развитие материально-технической базы муниципальных учреждений молодежной политики.</a:t>
                      </a:r>
                    </a:p>
                    <a:p>
                      <a:pPr algn="l"/>
                      <a:r>
                        <a:rPr lang="ru-RU" sz="1200" dirty="0" smtClean="0">
                          <a:latin typeface="PT Astra Serif" panose="020A0603040505020204" pitchFamily="18" charset="-52"/>
                          <a:cs typeface="Times New Roman" panose="02020603050405020304" pitchFamily="18" charset="0"/>
                        </a:rPr>
                        <a:t>6. Реализация законов Тульской области в сфере молодежной политики. </a:t>
                      </a:r>
                      <a:endParaRPr lang="ru-RU" sz="1150" dirty="0" smtClean="0">
                        <a:latin typeface="PT Astra Serif" panose="020A0603040505020204" pitchFamily="18" charset="-52"/>
                        <a:cs typeface="Times New Roman" panose="02020603050405020304" pitchFamily="18" charset="0"/>
                      </a:endParaRPr>
                    </a:p>
                  </a:txBody>
                  <a:tcPr/>
                </a:tc>
                <a:tc>
                  <a:txBody>
                    <a:bodyPr/>
                    <a:lstStyle/>
                    <a:p>
                      <a:pPr algn="ctr"/>
                      <a:endParaRPr lang="ru-RU" sz="1150" dirty="0">
                        <a:latin typeface="PT Astra Serif" panose="020A0603040505020204" pitchFamily="18" charset="-52"/>
                        <a:cs typeface="Times New Roman" panose="02020603050405020304" pitchFamily="18" charset="0"/>
                      </a:endParaRPr>
                    </a:p>
                  </a:txBody>
                  <a:tcPr anchor="ctr"/>
                </a:tc>
                <a:tc>
                  <a:txBody>
                    <a:bodyPr/>
                    <a:lstStyle/>
                    <a:p>
                      <a:pPr algn="ctr"/>
                      <a:endParaRPr lang="ru-RU" sz="1150" dirty="0">
                        <a:latin typeface="PT Astra Serif" panose="020A0603040505020204" pitchFamily="18" charset="-52"/>
                        <a:cs typeface="Times New Roman" panose="02020603050405020304" pitchFamily="18" charset="0"/>
                      </a:endParaRPr>
                    </a:p>
                  </a:txBody>
                  <a:tcPr anchor="ctr"/>
                </a:tc>
                <a:tc>
                  <a:txBody>
                    <a:bodyPr/>
                    <a:lstStyle/>
                    <a:p>
                      <a:pPr algn="ctr"/>
                      <a:endParaRPr lang="ru-RU" sz="1150" dirty="0">
                        <a:latin typeface="PT Astra Serif" panose="020A0603040505020204" pitchFamily="18" charset="-52"/>
                        <a:cs typeface="Times New Roman" panose="02020603050405020304" pitchFamily="18" charset="0"/>
                      </a:endParaRPr>
                    </a:p>
                  </a:txBody>
                  <a:tcPr anchor="ctr"/>
                </a:tc>
                <a:extLst>
                  <a:ext uri="{0D108BD9-81ED-4DB2-BD59-A6C34878D82A}">
                    <a16:rowId xmlns="" xmlns:a16="http://schemas.microsoft.com/office/drawing/2014/main" val="10003"/>
                  </a:ext>
                </a:extLst>
              </a:tr>
              <a:tr h="336157">
                <a:tc>
                  <a:txBody>
                    <a:bodyPr/>
                    <a:lstStyle/>
                    <a:p>
                      <a:pPr algn="ctr"/>
                      <a:endParaRPr lang="ru-RU" sz="1200" dirty="0">
                        <a:latin typeface="PT Astra Serif" panose="020A0603040505020204" pitchFamily="18" charset="-52"/>
                        <a:cs typeface="Times New Roman" panose="02020603050405020304" pitchFamily="18" charset="0"/>
                      </a:endParaRPr>
                    </a:p>
                  </a:txBody>
                  <a:tcPr/>
                </a:tc>
                <a:tc>
                  <a:txBody>
                    <a:bodyPr/>
                    <a:lstStyle/>
                    <a:p>
                      <a:pPr algn="l"/>
                      <a:r>
                        <a:rPr lang="ru-RU" sz="1200" b="1" dirty="0" smtClean="0">
                          <a:latin typeface="PT Astra Serif" panose="020A0603040505020204" pitchFamily="18" charset="-52"/>
                          <a:cs typeface="Times New Roman" panose="02020603050405020304" pitchFamily="18" charset="0"/>
                        </a:rPr>
                        <a:t>ИТОГО</a:t>
                      </a:r>
                      <a:endParaRPr lang="ru-RU" sz="1150" dirty="0">
                        <a:latin typeface="PT Astra Serif" panose="020A0603040505020204" pitchFamily="18" charset="-52"/>
                        <a:cs typeface="Times New Roman" panose="02020603050405020304" pitchFamily="18" charset="0"/>
                      </a:endParaRPr>
                    </a:p>
                  </a:txBody>
                  <a:tcPr/>
                </a:tc>
                <a:tc>
                  <a:txBody>
                    <a:bodyPr/>
                    <a:lstStyle/>
                    <a:p>
                      <a:pPr algn="ctr"/>
                      <a:r>
                        <a:rPr lang="en-US" sz="1200" b="1" dirty="0" smtClean="0">
                          <a:latin typeface="PT Astra Serif" panose="020A0603040505020204" pitchFamily="18" charset="-52"/>
                          <a:cs typeface="Times New Roman" panose="02020603050405020304" pitchFamily="18" charset="0"/>
                        </a:rPr>
                        <a:t>2</a:t>
                      </a:r>
                      <a:r>
                        <a:rPr lang="ru-RU" sz="1200" b="1" dirty="0" smtClean="0">
                          <a:latin typeface="PT Astra Serif" panose="020A0603040505020204" pitchFamily="18" charset="-52"/>
                          <a:cs typeface="Times New Roman" panose="02020603050405020304" pitchFamily="18" charset="0"/>
                        </a:rPr>
                        <a:t>8</a:t>
                      </a:r>
                      <a:r>
                        <a:rPr lang="ru-RU" sz="1200" b="1" baseline="0" dirty="0" smtClean="0">
                          <a:latin typeface="PT Astra Serif" panose="020A0603040505020204" pitchFamily="18" charset="-52"/>
                          <a:cs typeface="Times New Roman" panose="02020603050405020304" pitchFamily="18" charset="0"/>
                        </a:rPr>
                        <a:t> 600,1</a:t>
                      </a:r>
                      <a:endParaRPr lang="ru-RU" sz="1200" b="1" dirty="0">
                        <a:latin typeface="PT Astra Serif" panose="020A0603040505020204" pitchFamily="18" charset="-52"/>
                        <a:cs typeface="Times New Roman" panose="02020603050405020304" pitchFamily="18" charset="0"/>
                      </a:endParaRPr>
                    </a:p>
                  </a:txBody>
                  <a:tcPr/>
                </a:tc>
                <a:tc>
                  <a:txBody>
                    <a:bodyPr/>
                    <a:lstStyle/>
                    <a:p>
                      <a:pPr algn="ctr"/>
                      <a:r>
                        <a:rPr lang="ru-RU" sz="1200" b="1" dirty="0" smtClean="0">
                          <a:latin typeface="PT Astra Serif" panose="020A0603040505020204" pitchFamily="18" charset="-52"/>
                          <a:cs typeface="Times New Roman" panose="02020603050405020304" pitchFamily="18" charset="0"/>
                        </a:rPr>
                        <a:t>34</a:t>
                      </a:r>
                      <a:r>
                        <a:rPr lang="ru-RU" sz="1200" b="1" baseline="0" dirty="0" smtClean="0">
                          <a:latin typeface="PT Astra Serif" panose="020A0603040505020204" pitchFamily="18" charset="-52"/>
                          <a:cs typeface="Times New Roman" panose="02020603050405020304" pitchFamily="18" charset="0"/>
                        </a:rPr>
                        <a:t> 254,9</a:t>
                      </a:r>
                      <a:endParaRPr lang="ru-RU" sz="1200" b="1" dirty="0">
                        <a:latin typeface="PT Astra Serif" panose="020A0603040505020204" pitchFamily="18" charset="-52"/>
                        <a:cs typeface="Times New Roman" panose="02020603050405020304" pitchFamily="18" charset="0"/>
                      </a:endParaRPr>
                    </a:p>
                  </a:txBody>
                  <a:tcPr/>
                </a:tc>
                <a:tc>
                  <a:txBody>
                    <a:bodyPr/>
                    <a:lstStyle/>
                    <a:p>
                      <a:pPr algn="ctr"/>
                      <a:r>
                        <a:rPr lang="ru-RU" sz="1200" b="1" dirty="0" smtClean="0">
                          <a:latin typeface="PT Astra Serif" panose="020A0603040505020204" pitchFamily="18" charset="-52"/>
                          <a:cs typeface="Times New Roman" panose="02020603050405020304" pitchFamily="18" charset="0"/>
                        </a:rPr>
                        <a:t>33 824,6</a:t>
                      </a:r>
                      <a:endParaRPr lang="ru-RU" sz="1200" b="1" dirty="0">
                        <a:latin typeface="PT Astra Serif" panose="020A0603040505020204" pitchFamily="18" charset="-52"/>
                        <a:cs typeface="Times New Roman" panose="02020603050405020304" pitchFamily="18" charset="0"/>
                      </a:endParaRPr>
                    </a:p>
                  </a:txBody>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8274999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184666"/>
            <a:ext cx="12192000" cy="942680"/>
          </a:xfrm>
          <a:prstGeom prst="rect">
            <a:avLst/>
          </a:prstGeom>
          <a:ln>
            <a:solidFill>
              <a:srgbClr val="00B050"/>
            </a:solidFill>
          </a:ln>
          <a:effectLst>
            <a:glow rad="12700">
              <a:schemeClr val="accent1">
                <a:alpha val="40000"/>
              </a:schemeClr>
            </a:glow>
          </a:effectLst>
        </p:spPr>
      </p:pic>
      <p:sp>
        <p:nvSpPr>
          <p:cNvPr id="15" name="Прямоугольник 14"/>
          <p:cNvSpPr/>
          <p:nvPr/>
        </p:nvSpPr>
        <p:spPr>
          <a:xfrm>
            <a:off x="510746" y="1871351"/>
            <a:ext cx="11310551" cy="3046988"/>
          </a:xfrm>
          <a:prstGeom prst="rect">
            <a:avLst/>
          </a:prstGeom>
        </p:spPr>
        <p:txBody>
          <a:bodyPr wrap="square">
            <a:spAutoFit/>
          </a:bodyPr>
          <a:lstStyle/>
          <a:p>
            <a:pPr algn="just"/>
            <a:r>
              <a:rPr lang="ru-RU" sz="1600" dirty="0" smtClean="0">
                <a:latin typeface="PT Astra Serif" panose="020A0603040505020204" pitchFamily="18" charset="-52"/>
                <a:cs typeface="Times New Roman" panose="02020603050405020304" pitchFamily="18" charset="0"/>
              </a:rPr>
              <a:t>             Бюджет </a:t>
            </a:r>
            <a:r>
              <a:rPr lang="ru-RU" sz="1600" dirty="0">
                <a:latin typeface="PT Astra Serif" panose="020A0603040505020204" pitchFamily="18" charset="-52"/>
                <a:cs typeface="Times New Roman" panose="02020603050405020304" pitchFamily="18" charset="0"/>
              </a:rPr>
              <a:t>муниципального образования город Тула на </a:t>
            </a:r>
            <a:r>
              <a:rPr lang="ru-RU" sz="1600" dirty="0" smtClean="0">
                <a:latin typeface="PT Astra Serif" panose="020A0603040505020204" pitchFamily="18" charset="-52"/>
                <a:cs typeface="Times New Roman" panose="02020603050405020304" pitchFamily="18" charset="0"/>
              </a:rPr>
              <a:t>20</a:t>
            </a:r>
            <a:r>
              <a:rPr lang="en-US" sz="1600" dirty="0" smtClean="0">
                <a:latin typeface="PT Astra Serif" panose="020A0603040505020204" pitchFamily="18" charset="-52"/>
                <a:cs typeface="Times New Roman" panose="02020603050405020304" pitchFamily="18" charset="0"/>
              </a:rPr>
              <a:t>2</a:t>
            </a:r>
            <a:r>
              <a:rPr lang="ru-RU" sz="1600" dirty="0">
                <a:latin typeface="PT Astra Serif" panose="020A0603040505020204" pitchFamily="18" charset="-52"/>
                <a:cs typeface="Times New Roman" panose="02020603050405020304" pitchFamily="18" charset="0"/>
              </a:rPr>
              <a:t>4</a:t>
            </a:r>
            <a:r>
              <a:rPr lang="ru-RU" sz="1600" dirty="0" smtClean="0">
                <a:latin typeface="PT Astra Serif" panose="020A0603040505020204" pitchFamily="18" charset="-52"/>
                <a:cs typeface="Times New Roman" panose="02020603050405020304" pitchFamily="18" charset="0"/>
              </a:rPr>
              <a:t> </a:t>
            </a:r>
            <a:r>
              <a:rPr lang="ru-RU" sz="1600" dirty="0">
                <a:latin typeface="PT Astra Serif" panose="020A0603040505020204" pitchFamily="18" charset="-52"/>
                <a:cs typeface="Times New Roman" panose="02020603050405020304" pitchFamily="18" charset="0"/>
              </a:rPr>
              <a:t>год был утвержден с дефицитом в </a:t>
            </a:r>
            <a:r>
              <a:rPr lang="ru-RU" sz="1600" dirty="0" smtClean="0">
                <a:latin typeface="PT Astra Serif" panose="020A0603040505020204" pitchFamily="18" charset="-52"/>
                <a:cs typeface="Times New Roman" panose="02020603050405020304" pitchFamily="18" charset="0"/>
              </a:rPr>
              <a:t>размере                                     1423,7 </a:t>
            </a:r>
            <a:r>
              <a:rPr lang="ru-RU" sz="1600" dirty="0">
                <a:latin typeface="PT Astra Serif" panose="020A0603040505020204" pitchFamily="18" charset="-52"/>
                <a:cs typeface="Times New Roman" panose="02020603050405020304" pitchFamily="18" charset="0"/>
              </a:rPr>
              <a:t>млн. руб., или </a:t>
            </a:r>
            <a:r>
              <a:rPr lang="ru-RU" sz="1600" dirty="0" smtClean="0">
                <a:latin typeface="PT Astra Serif" panose="020A0603040505020204" pitchFamily="18" charset="-52"/>
                <a:cs typeface="Times New Roman" panose="02020603050405020304" pitchFamily="18" charset="0"/>
              </a:rPr>
              <a:t>8,8 % </a:t>
            </a:r>
            <a:r>
              <a:rPr lang="ru-RU" sz="1600" dirty="0">
                <a:latin typeface="PT Astra Serif" panose="020A0603040505020204" pitchFamily="18" charset="-52"/>
                <a:cs typeface="Times New Roman" panose="02020603050405020304" pitchFamily="18" charset="0"/>
              </a:rPr>
              <a:t>утвержденного объема доходов бюджета без учета безвозмездных поступлений.</a:t>
            </a:r>
          </a:p>
          <a:p>
            <a:r>
              <a:rPr lang="ru-RU" sz="1600" dirty="0">
                <a:solidFill>
                  <a:srgbClr val="FF0000"/>
                </a:solidFill>
                <a:latin typeface="PT Astra Serif" panose="020A0603040505020204" pitchFamily="18" charset="-52"/>
                <a:cs typeface="Times New Roman" panose="02020603050405020304" pitchFamily="18" charset="0"/>
              </a:rPr>
              <a:t>            </a:t>
            </a:r>
            <a:r>
              <a:rPr lang="ru-RU" sz="1600" dirty="0">
                <a:latin typeface="PT Astra Serif" panose="020A0603040505020204" pitchFamily="18" charset="-52"/>
                <a:cs typeface="Times New Roman" panose="02020603050405020304" pitchFamily="18" charset="0"/>
              </a:rPr>
              <a:t>Фактически в процессе исполнения бюджета сложился дефицит в размере </a:t>
            </a:r>
            <a:r>
              <a:rPr lang="ru-RU" sz="1600" dirty="0" smtClean="0">
                <a:latin typeface="PT Astra Serif" panose="020A0603040505020204" pitchFamily="18" charset="-52"/>
                <a:cs typeface="Times New Roman" panose="02020603050405020304" pitchFamily="18" charset="0"/>
              </a:rPr>
              <a:t>290,5 </a:t>
            </a:r>
            <a:r>
              <a:rPr lang="ru-RU" sz="1600" dirty="0">
                <a:latin typeface="PT Astra Serif" panose="020A0603040505020204" pitchFamily="18" charset="-52"/>
                <a:cs typeface="Times New Roman" panose="02020603050405020304" pitchFamily="18" charset="0"/>
              </a:rPr>
              <a:t>млн. руб., или </a:t>
            </a:r>
            <a:r>
              <a:rPr lang="ru-RU" sz="1600" dirty="0" smtClean="0">
                <a:latin typeface="PT Astra Serif" panose="020A0603040505020204" pitchFamily="18" charset="-52"/>
                <a:cs typeface="Times New Roman" panose="02020603050405020304" pitchFamily="18" charset="0"/>
              </a:rPr>
              <a:t>1,7% </a:t>
            </a:r>
            <a:r>
              <a:rPr lang="ru-RU" sz="1600" dirty="0">
                <a:latin typeface="PT Astra Serif" panose="020A0603040505020204" pitchFamily="18" charset="-52"/>
                <a:cs typeface="Times New Roman" panose="02020603050405020304" pitchFamily="18" charset="0"/>
              </a:rPr>
              <a:t>от поступивших доходов бюджета без учета безвозмездных поступлений, что соответствует нормам статьи 92.1 Бюджетного кодекса Российской Федерации. </a:t>
            </a:r>
          </a:p>
          <a:p>
            <a:r>
              <a:rPr lang="ru-RU" sz="1600" dirty="0">
                <a:latin typeface="PT Astra Serif" panose="020A0603040505020204" pitchFamily="18" charset="-52"/>
                <a:cs typeface="Times New Roman" panose="02020603050405020304" pitchFamily="18" charset="0"/>
              </a:rPr>
              <a:t>            В целях снижения долговой нагрузки на бюджет муниципального образования город Тула администрация города Тулы активно использует дополнительные механизмы заимствований</a:t>
            </a:r>
            <a:r>
              <a:rPr lang="ru-RU" sz="1600" dirty="0" smtClean="0">
                <a:latin typeface="PT Astra Serif" panose="020A0603040505020204" pitchFamily="18" charset="-52"/>
                <a:cs typeface="Times New Roman" panose="02020603050405020304" pitchFamily="18" charset="0"/>
              </a:rPr>
              <a:t>:</a:t>
            </a:r>
          </a:p>
          <a:p>
            <a:pPr marL="285750" indent="-285750" algn="just">
              <a:buFont typeface="Wingdings" panose="05000000000000000000" pitchFamily="2" charset="2"/>
              <a:buChar char="Ø"/>
            </a:pPr>
            <a:r>
              <a:rPr lang="ru-RU" sz="1600" dirty="0">
                <a:latin typeface="PT Astra Serif" panose="020A0603040505020204" pitchFamily="18" charset="-52"/>
                <a:cs typeface="Times New Roman" panose="02020603050405020304" pitchFamily="18" charset="0"/>
              </a:rPr>
              <a:t>привлечение в Управлении Федерального казначейства по Тульской области бюджетного кредита на пополнение остатков средств на счетах местного бюджета;</a:t>
            </a:r>
            <a:endParaRPr lang="en-US" sz="1600" dirty="0">
              <a:latin typeface="PT Astra Serif" panose="020A0603040505020204" pitchFamily="18" charset="-52"/>
              <a:cs typeface="Times New Roman" panose="02020603050405020304" pitchFamily="18" charset="0"/>
            </a:endParaRPr>
          </a:p>
          <a:p>
            <a:pPr marL="285750" indent="-285750" algn="just">
              <a:buFont typeface="Wingdings" panose="05000000000000000000" pitchFamily="2" charset="2"/>
              <a:buChar char="Ø"/>
            </a:pPr>
            <a:r>
              <a:rPr lang="ru-RU" sz="1600" dirty="0" smtClean="0">
                <a:latin typeface="PT Astra Serif" panose="020A0603040505020204" pitchFamily="18" charset="-52"/>
                <a:cs typeface="Times New Roman" panose="02020603050405020304" pitchFamily="18" charset="0"/>
              </a:rPr>
              <a:t>кредиты </a:t>
            </a:r>
            <a:r>
              <a:rPr lang="ru-RU" sz="1600" dirty="0">
                <a:latin typeface="PT Astra Serif" panose="020A0603040505020204" pitchFamily="18" charset="-52"/>
                <a:cs typeface="Times New Roman" panose="02020603050405020304" pitchFamily="18" charset="0"/>
              </a:rPr>
              <a:t>кредитных организаций;</a:t>
            </a:r>
          </a:p>
          <a:p>
            <a:pPr marL="285750" indent="-285750" algn="just">
              <a:buFont typeface="Wingdings" panose="05000000000000000000" pitchFamily="2" charset="2"/>
              <a:buChar char="Ø"/>
            </a:pPr>
            <a:r>
              <a:rPr lang="ru-RU" sz="1600" dirty="0" smtClean="0">
                <a:latin typeface="PT Astra Serif" panose="020A0603040505020204" pitchFamily="18" charset="-52"/>
                <a:cs typeface="Times New Roman" panose="02020603050405020304" pitchFamily="18" charset="0"/>
              </a:rPr>
              <a:t>изменение </a:t>
            </a:r>
            <a:r>
              <a:rPr lang="ru-RU" sz="1600" dirty="0">
                <a:latin typeface="PT Astra Serif" panose="020A0603040505020204" pitchFamily="18" charset="-52"/>
                <a:cs typeface="Times New Roman" panose="02020603050405020304" pitchFamily="18" charset="0"/>
              </a:rPr>
              <a:t>остатков средств на счетах по учету средств </a:t>
            </a:r>
            <a:r>
              <a:rPr lang="ru-RU" sz="1600" dirty="0" smtClean="0">
                <a:latin typeface="PT Astra Serif" panose="020A0603040505020204" pitchFamily="18" charset="-52"/>
                <a:cs typeface="Times New Roman" panose="02020603050405020304" pitchFamily="18" charset="0"/>
              </a:rPr>
              <a:t>бюджетов;</a:t>
            </a:r>
            <a:endParaRPr lang="ru-RU" sz="1600" dirty="0">
              <a:latin typeface="PT Astra Serif" panose="020A0603040505020204" pitchFamily="18" charset="-52"/>
              <a:cs typeface="Times New Roman" panose="02020603050405020304" pitchFamily="18" charset="0"/>
            </a:endParaRPr>
          </a:p>
          <a:p>
            <a:pPr marL="285750" indent="-285750">
              <a:buFont typeface="Wingdings" panose="05000000000000000000" pitchFamily="2" charset="2"/>
              <a:buChar char="Ø"/>
            </a:pPr>
            <a:r>
              <a:rPr lang="ru-RU" sz="1600" dirty="0">
                <a:latin typeface="PT Astra Serif" panose="020A0603040505020204" pitchFamily="18" charset="-52"/>
                <a:cs typeface="Times New Roman" panose="02020603050405020304" pitchFamily="18" charset="0"/>
              </a:rPr>
              <a:t>управление свободными остатками денежных средств на едином счете бюджета муниципального образования город Тула.</a:t>
            </a:r>
          </a:p>
        </p:txBody>
      </p:sp>
      <p:sp>
        <p:nvSpPr>
          <p:cNvPr id="17" name="Прямоугольник 16"/>
          <p:cNvSpPr/>
          <p:nvPr/>
        </p:nvSpPr>
        <p:spPr>
          <a:xfrm>
            <a:off x="2177568" y="286674"/>
            <a:ext cx="9643729" cy="369332"/>
          </a:xfrm>
          <a:prstGeom prst="rect">
            <a:avLst/>
          </a:prstGeom>
        </p:spPr>
        <p:txBody>
          <a:bodyPr wrap="square">
            <a:spAutoFit/>
          </a:bodyPr>
          <a:lstStyle/>
          <a:p>
            <a:pPr algn="ctr"/>
            <a:r>
              <a:rPr lang="ru-RU" dirty="0">
                <a:latin typeface="PT Astra Serif" panose="020A0603040505020204" pitchFamily="18" charset="-52"/>
                <a:cs typeface="Times New Roman" panose="02020603050405020304" pitchFamily="18" charset="0"/>
              </a:rPr>
              <a:t>Размер дефицита бюджета муниципального образования город Тула в </a:t>
            </a:r>
            <a:r>
              <a:rPr lang="ru-RU" dirty="0" smtClean="0">
                <a:latin typeface="PT Astra Serif" panose="020A0603040505020204" pitchFamily="18" charset="-52"/>
                <a:cs typeface="Times New Roman" panose="02020603050405020304" pitchFamily="18" charset="0"/>
              </a:rPr>
              <a:t>20</a:t>
            </a:r>
            <a:r>
              <a:rPr lang="en-US" dirty="0" smtClean="0">
                <a:latin typeface="PT Astra Serif" panose="020A0603040505020204" pitchFamily="18" charset="-52"/>
                <a:cs typeface="Times New Roman" panose="02020603050405020304" pitchFamily="18" charset="0"/>
              </a:rPr>
              <a:t>2</a:t>
            </a:r>
            <a:r>
              <a:rPr lang="ru-RU" dirty="0">
                <a:latin typeface="PT Astra Serif" panose="020A0603040505020204" pitchFamily="18" charset="-52"/>
                <a:cs typeface="Times New Roman" panose="02020603050405020304" pitchFamily="18" charset="0"/>
              </a:rPr>
              <a:t>4</a:t>
            </a:r>
            <a:r>
              <a:rPr lang="ru-RU" dirty="0" smtClean="0">
                <a:latin typeface="PT Astra Serif" panose="020A0603040505020204" pitchFamily="18" charset="-52"/>
                <a:cs typeface="Times New Roman" panose="02020603050405020304" pitchFamily="18" charset="0"/>
              </a:rPr>
              <a:t> году </a:t>
            </a:r>
            <a:endParaRPr lang="ru-RU" dirty="0">
              <a:latin typeface="PT Astra Serif" panose="020A0603040505020204" pitchFamily="18" charset="-52"/>
              <a:cs typeface="Times New Roman" panose="02020603050405020304" pitchFamily="18" charset="0"/>
            </a:endParaRPr>
          </a:p>
        </p:txBody>
      </p:sp>
    </p:spTree>
    <p:extLst>
      <p:ext uri="{BB962C8B-B14F-4D97-AF65-F5344CB8AC3E}">
        <p14:creationId xmlns:p14="http://schemas.microsoft.com/office/powerpoint/2010/main" val="39133400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0"/>
            <a:ext cx="12192000" cy="866572"/>
          </a:xfrm>
          <a:prstGeom prst="rect">
            <a:avLst/>
          </a:prstGeom>
          <a:ln>
            <a:solidFill>
              <a:srgbClr val="00B050"/>
            </a:solidFill>
          </a:ln>
          <a:effectLst>
            <a:glow rad="12700">
              <a:schemeClr val="accent1">
                <a:alpha val="40000"/>
              </a:schemeClr>
            </a:glow>
          </a:effectLst>
        </p:spPr>
      </p:pic>
      <p:sp>
        <p:nvSpPr>
          <p:cNvPr id="5" name="Прямоугольник 4"/>
          <p:cNvSpPr/>
          <p:nvPr/>
        </p:nvSpPr>
        <p:spPr>
          <a:xfrm>
            <a:off x="1871529" y="59187"/>
            <a:ext cx="10015671" cy="646331"/>
          </a:xfrm>
          <a:prstGeom prst="rect">
            <a:avLst/>
          </a:prstGeom>
        </p:spPr>
        <p:txBody>
          <a:bodyPr wrap="square">
            <a:spAutoFit/>
          </a:bodyPr>
          <a:lstStyle/>
          <a:p>
            <a:pPr algn="ctr"/>
            <a:r>
              <a:rPr lang="ru-RU" dirty="0">
                <a:latin typeface="PT Astra Serif" panose="020A0603040505020204" pitchFamily="18" charset="-52"/>
                <a:cs typeface="Times New Roman" panose="02020603050405020304" pitchFamily="18" charset="0"/>
              </a:rPr>
              <a:t>Исполнение по источникам внутреннего финансирования дефицита бюджета муниципального образования город Тула за </a:t>
            </a:r>
            <a:r>
              <a:rPr lang="ru-RU" dirty="0" smtClean="0">
                <a:latin typeface="PT Astra Serif" panose="020A0603040505020204" pitchFamily="18" charset="-52"/>
                <a:cs typeface="Times New Roman" panose="02020603050405020304" pitchFamily="18" charset="0"/>
              </a:rPr>
              <a:t>20</a:t>
            </a:r>
            <a:r>
              <a:rPr lang="en-US" dirty="0" smtClean="0">
                <a:latin typeface="PT Astra Serif" panose="020A0603040505020204" pitchFamily="18" charset="-52"/>
                <a:cs typeface="Times New Roman" panose="02020603050405020304" pitchFamily="18" charset="0"/>
              </a:rPr>
              <a:t>2</a:t>
            </a:r>
            <a:r>
              <a:rPr lang="ru-RU" dirty="0" smtClean="0">
                <a:latin typeface="PT Astra Serif" panose="020A0603040505020204" pitchFamily="18" charset="-52"/>
                <a:cs typeface="Times New Roman" panose="02020603050405020304" pitchFamily="18" charset="0"/>
              </a:rPr>
              <a:t>4 </a:t>
            </a:r>
            <a:r>
              <a:rPr lang="ru-RU" dirty="0">
                <a:latin typeface="PT Astra Serif" panose="020A0603040505020204" pitchFamily="18" charset="-52"/>
                <a:cs typeface="Times New Roman" panose="02020603050405020304" pitchFamily="18" charset="0"/>
              </a:rPr>
              <a:t>год</a:t>
            </a:r>
          </a:p>
        </p:txBody>
      </p:sp>
      <p:graphicFrame>
        <p:nvGraphicFramePr>
          <p:cNvPr id="6" name="Таблица 5"/>
          <p:cNvGraphicFramePr>
            <a:graphicFrameLocks noGrp="1"/>
          </p:cNvGraphicFramePr>
          <p:nvPr>
            <p:extLst>
              <p:ext uri="{D42A27DB-BD31-4B8C-83A1-F6EECF244321}">
                <p14:modId xmlns:p14="http://schemas.microsoft.com/office/powerpoint/2010/main" val="1996108272"/>
              </p:ext>
            </p:extLst>
          </p:nvPr>
        </p:nvGraphicFramePr>
        <p:xfrm>
          <a:off x="85458" y="925757"/>
          <a:ext cx="12023933" cy="5833962"/>
        </p:xfrm>
        <a:graphic>
          <a:graphicData uri="http://schemas.openxmlformats.org/drawingml/2006/table">
            <a:tbl>
              <a:tblPr>
                <a:tableStyleId>{5C22544A-7EE6-4342-B048-85BDC9FD1C3A}</a:tableStyleId>
              </a:tblPr>
              <a:tblGrid>
                <a:gridCol w="8921809">
                  <a:extLst>
                    <a:ext uri="{9D8B030D-6E8A-4147-A177-3AD203B41FA5}">
                      <a16:colId xmlns="" xmlns:a16="http://schemas.microsoft.com/office/drawing/2014/main" val="20000"/>
                    </a:ext>
                  </a:extLst>
                </a:gridCol>
                <a:gridCol w="1546789">
                  <a:extLst>
                    <a:ext uri="{9D8B030D-6E8A-4147-A177-3AD203B41FA5}">
                      <a16:colId xmlns="" xmlns:a16="http://schemas.microsoft.com/office/drawing/2014/main" val="20001"/>
                    </a:ext>
                  </a:extLst>
                </a:gridCol>
                <a:gridCol w="1555335">
                  <a:extLst>
                    <a:ext uri="{9D8B030D-6E8A-4147-A177-3AD203B41FA5}">
                      <a16:colId xmlns="" xmlns:a16="http://schemas.microsoft.com/office/drawing/2014/main" val="20002"/>
                    </a:ext>
                  </a:extLst>
                </a:gridCol>
              </a:tblGrid>
              <a:tr h="224203">
                <a:tc>
                  <a:txBody>
                    <a:bodyPr/>
                    <a:lstStyle/>
                    <a:p>
                      <a:pPr algn="l" rtl="0" fontAlgn="ctr"/>
                      <a:r>
                        <a:rPr lang="ru-RU" sz="1400" u="none" strike="noStrike" dirty="0">
                          <a:effectLst/>
                          <a:latin typeface="PT Astra Serif" panose="020A0603040505020204" pitchFamily="18" charset="-52"/>
                          <a:cs typeface="Times New Roman" panose="02020603050405020304" pitchFamily="18" charset="0"/>
                        </a:rPr>
                        <a:t> </a:t>
                      </a:r>
                      <a:endParaRPr lang="ru-RU" sz="1400" b="0" i="0" u="none" strike="noStrike" dirty="0">
                        <a:solidFill>
                          <a:srgbClr val="000000"/>
                        </a:solidFill>
                        <a:effectLst/>
                        <a:latin typeface="PT Astra Serif" panose="020A0603040505020204" pitchFamily="18" charset="-52"/>
                        <a:cs typeface="Times New Roman" panose="02020603050405020304" pitchFamily="18" charset="0"/>
                      </a:endParaRPr>
                    </a:p>
                  </a:txBody>
                  <a:tcPr marL="6803" marR="6803" marT="6803" marB="0" anchor="ctr">
                    <a:solidFill>
                      <a:schemeClr val="accent1">
                        <a:lumMod val="40000"/>
                        <a:lumOff val="60000"/>
                      </a:schemeClr>
                    </a:solidFill>
                  </a:tcPr>
                </a:tc>
                <a:tc>
                  <a:txBody>
                    <a:bodyPr/>
                    <a:lstStyle/>
                    <a:p>
                      <a:pPr algn="ctr" rtl="0" fontAlgn="ctr"/>
                      <a:r>
                        <a:rPr lang="ru-RU" sz="1400" u="none" strike="noStrike" dirty="0">
                          <a:effectLst/>
                          <a:latin typeface="PT Astra Serif" panose="020A0603040505020204" pitchFamily="18" charset="-52"/>
                          <a:cs typeface="Times New Roman" panose="02020603050405020304" pitchFamily="18" charset="0"/>
                        </a:rPr>
                        <a:t> </a:t>
                      </a:r>
                      <a:endParaRPr lang="ru-RU" sz="1400" b="0" i="0" u="none" strike="noStrike" dirty="0">
                        <a:solidFill>
                          <a:srgbClr val="000000"/>
                        </a:solidFill>
                        <a:effectLst/>
                        <a:latin typeface="PT Astra Serif" panose="020A0603040505020204" pitchFamily="18" charset="-52"/>
                        <a:cs typeface="Times New Roman" panose="02020603050405020304" pitchFamily="18" charset="0"/>
                      </a:endParaRPr>
                    </a:p>
                  </a:txBody>
                  <a:tcPr marL="6803" marR="6803" marT="6803" marB="0" anchor="ctr">
                    <a:solidFill>
                      <a:schemeClr val="accent1">
                        <a:lumMod val="40000"/>
                        <a:lumOff val="60000"/>
                      </a:schemeClr>
                    </a:solidFill>
                  </a:tcPr>
                </a:tc>
                <a:tc>
                  <a:txBody>
                    <a:bodyPr/>
                    <a:lstStyle/>
                    <a:p>
                      <a:pPr algn="ctr" rtl="0" fontAlgn="ctr"/>
                      <a:r>
                        <a:rPr lang="ru-RU" sz="1400" u="none" strike="noStrike" dirty="0">
                          <a:effectLst/>
                          <a:latin typeface="PT Astra Serif" panose="020A0603040505020204" pitchFamily="18" charset="-52"/>
                          <a:cs typeface="Times New Roman" panose="02020603050405020304" pitchFamily="18" charset="0"/>
                        </a:rPr>
                        <a:t>(млн. руб.)</a:t>
                      </a:r>
                      <a:endParaRPr lang="ru-RU" sz="1400" b="0" i="0" u="none" strike="noStrike" dirty="0">
                        <a:solidFill>
                          <a:srgbClr val="000000"/>
                        </a:solidFill>
                        <a:effectLst/>
                        <a:latin typeface="PT Astra Serif" panose="020A0603040505020204" pitchFamily="18" charset="-52"/>
                        <a:cs typeface="Times New Roman" panose="02020603050405020304" pitchFamily="18" charset="0"/>
                      </a:endParaRPr>
                    </a:p>
                  </a:txBody>
                  <a:tcPr marL="6803" marR="6803" marT="6803" marB="0" anchor="ctr">
                    <a:solidFill>
                      <a:schemeClr val="accent1">
                        <a:lumMod val="40000"/>
                        <a:lumOff val="60000"/>
                      </a:schemeClr>
                    </a:solidFill>
                  </a:tcPr>
                </a:tc>
                <a:extLst>
                  <a:ext uri="{0D108BD9-81ED-4DB2-BD59-A6C34878D82A}">
                    <a16:rowId xmlns="" xmlns:a16="http://schemas.microsoft.com/office/drawing/2014/main" val="10000"/>
                  </a:ext>
                </a:extLst>
              </a:tr>
              <a:tr h="224203">
                <a:tc rowSpan="2">
                  <a:txBody>
                    <a:bodyPr/>
                    <a:lstStyle/>
                    <a:p>
                      <a:pPr algn="ctr" rtl="0" fontAlgn="ctr"/>
                      <a:r>
                        <a:rPr lang="ru-RU" sz="1400" u="none" strike="noStrike" dirty="0">
                          <a:effectLst/>
                          <a:latin typeface="PT Astra Serif" panose="020A0603040505020204" pitchFamily="18" charset="-52"/>
                          <a:cs typeface="Times New Roman" panose="02020603050405020304" pitchFamily="18" charset="0"/>
                        </a:rPr>
                        <a:t>Наименование показателя</a:t>
                      </a:r>
                      <a:endParaRPr lang="ru-RU" sz="1400" b="0" i="0" u="none" strike="noStrike" dirty="0">
                        <a:solidFill>
                          <a:srgbClr val="000000"/>
                        </a:solidFill>
                        <a:effectLst/>
                        <a:latin typeface="PT Astra Serif" panose="020A0603040505020204" pitchFamily="18" charset="-52"/>
                        <a:cs typeface="Times New Roman" panose="02020603050405020304" pitchFamily="18" charset="0"/>
                      </a:endParaRPr>
                    </a:p>
                  </a:txBody>
                  <a:tcPr marL="6803" marR="6803" marT="6803" marB="0" anchor="ctr">
                    <a:solidFill>
                      <a:schemeClr val="accent1">
                        <a:lumMod val="40000"/>
                        <a:lumOff val="60000"/>
                      </a:schemeClr>
                    </a:solidFill>
                  </a:tcPr>
                </a:tc>
                <a:tc>
                  <a:txBody>
                    <a:bodyPr/>
                    <a:lstStyle/>
                    <a:p>
                      <a:pPr algn="ctr" rtl="0" fontAlgn="ctr"/>
                      <a:r>
                        <a:rPr lang="ru-RU" sz="1400" u="none" strike="noStrike" dirty="0">
                          <a:effectLst/>
                          <a:latin typeface="PT Astra Serif" panose="020A0603040505020204" pitchFamily="18" charset="-52"/>
                          <a:cs typeface="Times New Roman" panose="02020603050405020304" pitchFamily="18" charset="0"/>
                        </a:rPr>
                        <a:t>План </a:t>
                      </a:r>
                      <a:endParaRPr lang="ru-RU" sz="1400" b="0" i="0" u="none" strike="noStrike" dirty="0">
                        <a:solidFill>
                          <a:srgbClr val="000000"/>
                        </a:solidFill>
                        <a:effectLst/>
                        <a:latin typeface="PT Astra Serif" panose="020A0603040505020204" pitchFamily="18" charset="-52"/>
                        <a:cs typeface="Times New Roman" panose="02020603050405020304" pitchFamily="18" charset="0"/>
                      </a:endParaRPr>
                    </a:p>
                  </a:txBody>
                  <a:tcPr marL="6803" marR="6803" marT="6803" marB="0" anchor="ctr">
                    <a:solidFill>
                      <a:schemeClr val="accent1">
                        <a:lumMod val="40000"/>
                        <a:lumOff val="60000"/>
                      </a:schemeClr>
                    </a:solidFill>
                  </a:tcPr>
                </a:tc>
                <a:tc>
                  <a:txBody>
                    <a:bodyPr/>
                    <a:lstStyle/>
                    <a:p>
                      <a:pPr algn="ctr" rtl="0" fontAlgn="ctr"/>
                      <a:r>
                        <a:rPr lang="ru-RU" sz="1400" u="none" strike="noStrike" dirty="0">
                          <a:effectLst/>
                          <a:latin typeface="PT Astra Serif" panose="020A0603040505020204" pitchFamily="18" charset="-52"/>
                          <a:cs typeface="Times New Roman" panose="02020603050405020304" pitchFamily="18" charset="0"/>
                        </a:rPr>
                        <a:t>Исполнено</a:t>
                      </a:r>
                      <a:endParaRPr lang="ru-RU" sz="1400" b="0" i="0" u="none" strike="noStrike" dirty="0">
                        <a:solidFill>
                          <a:srgbClr val="000000"/>
                        </a:solidFill>
                        <a:effectLst/>
                        <a:latin typeface="PT Astra Serif" panose="020A0603040505020204" pitchFamily="18" charset="-52"/>
                        <a:cs typeface="Times New Roman" panose="02020603050405020304" pitchFamily="18" charset="0"/>
                      </a:endParaRPr>
                    </a:p>
                  </a:txBody>
                  <a:tcPr marL="6803" marR="6803" marT="6803" marB="0" anchor="ctr">
                    <a:solidFill>
                      <a:schemeClr val="accent1">
                        <a:lumMod val="40000"/>
                        <a:lumOff val="60000"/>
                      </a:schemeClr>
                    </a:solidFill>
                  </a:tcPr>
                </a:tc>
                <a:extLst>
                  <a:ext uri="{0D108BD9-81ED-4DB2-BD59-A6C34878D82A}">
                    <a16:rowId xmlns="" xmlns:a16="http://schemas.microsoft.com/office/drawing/2014/main" val="10001"/>
                  </a:ext>
                </a:extLst>
              </a:tr>
              <a:tr h="262094">
                <a:tc vMerge="1">
                  <a:txBody>
                    <a:bodyPr/>
                    <a:lstStyle/>
                    <a:p>
                      <a:endParaRPr lang="ru-RU"/>
                    </a:p>
                  </a:txBody>
                  <a:tcPr/>
                </a:tc>
                <a:tc>
                  <a:txBody>
                    <a:bodyPr/>
                    <a:lstStyle/>
                    <a:p>
                      <a:pPr algn="ctr" rtl="0" fontAlgn="ctr"/>
                      <a:r>
                        <a:rPr lang="ru-RU" sz="1400" u="none" strike="noStrike" dirty="0">
                          <a:effectLst/>
                          <a:latin typeface="PT Astra Serif" panose="020A0603040505020204" pitchFamily="18" charset="-52"/>
                          <a:cs typeface="Times New Roman" panose="02020603050405020304" pitchFamily="18" charset="0"/>
                        </a:rPr>
                        <a:t>на </a:t>
                      </a:r>
                      <a:r>
                        <a:rPr lang="ru-RU" sz="1400" u="none" strike="noStrike" dirty="0" smtClean="0">
                          <a:effectLst/>
                          <a:latin typeface="PT Astra Serif" panose="020A0603040505020204" pitchFamily="18" charset="-52"/>
                          <a:cs typeface="Times New Roman" panose="02020603050405020304" pitchFamily="18" charset="0"/>
                        </a:rPr>
                        <a:t>2024 </a:t>
                      </a:r>
                      <a:r>
                        <a:rPr lang="ru-RU" sz="1400" u="none" strike="noStrike" dirty="0">
                          <a:effectLst/>
                          <a:latin typeface="PT Astra Serif" panose="020A0603040505020204" pitchFamily="18" charset="-52"/>
                          <a:cs typeface="Times New Roman" panose="02020603050405020304" pitchFamily="18" charset="0"/>
                        </a:rPr>
                        <a:t>год</a:t>
                      </a:r>
                      <a:endParaRPr lang="ru-RU" sz="1400" b="0" i="0" u="none" strike="noStrike" dirty="0">
                        <a:solidFill>
                          <a:srgbClr val="000000"/>
                        </a:solidFill>
                        <a:effectLst/>
                        <a:latin typeface="PT Astra Serif" panose="020A0603040505020204" pitchFamily="18" charset="-52"/>
                        <a:cs typeface="Times New Roman" panose="02020603050405020304" pitchFamily="18" charset="0"/>
                      </a:endParaRPr>
                    </a:p>
                  </a:txBody>
                  <a:tcPr marL="6803" marR="6803" marT="6803" marB="0" anchor="ctr">
                    <a:solidFill>
                      <a:schemeClr val="accent1">
                        <a:lumMod val="40000"/>
                        <a:lumOff val="60000"/>
                      </a:schemeClr>
                    </a:solidFill>
                  </a:tcPr>
                </a:tc>
                <a:tc>
                  <a:txBody>
                    <a:bodyPr/>
                    <a:lstStyle/>
                    <a:p>
                      <a:pPr algn="ctr" rtl="0" fontAlgn="ctr"/>
                      <a:r>
                        <a:rPr lang="ru-RU" sz="1400" u="none" strike="noStrike" dirty="0">
                          <a:effectLst/>
                          <a:latin typeface="PT Astra Serif" panose="020A0603040505020204" pitchFamily="18" charset="-52"/>
                          <a:cs typeface="Times New Roman" panose="02020603050405020304" pitchFamily="18" charset="0"/>
                        </a:rPr>
                        <a:t>на </a:t>
                      </a:r>
                      <a:r>
                        <a:rPr lang="ru-RU" sz="1400" u="none" strike="noStrike" dirty="0" smtClean="0">
                          <a:effectLst/>
                          <a:latin typeface="PT Astra Serif" panose="020A0603040505020204" pitchFamily="18" charset="-52"/>
                          <a:cs typeface="Times New Roman" panose="02020603050405020304" pitchFamily="18" charset="0"/>
                        </a:rPr>
                        <a:t>01.01.2024</a:t>
                      </a:r>
                      <a:endParaRPr lang="ru-RU" sz="1400" b="0" i="0" u="none" strike="noStrike" dirty="0">
                        <a:solidFill>
                          <a:srgbClr val="000000"/>
                        </a:solidFill>
                        <a:effectLst/>
                        <a:latin typeface="PT Astra Serif" panose="020A0603040505020204" pitchFamily="18" charset="-52"/>
                        <a:cs typeface="Times New Roman" panose="02020603050405020304" pitchFamily="18" charset="0"/>
                      </a:endParaRPr>
                    </a:p>
                  </a:txBody>
                  <a:tcPr marL="6803" marR="6803" marT="6803" marB="0" anchor="ctr">
                    <a:solidFill>
                      <a:schemeClr val="accent1">
                        <a:lumMod val="40000"/>
                        <a:lumOff val="60000"/>
                      </a:schemeClr>
                    </a:solidFill>
                  </a:tcPr>
                </a:tc>
                <a:extLst>
                  <a:ext uri="{0D108BD9-81ED-4DB2-BD59-A6C34878D82A}">
                    <a16:rowId xmlns="" xmlns:a16="http://schemas.microsoft.com/office/drawing/2014/main" val="10002"/>
                  </a:ext>
                </a:extLst>
              </a:tr>
              <a:tr h="346883">
                <a:tc>
                  <a:txBody>
                    <a:bodyPr/>
                    <a:lstStyle/>
                    <a:p>
                      <a:pPr algn="l" rtl="0" fontAlgn="ctr"/>
                      <a:r>
                        <a:rPr lang="ru-RU" sz="1400" u="none" strike="noStrike" dirty="0" smtClean="0">
                          <a:effectLst/>
                          <a:latin typeface="PT Astra Serif" panose="020A0603040505020204" pitchFamily="18" charset="-52"/>
                          <a:cs typeface="Times New Roman" panose="02020603050405020304" pitchFamily="18" charset="0"/>
                        </a:rPr>
                        <a:t>ИСТОЧНИКИ </a:t>
                      </a:r>
                      <a:r>
                        <a:rPr lang="ru-RU" sz="1400" u="none" strike="noStrike" dirty="0">
                          <a:effectLst/>
                          <a:latin typeface="PT Astra Serif" panose="020A0603040505020204" pitchFamily="18" charset="-52"/>
                          <a:cs typeface="Times New Roman" panose="02020603050405020304" pitchFamily="18" charset="0"/>
                        </a:rPr>
                        <a:t>ФИНАНСИРОВАНИЯ </a:t>
                      </a:r>
                      <a:r>
                        <a:rPr lang="ru-RU" sz="1400" u="none" strike="noStrike" dirty="0" smtClean="0">
                          <a:effectLst/>
                          <a:latin typeface="PT Astra Serif" panose="020A0603040505020204" pitchFamily="18" charset="-52"/>
                          <a:cs typeface="Times New Roman" panose="02020603050405020304" pitchFamily="18" charset="0"/>
                        </a:rPr>
                        <a:t>ДЕФИЦИТА БЮДЖЕТОВ - ВСЕГО</a:t>
                      </a:r>
                      <a:endParaRPr lang="ru-RU" sz="1400" b="0" i="0" u="none" strike="noStrike" dirty="0">
                        <a:solidFill>
                          <a:srgbClr val="000000"/>
                        </a:solidFill>
                        <a:effectLst/>
                        <a:latin typeface="PT Astra Serif" panose="020A0603040505020204" pitchFamily="18" charset="-52"/>
                        <a:cs typeface="Times New Roman" panose="02020603050405020304" pitchFamily="18" charset="0"/>
                      </a:endParaRPr>
                    </a:p>
                  </a:txBody>
                  <a:tcPr marL="6803" marR="6803" marT="6803" marB="0" anchor="ctr"/>
                </a:tc>
                <a:tc>
                  <a:txBody>
                    <a:bodyPr/>
                    <a:lstStyle/>
                    <a:p>
                      <a:pPr algn="r" rtl="0" fontAlgn="ctr"/>
                      <a:r>
                        <a:rPr lang="ru-RU" sz="1400" b="0" i="0" u="none" strike="noStrike" dirty="0" smtClean="0">
                          <a:solidFill>
                            <a:srgbClr val="000000"/>
                          </a:solidFill>
                          <a:effectLst/>
                          <a:latin typeface="PT Astra Serif" panose="020A0603040505020204" pitchFamily="18" charset="-52"/>
                          <a:cs typeface="Times New Roman" panose="02020603050405020304" pitchFamily="18" charset="0"/>
                        </a:rPr>
                        <a:t>1 423,7</a:t>
                      </a:r>
                      <a:endParaRPr lang="ru-RU" sz="1400" b="0" i="0" u="none" strike="noStrike" dirty="0">
                        <a:solidFill>
                          <a:srgbClr val="000000"/>
                        </a:solidFill>
                        <a:effectLst/>
                        <a:latin typeface="PT Astra Serif" panose="020A0603040505020204" pitchFamily="18" charset="-52"/>
                        <a:cs typeface="Times New Roman" panose="02020603050405020304" pitchFamily="18" charset="0"/>
                      </a:endParaRPr>
                    </a:p>
                  </a:txBody>
                  <a:tcPr marL="6803" marR="6803" marT="6803" marB="0" anchor="ctr"/>
                </a:tc>
                <a:tc>
                  <a:txBody>
                    <a:bodyPr/>
                    <a:lstStyle/>
                    <a:p>
                      <a:pPr algn="r" rtl="0" fontAlgn="ctr"/>
                      <a:r>
                        <a:rPr lang="ru-RU" sz="1400" b="0" i="0" u="none" strike="noStrike" dirty="0" smtClean="0">
                          <a:solidFill>
                            <a:schemeClr val="tx1"/>
                          </a:solidFill>
                          <a:effectLst/>
                          <a:latin typeface="PT Astra Serif" panose="020A0603040505020204" pitchFamily="18" charset="-52"/>
                          <a:cs typeface="Times New Roman" panose="02020603050405020304" pitchFamily="18" charset="0"/>
                        </a:rPr>
                        <a:t>290,5</a:t>
                      </a:r>
                      <a:endParaRPr lang="ru-RU" sz="1400" b="0" i="0" u="none" strike="noStrike" dirty="0">
                        <a:solidFill>
                          <a:schemeClr val="tx1"/>
                        </a:solidFill>
                        <a:effectLst/>
                        <a:latin typeface="PT Astra Serif" panose="020A0603040505020204" pitchFamily="18" charset="-52"/>
                        <a:cs typeface="Times New Roman" panose="02020603050405020304" pitchFamily="18" charset="0"/>
                      </a:endParaRPr>
                    </a:p>
                  </a:txBody>
                  <a:tcPr marL="6803" marR="6803" marT="6803" marB="0" anchor="ctr"/>
                </a:tc>
                <a:extLst>
                  <a:ext uri="{0D108BD9-81ED-4DB2-BD59-A6C34878D82A}">
                    <a16:rowId xmlns="" xmlns:a16="http://schemas.microsoft.com/office/drawing/2014/main" val="10003"/>
                  </a:ext>
                </a:extLst>
              </a:tr>
              <a:tr h="346883">
                <a:tc>
                  <a:txBody>
                    <a:bodyPr/>
                    <a:lstStyle/>
                    <a:p>
                      <a:pPr algn="l" rtl="0" fontAlgn="ctr"/>
                      <a:r>
                        <a:rPr lang="ru-RU" sz="1400" u="none" strike="noStrike" dirty="0">
                          <a:effectLst/>
                          <a:latin typeface="PT Astra Serif" panose="020A0603040505020204" pitchFamily="18" charset="-52"/>
                          <a:cs typeface="Times New Roman" panose="02020603050405020304" pitchFamily="18" charset="0"/>
                        </a:rPr>
                        <a:t>Кредиты кредитных организаций в валюте Российской Федерации</a:t>
                      </a:r>
                      <a:endParaRPr lang="ru-RU" sz="1400" b="0" i="0" u="none" strike="noStrike" dirty="0">
                        <a:solidFill>
                          <a:srgbClr val="000000"/>
                        </a:solidFill>
                        <a:effectLst/>
                        <a:latin typeface="PT Astra Serif" panose="020A0603040505020204" pitchFamily="18" charset="-52"/>
                        <a:cs typeface="Times New Roman" panose="02020603050405020304" pitchFamily="18" charset="0"/>
                      </a:endParaRPr>
                    </a:p>
                  </a:txBody>
                  <a:tcPr marL="6803" marR="6803" marT="6803" marB="0" anchor="ctr">
                    <a:solidFill>
                      <a:schemeClr val="tx2">
                        <a:lumMod val="20000"/>
                        <a:lumOff val="80000"/>
                      </a:schemeClr>
                    </a:solidFill>
                  </a:tcPr>
                </a:tc>
                <a:tc>
                  <a:txBody>
                    <a:bodyPr/>
                    <a:lstStyle/>
                    <a:p>
                      <a:pPr algn="r" rtl="0" fontAlgn="ctr"/>
                      <a:r>
                        <a:rPr lang="ru-RU" sz="1400" u="none" strike="noStrike" dirty="0" smtClean="0">
                          <a:solidFill>
                            <a:schemeClr val="tx1"/>
                          </a:solidFill>
                          <a:effectLst/>
                          <a:latin typeface="PT Astra Serif" panose="020A0603040505020204" pitchFamily="18" charset="-52"/>
                          <a:cs typeface="Times New Roman" panose="02020603050405020304" pitchFamily="18" charset="0"/>
                        </a:rPr>
                        <a:t>1 356,2</a:t>
                      </a:r>
                      <a:endParaRPr lang="ru-RU" sz="1400" b="0" i="0" u="none" strike="noStrike" dirty="0">
                        <a:solidFill>
                          <a:schemeClr val="tx1"/>
                        </a:solidFill>
                        <a:effectLst/>
                        <a:latin typeface="PT Astra Serif" panose="020A0603040505020204" pitchFamily="18" charset="-52"/>
                        <a:cs typeface="Times New Roman" panose="02020603050405020304" pitchFamily="18" charset="0"/>
                      </a:endParaRPr>
                    </a:p>
                  </a:txBody>
                  <a:tcPr marL="6803" marR="6803" marT="6803" marB="0" anchor="ctr">
                    <a:solidFill>
                      <a:schemeClr val="tx2">
                        <a:lumMod val="20000"/>
                        <a:lumOff val="80000"/>
                      </a:schemeClr>
                    </a:solidFill>
                  </a:tcPr>
                </a:tc>
                <a:tc>
                  <a:txBody>
                    <a:bodyPr/>
                    <a:lstStyle/>
                    <a:p>
                      <a:pPr algn="r" rtl="0" fontAlgn="ctr"/>
                      <a:r>
                        <a:rPr lang="ru-RU" sz="1400" u="none" strike="noStrike" dirty="0" smtClean="0">
                          <a:solidFill>
                            <a:schemeClr val="tx1"/>
                          </a:solidFill>
                          <a:effectLst/>
                          <a:latin typeface="PT Astra Serif" panose="020A0603040505020204" pitchFamily="18" charset="-52"/>
                          <a:cs typeface="Times New Roman" panose="02020603050405020304" pitchFamily="18" charset="0"/>
                        </a:rPr>
                        <a:t>590,5</a:t>
                      </a:r>
                      <a:endParaRPr lang="ru-RU" sz="1400" b="0" i="0" u="none" strike="noStrike" dirty="0">
                        <a:solidFill>
                          <a:schemeClr val="tx1"/>
                        </a:solidFill>
                        <a:effectLst/>
                        <a:latin typeface="PT Astra Serif" panose="020A0603040505020204" pitchFamily="18" charset="-52"/>
                        <a:cs typeface="Times New Roman" panose="02020603050405020304" pitchFamily="18" charset="0"/>
                      </a:endParaRPr>
                    </a:p>
                  </a:txBody>
                  <a:tcPr marL="6803" marR="6803" marT="6803" marB="0" anchor="ctr">
                    <a:solidFill>
                      <a:schemeClr val="tx2">
                        <a:lumMod val="20000"/>
                        <a:lumOff val="80000"/>
                      </a:schemeClr>
                    </a:solidFill>
                  </a:tcPr>
                </a:tc>
                <a:extLst>
                  <a:ext uri="{0D108BD9-81ED-4DB2-BD59-A6C34878D82A}">
                    <a16:rowId xmlns="" xmlns:a16="http://schemas.microsoft.com/office/drawing/2014/main" val="10004"/>
                  </a:ext>
                </a:extLst>
              </a:tr>
              <a:tr h="390748">
                <a:tc>
                  <a:txBody>
                    <a:bodyPr/>
                    <a:lstStyle/>
                    <a:p>
                      <a:pPr algn="l" rtl="0" fontAlgn="ctr"/>
                      <a:r>
                        <a:rPr lang="ru-RU" sz="1400" u="none" strike="noStrike" dirty="0" smtClean="0">
                          <a:effectLst/>
                          <a:latin typeface="PT Astra Serif" panose="020A0603040505020204" pitchFamily="18" charset="-52"/>
                          <a:cs typeface="Times New Roman" panose="02020603050405020304" pitchFamily="18" charset="0"/>
                        </a:rPr>
                        <a:t>Привлечение городскими округами </a:t>
                      </a:r>
                      <a:r>
                        <a:rPr lang="ru-RU" sz="1400" u="none" strike="noStrike" dirty="0">
                          <a:effectLst/>
                          <a:latin typeface="PT Astra Serif" panose="020A0603040505020204" pitchFamily="18" charset="-52"/>
                          <a:cs typeface="Times New Roman" panose="02020603050405020304" pitchFamily="18" charset="0"/>
                        </a:rPr>
                        <a:t>кредитов от кредитных организаций </a:t>
                      </a:r>
                      <a:r>
                        <a:rPr lang="ru-RU" sz="1400" u="none" strike="noStrike" dirty="0" smtClean="0">
                          <a:effectLst/>
                          <a:latin typeface="PT Astra Serif" panose="020A0603040505020204" pitchFamily="18" charset="-52"/>
                          <a:cs typeface="Times New Roman" panose="02020603050405020304" pitchFamily="18" charset="0"/>
                        </a:rPr>
                        <a:t>в </a:t>
                      </a:r>
                      <a:r>
                        <a:rPr lang="ru-RU" sz="1400" u="none" strike="noStrike" dirty="0">
                          <a:effectLst/>
                          <a:latin typeface="PT Astra Serif" panose="020A0603040505020204" pitchFamily="18" charset="-52"/>
                          <a:cs typeface="Times New Roman" panose="02020603050405020304" pitchFamily="18" charset="0"/>
                        </a:rPr>
                        <a:t>валюте Российской Федерации</a:t>
                      </a:r>
                      <a:endParaRPr lang="ru-RU" sz="1400" b="0" i="0" u="none" strike="noStrike" dirty="0">
                        <a:solidFill>
                          <a:srgbClr val="000000"/>
                        </a:solidFill>
                        <a:effectLst/>
                        <a:latin typeface="PT Astra Serif" panose="020A0603040505020204" pitchFamily="18" charset="-52"/>
                        <a:cs typeface="Times New Roman" panose="02020603050405020304" pitchFamily="18" charset="0"/>
                      </a:endParaRPr>
                    </a:p>
                  </a:txBody>
                  <a:tcPr marL="6803" marR="6803" marT="6803" marB="0" anchor="ctr">
                    <a:solidFill>
                      <a:schemeClr val="accent1">
                        <a:lumMod val="40000"/>
                        <a:lumOff val="60000"/>
                      </a:schemeClr>
                    </a:solidFill>
                  </a:tcPr>
                </a:tc>
                <a:tc>
                  <a:txBody>
                    <a:bodyPr/>
                    <a:lstStyle/>
                    <a:p>
                      <a:pPr algn="r" rtl="0" fontAlgn="ctr"/>
                      <a:r>
                        <a:rPr lang="ru-RU" sz="1400" b="0" i="0" u="none" strike="noStrike" dirty="0" smtClean="0">
                          <a:solidFill>
                            <a:schemeClr val="tx1"/>
                          </a:solidFill>
                          <a:effectLst/>
                          <a:latin typeface="PT Astra Serif" panose="020A0603040505020204" pitchFamily="18" charset="-52"/>
                          <a:cs typeface="Times New Roman" panose="02020603050405020304" pitchFamily="18" charset="0"/>
                        </a:rPr>
                        <a:t>9 676,7</a:t>
                      </a:r>
                      <a:endParaRPr lang="ru-RU" sz="1400" b="0" i="0" u="none" strike="noStrike" dirty="0">
                        <a:solidFill>
                          <a:schemeClr val="tx1"/>
                        </a:solidFill>
                        <a:effectLst/>
                        <a:latin typeface="PT Astra Serif" panose="020A0603040505020204" pitchFamily="18" charset="-52"/>
                        <a:cs typeface="Times New Roman" panose="02020603050405020304" pitchFamily="18" charset="0"/>
                      </a:endParaRPr>
                    </a:p>
                  </a:txBody>
                  <a:tcPr marL="6803" marR="6803" marT="6803" marB="0" anchor="ctr">
                    <a:solidFill>
                      <a:schemeClr val="accent1">
                        <a:lumMod val="40000"/>
                        <a:lumOff val="60000"/>
                      </a:schemeClr>
                    </a:solidFill>
                  </a:tcPr>
                </a:tc>
                <a:tc>
                  <a:txBody>
                    <a:bodyPr/>
                    <a:lstStyle/>
                    <a:p>
                      <a:pPr algn="r" rtl="0" fontAlgn="ctr"/>
                      <a:r>
                        <a:rPr lang="ru-RU" sz="1400" b="0" i="0" u="none" strike="noStrike" dirty="0" smtClean="0">
                          <a:solidFill>
                            <a:schemeClr val="tx1"/>
                          </a:solidFill>
                          <a:effectLst/>
                          <a:latin typeface="PT Astra Serif" panose="020A0603040505020204" pitchFamily="18" charset="-52"/>
                          <a:cs typeface="Times New Roman" panose="02020603050405020304" pitchFamily="18" charset="0"/>
                        </a:rPr>
                        <a:t>3 808,0</a:t>
                      </a:r>
                      <a:endParaRPr lang="ru-RU" sz="1400" b="0" i="0" u="none" strike="noStrike" dirty="0">
                        <a:solidFill>
                          <a:schemeClr val="tx1"/>
                        </a:solidFill>
                        <a:effectLst/>
                        <a:latin typeface="PT Astra Serif" panose="020A0603040505020204" pitchFamily="18" charset="-52"/>
                        <a:cs typeface="Times New Roman" panose="02020603050405020304" pitchFamily="18" charset="0"/>
                      </a:endParaRPr>
                    </a:p>
                  </a:txBody>
                  <a:tcPr marL="6803" marR="6803" marT="6803" marB="0" anchor="ctr">
                    <a:solidFill>
                      <a:schemeClr val="accent1">
                        <a:lumMod val="40000"/>
                        <a:lumOff val="60000"/>
                      </a:schemeClr>
                    </a:solidFill>
                  </a:tcPr>
                </a:tc>
                <a:extLst>
                  <a:ext uri="{0D108BD9-81ED-4DB2-BD59-A6C34878D82A}">
                    <a16:rowId xmlns="" xmlns:a16="http://schemas.microsoft.com/office/drawing/2014/main" val="10005"/>
                  </a:ext>
                </a:extLst>
              </a:tr>
              <a:tr h="390748">
                <a:tc>
                  <a:txBody>
                    <a:bodyPr/>
                    <a:lstStyle/>
                    <a:p>
                      <a:pPr algn="l" rtl="0" fontAlgn="ctr"/>
                      <a:r>
                        <a:rPr lang="ru-RU" sz="1400" u="none" strike="noStrike" dirty="0">
                          <a:effectLst/>
                          <a:latin typeface="PT Astra Serif" panose="020A0603040505020204" pitchFamily="18" charset="-52"/>
                          <a:cs typeface="Times New Roman" panose="02020603050405020304" pitchFamily="18" charset="0"/>
                        </a:rPr>
                        <a:t>Погашение </a:t>
                      </a:r>
                      <a:r>
                        <a:rPr lang="ru-RU" sz="1400" u="none" strike="noStrike" dirty="0" smtClean="0">
                          <a:effectLst/>
                          <a:latin typeface="PT Astra Serif" panose="020A0603040505020204" pitchFamily="18" charset="-52"/>
                          <a:cs typeface="Times New Roman" panose="02020603050405020304" pitchFamily="18" charset="0"/>
                        </a:rPr>
                        <a:t>городскими округами </a:t>
                      </a:r>
                      <a:r>
                        <a:rPr lang="ru-RU" sz="1400" u="none" strike="noStrike" dirty="0">
                          <a:effectLst/>
                          <a:latin typeface="PT Astra Serif" panose="020A0603040505020204" pitchFamily="18" charset="-52"/>
                          <a:cs typeface="Times New Roman" panose="02020603050405020304" pitchFamily="18" charset="0"/>
                        </a:rPr>
                        <a:t>кредитов от кредитных организаций в валюте Российской Федерации</a:t>
                      </a:r>
                      <a:endParaRPr lang="ru-RU" sz="1400" b="0" i="0" u="none" strike="noStrike" dirty="0">
                        <a:solidFill>
                          <a:srgbClr val="000000"/>
                        </a:solidFill>
                        <a:effectLst/>
                        <a:latin typeface="PT Astra Serif" panose="020A0603040505020204" pitchFamily="18" charset="-52"/>
                        <a:cs typeface="Times New Roman" panose="02020603050405020304" pitchFamily="18" charset="0"/>
                      </a:endParaRPr>
                    </a:p>
                  </a:txBody>
                  <a:tcPr marL="6803" marR="6803" marT="6803" marB="0" anchor="ctr">
                    <a:solidFill>
                      <a:schemeClr val="accent1">
                        <a:lumMod val="40000"/>
                        <a:lumOff val="60000"/>
                      </a:schemeClr>
                    </a:solidFill>
                  </a:tcPr>
                </a:tc>
                <a:tc>
                  <a:txBody>
                    <a:bodyPr/>
                    <a:lstStyle/>
                    <a:p>
                      <a:pPr algn="r" rtl="0" fontAlgn="ctr"/>
                      <a:r>
                        <a:rPr lang="ru-RU" sz="1400" u="none" strike="noStrike" dirty="0" smtClean="0">
                          <a:solidFill>
                            <a:schemeClr val="tx1"/>
                          </a:solidFill>
                          <a:effectLst/>
                          <a:latin typeface="PT Astra Serif" panose="020A0603040505020204" pitchFamily="18" charset="-52"/>
                          <a:cs typeface="Times New Roman" panose="02020603050405020304" pitchFamily="18" charset="0"/>
                        </a:rPr>
                        <a:t>-8 320,5</a:t>
                      </a:r>
                      <a:endParaRPr lang="ru-RU" sz="1400" b="0" i="0" u="none" strike="noStrike" dirty="0">
                        <a:solidFill>
                          <a:schemeClr val="tx1"/>
                        </a:solidFill>
                        <a:effectLst/>
                        <a:latin typeface="PT Astra Serif" panose="020A0603040505020204" pitchFamily="18" charset="-52"/>
                        <a:cs typeface="Times New Roman" panose="02020603050405020304" pitchFamily="18" charset="0"/>
                      </a:endParaRPr>
                    </a:p>
                  </a:txBody>
                  <a:tcPr marL="6803" marR="6803" marT="6803" marB="0" anchor="ctr">
                    <a:solidFill>
                      <a:schemeClr val="accent1">
                        <a:lumMod val="40000"/>
                        <a:lumOff val="60000"/>
                      </a:schemeClr>
                    </a:solidFill>
                  </a:tcPr>
                </a:tc>
                <a:tc>
                  <a:txBody>
                    <a:bodyPr/>
                    <a:lstStyle/>
                    <a:p>
                      <a:pPr algn="r" rtl="0" fontAlgn="ctr"/>
                      <a:r>
                        <a:rPr lang="ru-RU" sz="1400" u="none" strike="noStrike" dirty="0" smtClean="0">
                          <a:solidFill>
                            <a:schemeClr val="tx1"/>
                          </a:solidFill>
                          <a:effectLst/>
                          <a:latin typeface="PT Astra Serif" panose="020A0603040505020204" pitchFamily="18" charset="-52"/>
                          <a:cs typeface="Times New Roman" panose="02020603050405020304" pitchFamily="18" charset="0"/>
                        </a:rPr>
                        <a:t>-3</a:t>
                      </a:r>
                      <a:r>
                        <a:rPr lang="ru-RU" sz="1400" u="none" strike="noStrike" baseline="0" dirty="0" smtClean="0">
                          <a:solidFill>
                            <a:schemeClr val="tx1"/>
                          </a:solidFill>
                          <a:effectLst/>
                          <a:latin typeface="PT Astra Serif" panose="020A0603040505020204" pitchFamily="18" charset="-52"/>
                          <a:cs typeface="Times New Roman" panose="02020603050405020304" pitchFamily="18" charset="0"/>
                        </a:rPr>
                        <a:t> 217,5</a:t>
                      </a:r>
                      <a:endParaRPr lang="ru-RU" sz="1400" b="0" i="0" u="none" strike="noStrike" dirty="0">
                        <a:solidFill>
                          <a:schemeClr val="tx1"/>
                        </a:solidFill>
                        <a:effectLst/>
                        <a:latin typeface="PT Astra Serif" panose="020A0603040505020204" pitchFamily="18" charset="-52"/>
                        <a:cs typeface="Times New Roman" panose="02020603050405020304" pitchFamily="18" charset="0"/>
                      </a:endParaRPr>
                    </a:p>
                  </a:txBody>
                  <a:tcPr marL="6803" marR="6803" marT="6803" marB="0" anchor="ctr">
                    <a:solidFill>
                      <a:schemeClr val="accent1">
                        <a:lumMod val="40000"/>
                        <a:lumOff val="60000"/>
                      </a:schemeClr>
                    </a:solidFill>
                  </a:tcPr>
                </a:tc>
                <a:extLst>
                  <a:ext uri="{0D108BD9-81ED-4DB2-BD59-A6C34878D82A}">
                    <a16:rowId xmlns="" xmlns:a16="http://schemas.microsoft.com/office/drawing/2014/main" val="10006"/>
                  </a:ext>
                </a:extLst>
              </a:tr>
              <a:tr h="440366">
                <a:tc>
                  <a:txBody>
                    <a:bodyPr/>
                    <a:lstStyle/>
                    <a:p>
                      <a:pPr algn="just" rtl="0" fontAlgn="ctr"/>
                      <a:r>
                        <a:rPr lang="ru-RU" sz="1400" u="none" strike="noStrike" dirty="0">
                          <a:effectLst/>
                          <a:latin typeface="PT Astra Serif" panose="020A0603040505020204" pitchFamily="18" charset="-52"/>
                          <a:cs typeface="Times New Roman" panose="02020603050405020304" pitchFamily="18" charset="0"/>
                        </a:rPr>
                        <a:t>Бюджетные кредиты </a:t>
                      </a:r>
                      <a:r>
                        <a:rPr lang="ru-RU" sz="1400" u="none" strike="noStrike" dirty="0" smtClean="0">
                          <a:effectLst/>
                          <a:latin typeface="PT Astra Serif" panose="020A0603040505020204" pitchFamily="18" charset="-52"/>
                          <a:cs typeface="Times New Roman" panose="02020603050405020304" pitchFamily="18" charset="0"/>
                        </a:rPr>
                        <a:t>из </a:t>
                      </a:r>
                      <a:r>
                        <a:rPr lang="ru-RU" sz="1400" u="none" strike="noStrike" dirty="0">
                          <a:effectLst/>
                          <a:latin typeface="PT Astra Serif" panose="020A0603040505020204" pitchFamily="18" charset="-52"/>
                          <a:cs typeface="Times New Roman" panose="02020603050405020304" pitchFamily="18" charset="0"/>
                        </a:rPr>
                        <a:t>других бюджетов бюджетной системы Российской Федерации в валюте Российской Федерации</a:t>
                      </a:r>
                      <a:endParaRPr lang="ru-RU" sz="1400" b="0" i="0" u="none" strike="noStrike" dirty="0">
                        <a:solidFill>
                          <a:srgbClr val="000000"/>
                        </a:solidFill>
                        <a:effectLst/>
                        <a:latin typeface="PT Astra Serif" panose="020A0603040505020204" pitchFamily="18" charset="-52"/>
                        <a:cs typeface="Times New Roman" panose="02020603050405020304" pitchFamily="18" charset="0"/>
                      </a:endParaRPr>
                    </a:p>
                  </a:txBody>
                  <a:tcPr marL="6803" marR="6803" marT="6803" marB="0" anchor="ctr">
                    <a:solidFill>
                      <a:schemeClr val="tx2">
                        <a:lumMod val="20000"/>
                        <a:lumOff val="80000"/>
                      </a:schemeClr>
                    </a:solidFill>
                  </a:tcPr>
                </a:tc>
                <a:tc>
                  <a:txBody>
                    <a:bodyPr/>
                    <a:lstStyle/>
                    <a:p>
                      <a:pPr algn="r" rtl="0" fontAlgn="ctr"/>
                      <a:r>
                        <a:rPr lang="ru-RU" sz="1400" b="0" i="0" u="none" strike="noStrike" dirty="0" smtClean="0">
                          <a:solidFill>
                            <a:schemeClr val="tx1"/>
                          </a:solidFill>
                          <a:effectLst/>
                          <a:latin typeface="PT Astra Serif" panose="020A0603040505020204" pitchFamily="18" charset="-52"/>
                          <a:cs typeface="Times New Roman" panose="02020603050405020304" pitchFamily="18" charset="0"/>
                        </a:rPr>
                        <a:t>0,0</a:t>
                      </a:r>
                      <a:endParaRPr lang="ru-RU" sz="1400" b="0" i="0" u="none" strike="noStrike" dirty="0">
                        <a:solidFill>
                          <a:schemeClr val="tx1"/>
                        </a:solidFill>
                        <a:effectLst/>
                        <a:latin typeface="PT Astra Serif" panose="020A0603040505020204" pitchFamily="18" charset="-52"/>
                        <a:cs typeface="Times New Roman" panose="02020603050405020304" pitchFamily="18" charset="0"/>
                      </a:endParaRPr>
                    </a:p>
                  </a:txBody>
                  <a:tcPr marL="6803" marR="6803" marT="6803" marB="0" anchor="ctr">
                    <a:solidFill>
                      <a:schemeClr val="tx2">
                        <a:lumMod val="20000"/>
                        <a:lumOff val="80000"/>
                      </a:schemeClr>
                    </a:solidFill>
                  </a:tcPr>
                </a:tc>
                <a:tc>
                  <a:txBody>
                    <a:bodyPr/>
                    <a:lstStyle/>
                    <a:p>
                      <a:pPr algn="r" rtl="0" fontAlgn="ctr"/>
                      <a:r>
                        <a:rPr lang="ru-RU" sz="1400" b="0" i="0" u="none" strike="noStrike" dirty="0" smtClean="0">
                          <a:solidFill>
                            <a:schemeClr val="tx1"/>
                          </a:solidFill>
                          <a:effectLst/>
                          <a:latin typeface="PT Astra Serif" panose="020A0603040505020204" pitchFamily="18" charset="-52"/>
                          <a:cs typeface="Times New Roman" panose="02020603050405020304" pitchFamily="18" charset="0"/>
                        </a:rPr>
                        <a:t>0,0</a:t>
                      </a:r>
                      <a:endParaRPr lang="ru-RU" sz="1400" b="0" i="0" u="none" strike="noStrike" dirty="0">
                        <a:solidFill>
                          <a:schemeClr val="tx1"/>
                        </a:solidFill>
                        <a:effectLst/>
                        <a:latin typeface="PT Astra Serif" panose="020A0603040505020204" pitchFamily="18" charset="-52"/>
                        <a:cs typeface="Times New Roman" panose="02020603050405020304" pitchFamily="18" charset="0"/>
                      </a:endParaRPr>
                    </a:p>
                  </a:txBody>
                  <a:tcPr marL="6803" marR="6803" marT="6803" marB="0" anchor="ctr">
                    <a:solidFill>
                      <a:schemeClr val="tx2">
                        <a:lumMod val="20000"/>
                        <a:lumOff val="80000"/>
                      </a:schemeClr>
                    </a:solidFill>
                  </a:tcPr>
                </a:tc>
                <a:extLst>
                  <a:ext uri="{0D108BD9-81ED-4DB2-BD59-A6C34878D82A}">
                    <a16:rowId xmlns="" xmlns:a16="http://schemas.microsoft.com/office/drawing/2014/main" val="10007"/>
                  </a:ext>
                </a:extLst>
              </a:tr>
              <a:tr h="519403">
                <a:tc>
                  <a:txBody>
                    <a:bodyPr/>
                    <a:lstStyle/>
                    <a:p>
                      <a:pPr algn="just" rtl="0" fontAlgn="ctr"/>
                      <a:r>
                        <a:rPr lang="ru-RU" sz="1400" u="none" strike="noStrike" dirty="0" smtClean="0">
                          <a:effectLst/>
                          <a:latin typeface="PT Astra Serif" panose="020A0603040505020204" pitchFamily="18" charset="-52"/>
                          <a:cs typeface="Times New Roman" panose="02020603050405020304" pitchFamily="18" charset="0"/>
                        </a:rPr>
                        <a:t>Привлечение </a:t>
                      </a:r>
                      <a:r>
                        <a:rPr lang="ru-RU" sz="1400" u="none" strike="noStrike" dirty="0">
                          <a:effectLst/>
                          <a:latin typeface="PT Astra Serif" panose="020A0603040505020204" pitchFamily="18" charset="-52"/>
                          <a:cs typeface="Times New Roman" panose="02020603050405020304" pitchFamily="18" charset="0"/>
                        </a:rPr>
                        <a:t>кредитов </a:t>
                      </a:r>
                      <a:r>
                        <a:rPr lang="ru-RU" sz="1400" u="none" strike="noStrike" dirty="0" smtClean="0">
                          <a:effectLst/>
                          <a:latin typeface="PT Astra Serif" panose="020A0603040505020204" pitchFamily="18" charset="-52"/>
                          <a:cs typeface="Times New Roman" panose="02020603050405020304" pitchFamily="18" charset="0"/>
                        </a:rPr>
                        <a:t>из </a:t>
                      </a:r>
                      <a:r>
                        <a:rPr lang="ru-RU" sz="1400" u="none" strike="noStrike" dirty="0">
                          <a:effectLst/>
                          <a:latin typeface="PT Astra Serif" panose="020A0603040505020204" pitchFamily="18" charset="-52"/>
                          <a:cs typeface="Times New Roman" panose="02020603050405020304" pitchFamily="18" charset="0"/>
                        </a:rPr>
                        <a:t>других бюджетов бюджетной системы Российской Федерации бюджетами городских округов в валюте Российской Федерации</a:t>
                      </a:r>
                      <a:endParaRPr lang="ru-RU" sz="1400" b="0" i="0" u="none" strike="noStrike" dirty="0">
                        <a:solidFill>
                          <a:srgbClr val="000000"/>
                        </a:solidFill>
                        <a:effectLst/>
                        <a:latin typeface="PT Astra Serif" panose="020A0603040505020204" pitchFamily="18" charset="-52"/>
                        <a:cs typeface="Times New Roman" panose="02020603050405020304" pitchFamily="18" charset="0"/>
                      </a:endParaRPr>
                    </a:p>
                  </a:txBody>
                  <a:tcPr marL="6803" marR="6803" marT="6803" marB="0" anchor="ctr">
                    <a:solidFill>
                      <a:schemeClr val="accent1">
                        <a:lumMod val="40000"/>
                        <a:lumOff val="60000"/>
                      </a:schemeClr>
                    </a:solidFill>
                  </a:tcPr>
                </a:tc>
                <a:tc>
                  <a:txBody>
                    <a:bodyPr/>
                    <a:lstStyle/>
                    <a:p>
                      <a:pPr algn="r" rtl="0" fontAlgn="ctr"/>
                      <a:r>
                        <a:rPr lang="ru-RU" sz="1400" b="0" i="0" u="none" strike="noStrike" dirty="0" smtClean="0">
                          <a:solidFill>
                            <a:schemeClr val="tx1"/>
                          </a:solidFill>
                          <a:effectLst/>
                          <a:latin typeface="PT Astra Serif" panose="020A0603040505020204" pitchFamily="18" charset="-52"/>
                          <a:cs typeface="Times New Roman" panose="02020603050405020304" pitchFamily="18" charset="0"/>
                        </a:rPr>
                        <a:t>645,0</a:t>
                      </a:r>
                      <a:endParaRPr lang="ru-RU" sz="1400" b="0" i="0" u="none" strike="noStrike" dirty="0">
                        <a:solidFill>
                          <a:schemeClr val="tx1"/>
                        </a:solidFill>
                        <a:effectLst/>
                        <a:latin typeface="PT Astra Serif" panose="020A0603040505020204" pitchFamily="18" charset="-52"/>
                        <a:cs typeface="Times New Roman" panose="02020603050405020304" pitchFamily="18" charset="0"/>
                      </a:endParaRPr>
                    </a:p>
                  </a:txBody>
                  <a:tcPr marL="6803" marR="6803" marT="6803" marB="0" anchor="ctr">
                    <a:solidFill>
                      <a:schemeClr val="accent1">
                        <a:lumMod val="40000"/>
                        <a:lumOff val="60000"/>
                      </a:schemeClr>
                    </a:solidFill>
                  </a:tcPr>
                </a:tc>
                <a:tc>
                  <a:txBody>
                    <a:bodyPr/>
                    <a:lstStyle/>
                    <a:p>
                      <a:pPr algn="r" rtl="0" fontAlgn="ctr"/>
                      <a:r>
                        <a:rPr lang="ru-RU" sz="1400" b="0" i="0" u="none" strike="noStrike" dirty="0" smtClean="0">
                          <a:solidFill>
                            <a:schemeClr val="tx1"/>
                          </a:solidFill>
                          <a:effectLst/>
                          <a:latin typeface="PT Astra Serif" panose="020A0603040505020204" pitchFamily="18" charset="-52"/>
                          <a:cs typeface="Times New Roman" panose="02020603050405020304" pitchFamily="18" charset="0"/>
                        </a:rPr>
                        <a:t>645,0</a:t>
                      </a:r>
                      <a:endParaRPr lang="ru-RU" sz="1400" b="0" i="0" u="none" strike="noStrike" dirty="0">
                        <a:solidFill>
                          <a:schemeClr val="tx1"/>
                        </a:solidFill>
                        <a:effectLst/>
                        <a:latin typeface="PT Astra Serif" panose="020A0603040505020204" pitchFamily="18" charset="-52"/>
                        <a:cs typeface="Times New Roman" panose="02020603050405020304" pitchFamily="18" charset="0"/>
                      </a:endParaRPr>
                    </a:p>
                  </a:txBody>
                  <a:tcPr marL="6803" marR="6803" marT="6803" marB="0" anchor="ctr">
                    <a:solidFill>
                      <a:schemeClr val="accent1">
                        <a:lumMod val="40000"/>
                        <a:lumOff val="60000"/>
                      </a:schemeClr>
                    </a:solidFill>
                  </a:tcPr>
                </a:tc>
                <a:extLst>
                  <a:ext uri="{0D108BD9-81ED-4DB2-BD59-A6C34878D82A}">
                    <a16:rowId xmlns="" xmlns:a16="http://schemas.microsoft.com/office/drawing/2014/main" val="10008"/>
                  </a:ext>
                </a:extLst>
              </a:tr>
              <a:tr h="519403">
                <a:tc>
                  <a:txBody>
                    <a:bodyPr/>
                    <a:lstStyle/>
                    <a:p>
                      <a:pPr algn="just" rtl="0" fontAlgn="ctr"/>
                      <a:r>
                        <a:rPr lang="ru-RU" sz="1400" u="none" strike="noStrike" dirty="0">
                          <a:effectLst/>
                          <a:latin typeface="PT Astra Serif" panose="020A0603040505020204" pitchFamily="18" charset="-52"/>
                          <a:cs typeface="Times New Roman" panose="02020603050405020304" pitchFamily="18" charset="0"/>
                        </a:rPr>
                        <a:t>Погашение бюджетами городских округов </a:t>
                      </a:r>
                      <a:r>
                        <a:rPr lang="ru-RU" sz="1400" u="none" strike="noStrike" dirty="0" smtClean="0">
                          <a:effectLst/>
                          <a:latin typeface="PT Astra Serif" panose="020A0603040505020204" pitchFamily="18" charset="-52"/>
                          <a:cs typeface="Times New Roman" panose="02020603050405020304" pitchFamily="18" charset="0"/>
                        </a:rPr>
                        <a:t>кредитов</a:t>
                      </a:r>
                      <a:r>
                        <a:rPr lang="en-US" sz="1400" u="none" strike="noStrike" dirty="0" smtClean="0">
                          <a:effectLst/>
                          <a:latin typeface="PT Astra Serif" panose="020A0603040505020204" pitchFamily="18" charset="-52"/>
                          <a:cs typeface="Times New Roman" panose="02020603050405020304" pitchFamily="18" charset="0"/>
                        </a:rPr>
                        <a:t> </a:t>
                      </a:r>
                      <a:r>
                        <a:rPr lang="ru-RU" sz="1400" u="none" strike="noStrike" dirty="0" smtClean="0">
                          <a:effectLst/>
                          <a:latin typeface="PT Astra Serif" panose="020A0603040505020204" pitchFamily="18" charset="-52"/>
                          <a:cs typeface="Times New Roman" panose="02020603050405020304" pitchFamily="18" charset="0"/>
                        </a:rPr>
                        <a:t>из </a:t>
                      </a:r>
                      <a:r>
                        <a:rPr lang="ru-RU" sz="1400" u="none" strike="noStrike" dirty="0">
                          <a:effectLst/>
                          <a:latin typeface="PT Astra Serif" panose="020A0603040505020204" pitchFamily="18" charset="-52"/>
                          <a:cs typeface="Times New Roman" panose="02020603050405020304" pitchFamily="18" charset="0"/>
                        </a:rPr>
                        <a:t>других бюджетов бюджетной системы Российской Федерации в валюте Российской Федерации</a:t>
                      </a:r>
                      <a:endParaRPr lang="ru-RU" sz="1400" b="0" i="0" u="none" strike="noStrike" dirty="0">
                        <a:solidFill>
                          <a:srgbClr val="000000"/>
                        </a:solidFill>
                        <a:effectLst/>
                        <a:latin typeface="PT Astra Serif" panose="020A0603040505020204" pitchFamily="18" charset="-52"/>
                        <a:cs typeface="Times New Roman" panose="02020603050405020304" pitchFamily="18" charset="0"/>
                      </a:endParaRPr>
                    </a:p>
                  </a:txBody>
                  <a:tcPr marL="6803" marR="6803" marT="6803" marB="0" anchor="ctr">
                    <a:solidFill>
                      <a:schemeClr val="accent1">
                        <a:lumMod val="40000"/>
                        <a:lumOff val="60000"/>
                      </a:schemeClr>
                    </a:solidFill>
                  </a:tcPr>
                </a:tc>
                <a:tc>
                  <a:txBody>
                    <a:bodyPr/>
                    <a:lstStyle/>
                    <a:p>
                      <a:pPr algn="r" rtl="0" fontAlgn="ctr"/>
                      <a:r>
                        <a:rPr lang="ru-RU" sz="1400" u="none" strike="noStrike" dirty="0" smtClean="0">
                          <a:solidFill>
                            <a:schemeClr val="tx1"/>
                          </a:solidFill>
                          <a:effectLst/>
                          <a:latin typeface="PT Astra Serif" panose="020A0603040505020204" pitchFamily="18" charset="-52"/>
                          <a:cs typeface="Times New Roman" panose="02020603050405020304" pitchFamily="18" charset="0"/>
                        </a:rPr>
                        <a:t>-645,0</a:t>
                      </a:r>
                      <a:endParaRPr lang="ru-RU" sz="1400" b="0" i="0" u="none" strike="noStrike" dirty="0">
                        <a:solidFill>
                          <a:schemeClr val="tx1"/>
                        </a:solidFill>
                        <a:effectLst/>
                        <a:latin typeface="PT Astra Serif" panose="020A0603040505020204" pitchFamily="18" charset="-52"/>
                        <a:cs typeface="Times New Roman" panose="02020603050405020304" pitchFamily="18" charset="0"/>
                      </a:endParaRPr>
                    </a:p>
                  </a:txBody>
                  <a:tcPr marL="6803" marR="6803" marT="6803" marB="0" anchor="ctr">
                    <a:solidFill>
                      <a:schemeClr val="accent1">
                        <a:lumMod val="40000"/>
                        <a:lumOff val="60000"/>
                      </a:schemeClr>
                    </a:solidFill>
                  </a:tcPr>
                </a:tc>
                <a:tc>
                  <a:txBody>
                    <a:bodyPr/>
                    <a:lstStyle/>
                    <a:p>
                      <a:pPr algn="r" rtl="0" fontAlgn="ctr"/>
                      <a:r>
                        <a:rPr lang="ru-RU" sz="1400" u="none" strike="noStrike" dirty="0" smtClean="0">
                          <a:solidFill>
                            <a:schemeClr val="tx1"/>
                          </a:solidFill>
                          <a:effectLst/>
                          <a:latin typeface="PT Astra Serif" panose="020A0603040505020204" pitchFamily="18" charset="-52"/>
                          <a:cs typeface="Times New Roman" panose="02020603050405020304" pitchFamily="18" charset="0"/>
                        </a:rPr>
                        <a:t>-645,0</a:t>
                      </a:r>
                      <a:endParaRPr lang="ru-RU" sz="1400" b="0" i="0" u="none" strike="noStrike" dirty="0">
                        <a:solidFill>
                          <a:schemeClr val="tx1"/>
                        </a:solidFill>
                        <a:effectLst/>
                        <a:latin typeface="PT Astra Serif" panose="020A0603040505020204" pitchFamily="18" charset="-52"/>
                        <a:cs typeface="Times New Roman" panose="02020603050405020304" pitchFamily="18" charset="0"/>
                      </a:endParaRPr>
                    </a:p>
                  </a:txBody>
                  <a:tcPr marL="6803" marR="6803" marT="6803" marB="0" anchor="ctr">
                    <a:solidFill>
                      <a:schemeClr val="accent1">
                        <a:lumMod val="40000"/>
                        <a:lumOff val="60000"/>
                      </a:schemeClr>
                    </a:solidFill>
                  </a:tcPr>
                </a:tc>
                <a:extLst>
                  <a:ext uri="{0D108BD9-81ED-4DB2-BD59-A6C34878D82A}">
                    <a16:rowId xmlns="" xmlns:a16="http://schemas.microsoft.com/office/drawing/2014/main" val="10009"/>
                  </a:ext>
                </a:extLst>
              </a:tr>
              <a:tr h="346883">
                <a:tc>
                  <a:txBody>
                    <a:bodyPr/>
                    <a:lstStyle/>
                    <a:p>
                      <a:pPr algn="just" rtl="0" fontAlgn="ctr"/>
                      <a:r>
                        <a:rPr lang="ru-RU" sz="1400" u="none" strike="noStrike" dirty="0">
                          <a:effectLst/>
                          <a:latin typeface="PT Astra Serif" panose="020A0603040505020204" pitchFamily="18" charset="-52"/>
                          <a:cs typeface="Times New Roman" panose="02020603050405020304" pitchFamily="18" charset="0"/>
                        </a:rPr>
                        <a:t>Иные источники внутреннего финансирования дефицитов бюджетов</a:t>
                      </a:r>
                      <a:endParaRPr lang="ru-RU" sz="1400" b="0" i="0" u="none" strike="noStrike" dirty="0">
                        <a:solidFill>
                          <a:srgbClr val="000000"/>
                        </a:solidFill>
                        <a:effectLst/>
                        <a:latin typeface="PT Astra Serif" panose="020A0603040505020204" pitchFamily="18" charset="-52"/>
                        <a:cs typeface="Times New Roman" panose="02020603050405020304" pitchFamily="18" charset="0"/>
                      </a:endParaRPr>
                    </a:p>
                  </a:txBody>
                  <a:tcPr marL="6803" marR="6803" marT="6803" marB="0" anchor="ctr">
                    <a:solidFill>
                      <a:schemeClr val="tx2">
                        <a:lumMod val="20000"/>
                        <a:lumOff val="80000"/>
                      </a:schemeClr>
                    </a:solidFill>
                  </a:tcPr>
                </a:tc>
                <a:tc>
                  <a:txBody>
                    <a:bodyPr/>
                    <a:lstStyle/>
                    <a:p>
                      <a:pPr algn="r" rtl="0" fontAlgn="ctr"/>
                      <a:r>
                        <a:rPr lang="en-US" sz="1400" b="0" i="0" u="none" strike="noStrike" dirty="0" smtClean="0">
                          <a:solidFill>
                            <a:schemeClr val="tx1"/>
                          </a:solidFill>
                          <a:effectLst/>
                          <a:latin typeface="PT Astra Serif" panose="020A0603040505020204" pitchFamily="18" charset="-52"/>
                          <a:cs typeface="Times New Roman" panose="02020603050405020304" pitchFamily="18" charset="0"/>
                        </a:rPr>
                        <a:t>0,0</a:t>
                      </a:r>
                      <a:endParaRPr lang="ru-RU" sz="1400" b="0" i="0" u="none" strike="noStrike" dirty="0">
                        <a:solidFill>
                          <a:schemeClr val="tx1"/>
                        </a:solidFill>
                        <a:effectLst/>
                        <a:latin typeface="PT Astra Serif" panose="020A0603040505020204" pitchFamily="18" charset="-52"/>
                        <a:cs typeface="Times New Roman" panose="02020603050405020304" pitchFamily="18" charset="0"/>
                      </a:endParaRPr>
                    </a:p>
                  </a:txBody>
                  <a:tcPr marL="6803" marR="6803" marT="6803" marB="0" anchor="ctr">
                    <a:solidFill>
                      <a:schemeClr val="tx2">
                        <a:lumMod val="20000"/>
                        <a:lumOff val="80000"/>
                      </a:schemeClr>
                    </a:solidFill>
                  </a:tcPr>
                </a:tc>
                <a:tc>
                  <a:txBody>
                    <a:bodyPr/>
                    <a:lstStyle/>
                    <a:p>
                      <a:pPr algn="r" rtl="0" fontAlgn="ctr"/>
                      <a:r>
                        <a:rPr lang="en-US" sz="1400" b="0" i="0" u="none" strike="noStrike" dirty="0" smtClean="0">
                          <a:solidFill>
                            <a:schemeClr val="tx1"/>
                          </a:solidFill>
                          <a:effectLst/>
                          <a:latin typeface="PT Astra Serif" panose="020A0603040505020204" pitchFamily="18" charset="-52"/>
                          <a:cs typeface="Times New Roman" panose="02020603050405020304" pitchFamily="18" charset="0"/>
                        </a:rPr>
                        <a:t>0,0</a:t>
                      </a:r>
                      <a:endParaRPr lang="ru-RU" sz="1400" b="0" i="0" u="none" strike="noStrike" dirty="0">
                        <a:solidFill>
                          <a:schemeClr val="tx1"/>
                        </a:solidFill>
                        <a:effectLst/>
                        <a:latin typeface="PT Astra Serif" panose="020A0603040505020204" pitchFamily="18" charset="-52"/>
                        <a:cs typeface="Times New Roman" panose="02020603050405020304" pitchFamily="18" charset="0"/>
                      </a:endParaRPr>
                    </a:p>
                  </a:txBody>
                  <a:tcPr marL="6803" marR="6803" marT="6803" marB="0" anchor="ctr">
                    <a:solidFill>
                      <a:schemeClr val="tx2">
                        <a:lumMod val="20000"/>
                        <a:lumOff val="80000"/>
                      </a:schemeClr>
                    </a:solidFill>
                  </a:tcPr>
                </a:tc>
                <a:extLst>
                  <a:ext uri="{0D108BD9-81ED-4DB2-BD59-A6C34878D82A}">
                    <a16:rowId xmlns="" xmlns:a16="http://schemas.microsoft.com/office/drawing/2014/main" val="10010"/>
                  </a:ext>
                </a:extLst>
              </a:tr>
              <a:tr h="390748">
                <a:tc>
                  <a:txBody>
                    <a:bodyPr/>
                    <a:lstStyle/>
                    <a:p>
                      <a:pPr algn="just" rtl="0" fontAlgn="ctr"/>
                      <a:r>
                        <a:rPr lang="ru-RU" sz="1400" u="none" strike="noStrike" dirty="0">
                          <a:effectLst/>
                          <a:latin typeface="PT Astra Serif" panose="020A0603040505020204" pitchFamily="18" charset="-52"/>
                          <a:cs typeface="Times New Roman" panose="02020603050405020304" pitchFamily="18" charset="0"/>
                        </a:rPr>
                        <a:t>Средства от продажи акций и иных форм участия в капитале, находящихся в собственности городских округов</a:t>
                      </a:r>
                      <a:endParaRPr lang="ru-RU" sz="1400" b="0" i="0" u="none" strike="noStrike" dirty="0">
                        <a:solidFill>
                          <a:srgbClr val="000000"/>
                        </a:solidFill>
                        <a:effectLst/>
                        <a:latin typeface="PT Astra Serif" panose="020A0603040505020204" pitchFamily="18" charset="-52"/>
                        <a:cs typeface="Times New Roman" panose="02020603050405020304" pitchFamily="18" charset="0"/>
                      </a:endParaRPr>
                    </a:p>
                  </a:txBody>
                  <a:tcPr marL="6803" marR="6803" marT="6803" marB="0" anchor="ctr">
                    <a:solidFill>
                      <a:schemeClr val="accent1">
                        <a:lumMod val="40000"/>
                        <a:lumOff val="60000"/>
                      </a:schemeClr>
                    </a:solidFill>
                  </a:tcPr>
                </a:tc>
                <a:tc>
                  <a:txBody>
                    <a:bodyPr/>
                    <a:lstStyle/>
                    <a:p>
                      <a:pPr algn="r" rtl="0" fontAlgn="ctr"/>
                      <a:r>
                        <a:rPr lang="en-US" sz="1400" b="0" i="0" u="none" strike="noStrike" dirty="0" smtClean="0">
                          <a:solidFill>
                            <a:schemeClr val="tx1"/>
                          </a:solidFill>
                          <a:effectLst/>
                          <a:latin typeface="PT Astra Serif" panose="020A0603040505020204" pitchFamily="18" charset="-52"/>
                          <a:cs typeface="Times New Roman" panose="02020603050405020304" pitchFamily="18" charset="0"/>
                        </a:rPr>
                        <a:t>0,0</a:t>
                      </a:r>
                      <a:endParaRPr lang="ru-RU" sz="1400" b="0" i="0" u="none" strike="noStrike" dirty="0">
                        <a:solidFill>
                          <a:schemeClr val="tx1"/>
                        </a:solidFill>
                        <a:effectLst/>
                        <a:latin typeface="PT Astra Serif" panose="020A0603040505020204" pitchFamily="18" charset="-52"/>
                        <a:cs typeface="Times New Roman" panose="02020603050405020304" pitchFamily="18" charset="0"/>
                      </a:endParaRPr>
                    </a:p>
                  </a:txBody>
                  <a:tcPr marL="6803" marR="6803" marT="6803" marB="0" anchor="ctr">
                    <a:solidFill>
                      <a:schemeClr val="accent1">
                        <a:lumMod val="40000"/>
                        <a:lumOff val="60000"/>
                      </a:schemeClr>
                    </a:solidFill>
                  </a:tcPr>
                </a:tc>
                <a:tc>
                  <a:txBody>
                    <a:bodyPr/>
                    <a:lstStyle/>
                    <a:p>
                      <a:pPr algn="r" rtl="0" fontAlgn="ctr"/>
                      <a:r>
                        <a:rPr lang="en-US" sz="1400" b="0" i="0" u="none" strike="noStrike" dirty="0" smtClean="0">
                          <a:solidFill>
                            <a:schemeClr val="tx1"/>
                          </a:solidFill>
                          <a:effectLst/>
                          <a:latin typeface="PT Astra Serif" panose="020A0603040505020204" pitchFamily="18" charset="-52"/>
                          <a:cs typeface="Times New Roman" panose="02020603050405020304" pitchFamily="18" charset="0"/>
                        </a:rPr>
                        <a:t>0,0</a:t>
                      </a:r>
                      <a:endParaRPr lang="ru-RU" sz="1400" b="0" i="0" u="none" strike="noStrike" dirty="0">
                        <a:solidFill>
                          <a:schemeClr val="tx1"/>
                        </a:solidFill>
                        <a:effectLst/>
                        <a:latin typeface="PT Astra Serif" panose="020A0603040505020204" pitchFamily="18" charset="-52"/>
                        <a:cs typeface="Times New Roman" panose="02020603050405020304" pitchFamily="18" charset="0"/>
                      </a:endParaRPr>
                    </a:p>
                  </a:txBody>
                  <a:tcPr marL="6803" marR="6803" marT="6803" marB="0" anchor="ctr">
                    <a:solidFill>
                      <a:schemeClr val="accent1">
                        <a:lumMod val="40000"/>
                        <a:lumOff val="60000"/>
                      </a:schemeClr>
                    </a:solidFill>
                  </a:tcPr>
                </a:tc>
                <a:extLst>
                  <a:ext uri="{0D108BD9-81ED-4DB2-BD59-A6C34878D82A}">
                    <a16:rowId xmlns="" xmlns:a16="http://schemas.microsoft.com/office/drawing/2014/main" val="10011"/>
                  </a:ext>
                </a:extLst>
              </a:tr>
              <a:tr h="390748">
                <a:tc>
                  <a:txBody>
                    <a:bodyPr/>
                    <a:lstStyle/>
                    <a:p>
                      <a:pPr algn="just" rtl="0" fontAlgn="ctr"/>
                      <a:r>
                        <a:rPr lang="ru-RU" sz="1400" u="none" strike="noStrike" dirty="0">
                          <a:effectLst/>
                          <a:latin typeface="PT Astra Serif" panose="020A0603040505020204" pitchFamily="18" charset="-52"/>
                          <a:cs typeface="Times New Roman" panose="02020603050405020304" pitchFamily="18" charset="0"/>
                        </a:rPr>
                        <a:t>Увеличение финансовых активов в собственности городских округов за счет средств на казначейских счетах</a:t>
                      </a:r>
                      <a:endParaRPr lang="ru-RU" sz="1400" b="0" i="0" u="none" strike="noStrike" dirty="0">
                        <a:solidFill>
                          <a:srgbClr val="000000"/>
                        </a:solidFill>
                        <a:effectLst/>
                        <a:latin typeface="PT Astra Serif" panose="020A0603040505020204" pitchFamily="18" charset="-52"/>
                        <a:cs typeface="Times New Roman" panose="02020603050405020304" pitchFamily="18" charset="0"/>
                      </a:endParaRPr>
                    </a:p>
                  </a:txBody>
                  <a:tcPr marL="6803" marR="6803" marT="6803" marB="0" anchor="ctr">
                    <a:solidFill>
                      <a:schemeClr val="accent1">
                        <a:lumMod val="40000"/>
                        <a:lumOff val="60000"/>
                      </a:schemeClr>
                    </a:solidFill>
                  </a:tcPr>
                </a:tc>
                <a:tc>
                  <a:txBody>
                    <a:bodyPr/>
                    <a:lstStyle/>
                    <a:p>
                      <a:pPr algn="r" rtl="0" fontAlgn="ctr"/>
                      <a:r>
                        <a:rPr lang="ru-RU" sz="1400" u="none" strike="noStrike" dirty="0">
                          <a:solidFill>
                            <a:schemeClr val="tx1"/>
                          </a:solidFill>
                          <a:effectLst/>
                          <a:latin typeface="PT Astra Serif" panose="020A0603040505020204" pitchFamily="18" charset="-52"/>
                          <a:cs typeface="Times New Roman" panose="02020603050405020304" pitchFamily="18" charset="0"/>
                        </a:rPr>
                        <a:t>0,0</a:t>
                      </a:r>
                      <a:endParaRPr lang="ru-RU" sz="1400" b="0" i="0" u="none" strike="noStrike" dirty="0">
                        <a:solidFill>
                          <a:schemeClr val="tx1"/>
                        </a:solidFill>
                        <a:effectLst/>
                        <a:latin typeface="PT Astra Serif" panose="020A0603040505020204" pitchFamily="18" charset="-52"/>
                        <a:cs typeface="Times New Roman" panose="02020603050405020304" pitchFamily="18" charset="0"/>
                      </a:endParaRPr>
                    </a:p>
                  </a:txBody>
                  <a:tcPr marL="6803" marR="6803" marT="6803" marB="0" anchor="ctr">
                    <a:solidFill>
                      <a:schemeClr val="accent1">
                        <a:lumMod val="40000"/>
                        <a:lumOff val="60000"/>
                      </a:schemeClr>
                    </a:solidFill>
                  </a:tcPr>
                </a:tc>
                <a:tc>
                  <a:txBody>
                    <a:bodyPr/>
                    <a:lstStyle/>
                    <a:p>
                      <a:pPr algn="r" rtl="0" fontAlgn="ctr"/>
                      <a:r>
                        <a:rPr lang="ru-RU" sz="1400" u="none" strike="noStrike" dirty="0">
                          <a:solidFill>
                            <a:schemeClr val="tx1"/>
                          </a:solidFill>
                          <a:effectLst/>
                          <a:latin typeface="PT Astra Serif" panose="020A0603040505020204" pitchFamily="18" charset="-52"/>
                          <a:cs typeface="Times New Roman" panose="02020603050405020304" pitchFamily="18" charset="0"/>
                        </a:rPr>
                        <a:t>0,0</a:t>
                      </a:r>
                      <a:endParaRPr lang="ru-RU" sz="1400" b="0" i="0" u="none" strike="noStrike" dirty="0">
                        <a:solidFill>
                          <a:schemeClr val="tx1"/>
                        </a:solidFill>
                        <a:effectLst/>
                        <a:latin typeface="PT Astra Serif" panose="020A0603040505020204" pitchFamily="18" charset="-52"/>
                        <a:cs typeface="Times New Roman" panose="02020603050405020304" pitchFamily="18" charset="0"/>
                      </a:endParaRPr>
                    </a:p>
                  </a:txBody>
                  <a:tcPr marL="6803" marR="6803" marT="6803" marB="0" anchor="ctr">
                    <a:solidFill>
                      <a:schemeClr val="accent1">
                        <a:lumMod val="40000"/>
                        <a:lumOff val="60000"/>
                      </a:schemeClr>
                    </a:solidFill>
                  </a:tcPr>
                </a:tc>
                <a:extLst>
                  <a:ext uri="{0D108BD9-81ED-4DB2-BD59-A6C34878D82A}">
                    <a16:rowId xmlns="" xmlns:a16="http://schemas.microsoft.com/office/drawing/2014/main" val="10012"/>
                  </a:ext>
                </a:extLst>
              </a:tr>
              <a:tr h="346883">
                <a:tc>
                  <a:txBody>
                    <a:bodyPr/>
                    <a:lstStyle/>
                    <a:p>
                      <a:pPr algn="just" rtl="0" fontAlgn="ctr"/>
                      <a:r>
                        <a:rPr lang="ru-RU" sz="1400" u="none" strike="noStrike" dirty="0">
                          <a:effectLst/>
                          <a:latin typeface="PT Astra Serif" panose="020A0603040505020204" pitchFamily="18" charset="-52"/>
                          <a:cs typeface="Times New Roman" panose="02020603050405020304" pitchFamily="18" charset="0"/>
                        </a:rPr>
                        <a:t>Изменение остатков средств на счетах по учету средств бюджетов  </a:t>
                      </a:r>
                      <a:endParaRPr lang="ru-RU" sz="1400" b="0" i="0" u="none" strike="noStrike" dirty="0">
                        <a:solidFill>
                          <a:srgbClr val="000000"/>
                        </a:solidFill>
                        <a:effectLst/>
                        <a:latin typeface="PT Astra Serif" panose="020A0603040505020204" pitchFamily="18" charset="-52"/>
                        <a:cs typeface="Times New Roman" panose="02020603050405020304" pitchFamily="18" charset="0"/>
                      </a:endParaRPr>
                    </a:p>
                  </a:txBody>
                  <a:tcPr marL="6803" marR="6803" marT="6803" marB="0" anchor="ctr">
                    <a:solidFill>
                      <a:schemeClr val="tx2">
                        <a:lumMod val="20000"/>
                        <a:lumOff val="80000"/>
                      </a:schemeClr>
                    </a:solidFill>
                  </a:tcPr>
                </a:tc>
                <a:tc>
                  <a:txBody>
                    <a:bodyPr/>
                    <a:lstStyle/>
                    <a:p>
                      <a:pPr algn="r" rtl="0" fontAlgn="ctr"/>
                      <a:r>
                        <a:rPr lang="ru-RU" sz="1400" b="0" i="0" u="none" strike="noStrike" dirty="0" smtClean="0">
                          <a:solidFill>
                            <a:schemeClr val="tx1"/>
                          </a:solidFill>
                          <a:effectLst/>
                          <a:latin typeface="PT Astra Serif" panose="020A0603040505020204" pitchFamily="18" charset="-52"/>
                          <a:cs typeface="Times New Roman" panose="02020603050405020304" pitchFamily="18" charset="0"/>
                        </a:rPr>
                        <a:t>67,5</a:t>
                      </a:r>
                      <a:endParaRPr lang="ru-RU" sz="1400" b="0" i="0" u="none" strike="noStrike" dirty="0">
                        <a:solidFill>
                          <a:schemeClr val="tx1"/>
                        </a:solidFill>
                        <a:effectLst/>
                        <a:latin typeface="PT Astra Serif" panose="020A0603040505020204" pitchFamily="18" charset="-52"/>
                        <a:cs typeface="Times New Roman" panose="02020603050405020304" pitchFamily="18" charset="0"/>
                      </a:endParaRPr>
                    </a:p>
                  </a:txBody>
                  <a:tcPr marL="6803" marR="6803" marT="6803" marB="0" anchor="ctr">
                    <a:solidFill>
                      <a:schemeClr val="tx2">
                        <a:lumMod val="20000"/>
                        <a:lumOff val="80000"/>
                      </a:schemeClr>
                    </a:solidFill>
                  </a:tcPr>
                </a:tc>
                <a:tc>
                  <a:txBody>
                    <a:bodyPr/>
                    <a:lstStyle/>
                    <a:p>
                      <a:pPr algn="r" rtl="0" fontAlgn="ctr"/>
                      <a:r>
                        <a:rPr lang="ru-RU" sz="1400" b="0" i="0" u="none" strike="noStrike" dirty="0" smtClean="0">
                          <a:solidFill>
                            <a:schemeClr val="tx1"/>
                          </a:solidFill>
                          <a:effectLst/>
                          <a:latin typeface="PT Astra Serif" panose="020A0603040505020204" pitchFamily="18" charset="-52"/>
                          <a:cs typeface="Times New Roman" panose="02020603050405020304" pitchFamily="18" charset="0"/>
                        </a:rPr>
                        <a:t>-300,0</a:t>
                      </a:r>
                      <a:endParaRPr lang="ru-RU" sz="1400" b="0" i="0" u="none" strike="noStrike" dirty="0">
                        <a:solidFill>
                          <a:schemeClr val="tx1"/>
                        </a:solidFill>
                        <a:effectLst/>
                        <a:latin typeface="PT Astra Serif" panose="020A0603040505020204" pitchFamily="18" charset="-52"/>
                        <a:cs typeface="Times New Roman" panose="02020603050405020304" pitchFamily="18" charset="0"/>
                      </a:endParaRPr>
                    </a:p>
                  </a:txBody>
                  <a:tcPr marL="6803" marR="6803" marT="6803" marB="0" anchor="ctr">
                    <a:solidFill>
                      <a:schemeClr val="tx2">
                        <a:lumMod val="20000"/>
                        <a:lumOff val="80000"/>
                      </a:schemeClr>
                    </a:solidFill>
                  </a:tcPr>
                </a:tc>
                <a:extLst>
                  <a:ext uri="{0D108BD9-81ED-4DB2-BD59-A6C34878D82A}">
                    <a16:rowId xmlns="" xmlns:a16="http://schemas.microsoft.com/office/drawing/2014/main" val="10013"/>
                  </a:ext>
                </a:extLst>
              </a:tr>
              <a:tr h="346883">
                <a:tc>
                  <a:txBody>
                    <a:bodyPr/>
                    <a:lstStyle/>
                    <a:p>
                      <a:pPr algn="just" rtl="0" fontAlgn="ctr"/>
                      <a:r>
                        <a:rPr lang="ru-RU" sz="1400" u="none" strike="noStrike" dirty="0">
                          <a:effectLst/>
                          <a:latin typeface="PT Astra Serif" panose="020A0603040505020204" pitchFamily="18" charset="-52"/>
                          <a:cs typeface="Times New Roman" panose="02020603050405020304" pitchFamily="18" charset="0"/>
                        </a:rPr>
                        <a:t>Увеличение прочих остатков денежных средств бюджетов городских округов</a:t>
                      </a:r>
                      <a:endParaRPr lang="ru-RU" sz="1400" b="0" i="0" u="none" strike="noStrike" dirty="0">
                        <a:solidFill>
                          <a:srgbClr val="000000"/>
                        </a:solidFill>
                        <a:effectLst/>
                        <a:latin typeface="PT Astra Serif" panose="020A0603040505020204" pitchFamily="18" charset="-52"/>
                        <a:cs typeface="Times New Roman" panose="02020603050405020304" pitchFamily="18" charset="0"/>
                      </a:endParaRPr>
                    </a:p>
                  </a:txBody>
                  <a:tcPr marL="6803" marR="6803" marT="6803" marB="0" anchor="ctr">
                    <a:solidFill>
                      <a:schemeClr val="accent1">
                        <a:lumMod val="40000"/>
                        <a:lumOff val="60000"/>
                      </a:schemeClr>
                    </a:solidFill>
                  </a:tcPr>
                </a:tc>
                <a:tc>
                  <a:txBody>
                    <a:bodyPr/>
                    <a:lstStyle/>
                    <a:p>
                      <a:pPr algn="r" rtl="0" fontAlgn="ctr"/>
                      <a:r>
                        <a:rPr lang="ru-RU" sz="1400" u="none" strike="noStrike" dirty="0" smtClean="0">
                          <a:solidFill>
                            <a:schemeClr val="tx1"/>
                          </a:solidFill>
                          <a:effectLst/>
                          <a:latin typeface="PT Astra Serif" panose="020A0603040505020204" pitchFamily="18" charset="-52"/>
                          <a:cs typeface="Times New Roman" panose="02020603050405020304" pitchFamily="18" charset="0"/>
                        </a:rPr>
                        <a:t>-41 648,5</a:t>
                      </a:r>
                      <a:endParaRPr lang="ru-RU" sz="1400" b="0" i="0" u="none" strike="noStrike" dirty="0">
                        <a:solidFill>
                          <a:schemeClr val="tx1"/>
                        </a:solidFill>
                        <a:effectLst/>
                        <a:latin typeface="PT Astra Serif" panose="020A0603040505020204" pitchFamily="18" charset="-52"/>
                        <a:cs typeface="Times New Roman" panose="02020603050405020304" pitchFamily="18" charset="0"/>
                      </a:endParaRPr>
                    </a:p>
                  </a:txBody>
                  <a:tcPr marL="6803" marR="6803" marT="6803" marB="0" anchor="ctr">
                    <a:solidFill>
                      <a:schemeClr val="accent1">
                        <a:lumMod val="40000"/>
                        <a:lumOff val="60000"/>
                      </a:schemeClr>
                    </a:solidFill>
                  </a:tcPr>
                </a:tc>
                <a:tc>
                  <a:txBody>
                    <a:bodyPr/>
                    <a:lstStyle/>
                    <a:p>
                      <a:pPr algn="r" rtl="0" fontAlgn="ctr"/>
                      <a:r>
                        <a:rPr lang="ru-RU" sz="1400" u="none" strike="noStrike" dirty="0" smtClean="0">
                          <a:solidFill>
                            <a:schemeClr val="tx1"/>
                          </a:solidFill>
                          <a:effectLst/>
                          <a:latin typeface="PT Astra Serif" panose="020A0603040505020204" pitchFamily="18" charset="-52"/>
                          <a:cs typeface="Times New Roman" panose="02020603050405020304" pitchFamily="18" charset="0"/>
                        </a:rPr>
                        <a:t>-41</a:t>
                      </a:r>
                      <a:r>
                        <a:rPr lang="ru-RU" sz="1400" u="none" strike="noStrike" baseline="0" dirty="0" smtClean="0">
                          <a:solidFill>
                            <a:schemeClr val="tx1"/>
                          </a:solidFill>
                          <a:effectLst/>
                          <a:latin typeface="PT Astra Serif" panose="020A0603040505020204" pitchFamily="18" charset="-52"/>
                          <a:cs typeface="Times New Roman" panose="02020603050405020304" pitchFamily="18" charset="0"/>
                        </a:rPr>
                        <a:t> 188,9</a:t>
                      </a:r>
                      <a:endParaRPr lang="ru-RU" sz="1400" b="0" i="0" u="none" strike="noStrike" dirty="0">
                        <a:solidFill>
                          <a:schemeClr val="tx1"/>
                        </a:solidFill>
                        <a:effectLst/>
                        <a:latin typeface="PT Astra Serif" panose="020A0603040505020204" pitchFamily="18" charset="-52"/>
                        <a:cs typeface="Times New Roman" panose="02020603050405020304" pitchFamily="18" charset="0"/>
                      </a:endParaRPr>
                    </a:p>
                  </a:txBody>
                  <a:tcPr marL="6803" marR="6803" marT="6803" marB="0" anchor="ctr">
                    <a:solidFill>
                      <a:schemeClr val="accent1">
                        <a:lumMod val="40000"/>
                        <a:lumOff val="60000"/>
                      </a:schemeClr>
                    </a:solidFill>
                  </a:tcPr>
                </a:tc>
                <a:extLst>
                  <a:ext uri="{0D108BD9-81ED-4DB2-BD59-A6C34878D82A}">
                    <a16:rowId xmlns="" xmlns:a16="http://schemas.microsoft.com/office/drawing/2014/main" val="10014"/>
                  </a:ext>
                </a:extLst>
              </a:tr>
              <a:tr h="346883">
                <a:tc>
                  <a:txBody>
                    <a:bodyPr/>
                    <a:lstStyle/>
                    <a:p>
                      <a:pPr algn="just" rtl="0" fontAlgn="ctr"/>
                      <a:r>
                        <a:rPr lang="ru-RU" sz="1400" u="none" strike="noStrike" dirty="0">
                          <a:effectLst/>
                          <a:latin typeface="PT Astra Serif" panose="020A0603040505020204" pitchFamily="18" charset="-52"/>
                          <a:cs typeface="Times New Roman" panose="02020603050405020304" pitchFamily="18" charset="0"/>
                        </a:rPr>
                        <a:t>Уменьшение прочих остатков денежных средств бюджетов городских округов</a:t>
                      </a:r>
                      <a:endParaRPr lang="ru-RU" sz="1400" b="0" i="0" u="none" strike="noStrike" dirty="0">
                        <a:solidFill>
                          <a:srgbClr val="000000"/>
                        </a:solidFill>
                        <a:effectLst/>
                        <a:latin typeface="PT Astra Serif" panose="020A0603040505020204" pitchFamily="18" charset="-52"/>
                        <a:cs typeface="Times New Roman" panose="02020603050405020304" pitchFamily="18" charset="0"/>
                      </a:endParaRPr>
                    </a:p>
                  </a:txBody>
                  <a:tcPr marL="6803" marR="6803" marT="6803" marB="0" anchor="ctr">
                    <a:solidFill>
                      <a:schemeClr val="accent1">
                        <a:lumMod val="40000"/>
                        <a:lumOff val="60000"/>
                      </a:schemeClr>
                    </a:solidFill>
                  </a:tcPr>
                </a:tc>
                <a:tc>
                  <a:txBody>
                    <a:bodyPr/>
                    <a:lstStyle/>
                    <a:p>
                      <a:pPr algn="r" rtl="0" fontAlgn="ctr"/>
                      <a:r>
                        <a:rPr lang="ru-RU" sz="1400" b="0" i="0" u="none" strike="noStrike" dirty="0" smtClean="0">
                          <a:solidFill>
                            <a:schemeClr val="tx1"/>
                          </a:solidFill>
                          <a:effectLst/>
                          <a:latin typeface="PT Astra Serif" panose="020A0603040505020204" pitchFamily="18" charset="-52"/>
                          <a:cs typeface="Times New Roman" panose="02020603050405020304" pitchFamily="18" charset="0"/>
                        </a:rPr>
                        <a:t>41 716,0</a:t>
                      </a:r>
                      <a:endParaRPr lang="ru-RU" sz="1400" b="0" i="0" u="none" strike="noStrike" dirty="0">
                        <a:solidFill>
                          <a:schemeClr val="tx1"/>
                        </a:solidFill>
                        <a:effectLst/>
                        <a:latin typeface="PT Astra Serif" panose="020A0603040505020204" pitchFamily="18" charset="-52"/>
                        <a:cs typeface="Times New Roman" panose="02020603050405020304" pitchFamily="18" charset="0"/>
                      </a:endParaRPr>
                    </a:p>
                  </a:txBody>
                  <a:tcPr marL="6803" marR="6803" marT="6803" marB="0" anchor="ctr">
                    <a:solidFill>
                      <a:schemeClr val="accent1">
                        <a:lumMod val="40000"/>
                        <a:lumOff val="60000"/>
                      </a:schemeClr>
                    </a:solidFill>
                  </a:tcPr>
                </a:tc>
                <a:tc>
                  <a:txBody>
                    <a:bodyPr/>
                    <a:lstStyle/>
                    <a:p>
                      <a:pPr algn="r" rtl="0" fontAlgn="ctr"/>
                      <a:r>
                        <a:rPr lang="ru-RU" sz="1400" u="none" strike="noStrike" dirty="0" smtClean="0">
                          <a:solidFill>
                            <a:schemeClr val="tx1"/>
                          </a:solidFill>
                          <a:effectLst/>
                          <a:latin typeface="PT Astra Serif" panose="020A0603040505020204" pitchFamily="18" charset="-52"/>
                          <a:cs typeface="Times New Roman" panose="02020603050405020304" pitchFamily="18" charset="0"/>
                        </a:rPr>
                        <a:t>40 888,9</a:t>
                      </a:r>
                    </a:p>
                  </a:txBody>
                  <a:tcPr marL="6803" marR="6803" marT="6803" marB="0" anchor="ctr">
                    <a:solidFill>
                      <a:schemeClr val="accent1">
                        <a:lumMod val="40000"/>
                        <a:lumOff val="60000"/>
                      </a:schemeClr>
                    </a:solidFill>
                  </a:tcPr>
                </a:tc>
                <a:extLst>
                  <a:ext uri="{0D108BD9-81ED-4DB2-BD59-A6C34878D82A}">
                    <a16:rowId xmlns="" xmlns:a16="http://schemas.microsoft.com/office/drawing/2014/main" val="10015"/>
                  </a:ext>
                </a:extLst>
              </a:tr>
            </a:tbl>
          </a:graphicData>
        </a:graphic>
      </p:graphicFrame>
    </p:spTree>
    <p:extLst>
      <p:ext uri="{BB962C8B-B14F-4D97-AF65-F5344CB8AC3E}">
        <p14:creationId xmlns:p14="http://schemas.microsoft.com/office/powerpoint/2010/main" val="4131786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3810368414"/>
              </p:ext>
            </p:extLst>
          </p:nvPr>
        </p:nvGraphicFramePr>
        <p:xfrm>
          <a:off x="3587931" y="1924594"/>
          <a:ext cx="8184968" cy="47387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Рисунок 4"/>
          <p:cNvPicPr>
            <a:picLocks noChangeAspect="1"/>
          </p:cNvPicPr>
          <p:nvPr/>
        </p:nvPicPr>
        <p:blipFill>
          <a:blip r:embed="rId7"/>
          <a:stretch>
            <a:fillRect/>
          </a:stretch>
        </p:blipFill>
        <p:spPr>
          <a:xfrm>
            <a:off x="609295" y="3053700"/>
            <a:ext cx="2490778" cy="3538176"/>
          </a:xfrm>
          <a:prstGeom prst="rect">
            <a:avLst/>
          </a:prstGeom>
        </p:spPr>
      </p:pic>
      <p:pic>
        <p:nvPicPr>
          <p:cNvPr id="6" name="Рисунок 5"/>
          <p:cNvPicPr>
            <a:picLocks noChangeAspect="1"/>
          </p:cNvPicPr>
          <p:nvPr/>
        </p:nvPicPr>
        <p:blipFill>
          <a:blip r:embed="rId8"/>
          <a:stretch>
            <a:fillRect/>
          </a:stretch>
        </p:blipFill>
        <p:spPr>
          <a:xfrm>
            <a:off x="0" y="3851"/>
            <a:ext cx="12192000" cy="912823"/>
          </a:xfrm>
          <a:prstGeom prst="rect">
            <a:avLst/>
          </a:prstGeom>
          <a:ln>
            <a:solidFill>
              <a:srgbClr val="00B050"/>
            </a:solidFill>
          </a:ln>
          <a:effectLst>
            <a:glow rad="12700">
              <a:schemeClr val="accent1">
                <a:alpha val="40000"/>
              </a:schemeClr>
            </a:glow>
          </a:effectLst>
        </p:spPr>
      </p:pic>
      <p:sp>
        <p:nvSpPr>
          <p:cNvPr id="8" name="Заголовок 1"/>
          <p:cNvSpPr txBox="1">
            <a:spLocks/>
          </p:cNvSpPr>
          <p:nvPr/>
        </p:nvSpPr>
        <p:spPr>
          <a:xfrm>
            <a:off x="2072642" y="70162"/>
            <a:ext cx="10040983" cy="74957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800" b="1" i="1" dirty="0">
                <a:latin typeface="PT Astra Serif" panose="020A0603040505020204" pitchFamily="18" charset="-52"/>
                <a:cs typeface="Times New Roman" panose="02020603050405020304" pitchFamily="18" charset="0"/>
              </a:rPr>
              <a:t>Что такое «доходы бюджета»?</a:t>
            </a:r>
          </a:p>
        </p:txBody>
      </p:sp>
      <p:sp>
        <p:nvSpPr>
          <p:cNvPr id="7" name="Rectangle 3"/>
          <p:cNvSpPr>
            <a:spLocks noChangeArrowheads="1"/>
          </p:cNvSpPr>
          <p:nvPr/>
        </p:nvSpPr>
        <p:spPr bwMode="auto">
          <a:xfrm rot="10800000" flipV="1">
            <a:off x="1646921" y="1001264"/>
            <a:ext cx="1037090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ru-RU" altLang="ru-RU" b="1" dirty="0">
                <a:solidFill>
                  <a:srgbClr val="000000"/>
                </a:solidFill>
                <a:latin typeface="PT Astra Serif" panose="020A0603040505020204" pitchFamily="18" charset="-52"/>
                <a:ea typeface="PT Astra Serif" panose="020A0603040505020204" pitchFamily="18" charset="-52"/>
                <a:cs typeface="Times New Roman" panose="02020603050405020304" pitchFamily="18" charset="0"/>
              </a:rPr>
              <a:t>ДОХОДЫ бюджета </a:t>
            </a:r>
            <a:r>
              <a:rPr lang="ru-RU" altLang="ru-RU" dirty="0">
                <a:solidFill>
                  <a:srgbClr val="000000"/>
                </a:solidFill>
                <a:latin typeface="PT Astra Serif" panose="020A0603040505020204" pitchFamily="18" charset="-52"/>
                <a:ea typeface="PT Astra Serif" panose="020A0603040505020204" pitchFamily="18" charset="-52"/>
                <a:cs typeface="Times New Roman" panose="02020603050405020304" pitchFamily="18" charset="0"/>
              </a:rPr>
              <a:t>- поступающие в бюджет денежные средства, за исключением средств, являющихся в соответствии с Бюджетным кодексом Российской Федерации источниками финансирования дефицита бюджета.</a:t>
            </a:r>
            <a:endParaRPr lang="ru-RU" altLang="ru-RU" dirty="0">
              <a:latin typeface="PT Astra Serif" panose="020A0603040505020204" pitchFamily="18" charset="-52"/>
              <a:cs typeface="Times New Roman" panose="02020603050405020304" pitchFamily="18" charset="0"/>
            </a:endParaRPr>
          </a:p>
        </p:txBody>
      </p:sp>
      <p:pic>
        <p:nvPicPr>
          <p:cNvPr id="9" name="Рисунок 2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0556" y="1001263"/>
            <a:ext cx="1382713" cy="984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128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85641" y="1698128"/>
            <a:ext cx="1910378" cy="433123"/>
          </a:xfrm>
        </p:spPr>
        <p:txBody>
          <a:bodyPr>
            <a:normAutofit/>
          </a:bodyPr>
          <a:lstStyle/>
          <a:p>
            <a:r>
              <a:rPr lang="ru-RU" sz="2400" b="1" dirty="0" smtClean="0">
                <a:solidFill>
                  <a:srgbClr val="C00000"/>
                </a:solidFill>
                <a:latin typeface="PT Astra Serif" panose="020A0603040505020204" pitchFamily="18" charset="-52"/>
                <a:cs typeface="Times New Roman" panose="02020603050405020304" pitchFamily="18" charset="0"/>
              </a:rPr>
              <a:t>Субвенции</a:t>
            </a:r>
            <a:endParaRPr lang="ru-RU" sz="2400" b="1" dirty="0">
              <a:solidFill>
                <a:srgbClr val="C00000"/>
              </a:solidFill>
              <a:latin typeface="PT Astra Serif" panose="020A0603040505020204" pitchFamily="18" charset="-52"/>
              <a:cs typeface="Times New Roman" panose="02020603050405020304" pitchFamily="18" charset="0"/>
            </a:endParaRPr>
          </a:p>
        </p:txBody>
      </p:sp>
      <p:sp>
        <p:nvSpPr>
          <p:cNvPr id="8" name="Прямоугольник 7"/>
          <p:cNvSpPr/>
          <p:nvPr/>
        </p:nvSpPr>
        <p:spPr>
          <a:xfrm>
            <a:off x="2295601" y="2516181"/>
            <a:ext cx="2120916" cy="3323987"/>
          </a:xfrm>
          <a:prstGeom prst="rect">
            <a:avLst/>
          </a:prstGeom>
        </p:spPr>
        <p:txBody>
          <a:bodyPr wrap="square">
            <a:spAutoFit/>
          </a:bodyPr>
          <a:lstStyle/>
          <a:p>
            <a:pPr algn="ctr" eaLnBrk="0" fontAlgn="base" hangingPunct="0">
              <a:spcBef>
                <a:spcPct val="0"/>
              </a:spcBef>
              <a:spcAft>
                <a:spcPct val="0"/>
              </a:spcAft>
            </a:pPr>
            <a:r>
              <a:rPr lang="ru-RU" sz="1400" b="1" dirty="0">
                <a:latin typeface="PT Astra Serif" panose="020A0603040505020204" pitchFamily="18" charset="-52"/>
                <a:cs typeface="Times New Roman" panose="02020603050405020304" pitchFamily="18" charset="0"/>
              </a:rPr>
              <a:t>межбюджетные трансферты</a:t>
            </a:r>
            <a:r>
              <a:rPr lang="ru-RU" altLang="ru-RU" sz="1400" b="1" dirty="0" smtClean="0">
                <a:latin typeface="PT Astra Serif" panose="020A0603040505020204" pitchFamily="18" charset="-52"/>
                <a:ea typeface="PT Astra Serif" panose="020A0603040505020204" pitchFamily="18" charset="-52"/>
                <a:cs typeface="Times New Roman" panose="02020603050405020304" pitchFamily="18" charset="0"/>
              </a:rPr>
              <a:t>, </a:t>
            </a:r>
            <a:r>
              <a:rPr lang="ru-RU" altLang="ru-RU" sz="1400" b="1" dirty="0">
                <a:latin typeface="PT Astra Serif" panose="020A0603040505020204" pitchFamily="18" charset="-52"/>
                <a:ea typeface="PT Astra Serif" panose="020A0603040505020204" pitchFamily="18" charset="-52"/>
                <a:cs typeface="Times New Roman" panose="02020603050405020304" pitchFamily="18" charset="0"/>
              </a:rPr>
              <a:t>предоставляемые бюджету городского округа, в целях </a:t>
            </a:r>
            <a:r>
              <a:rPr lang="ru-RU" altLang="ru-RU" sz="1400" b="1" dirty="0" err="1">
                <a:latin typeface="PT Astra Serif" panose="020A0603040505020204" pitchFamily="18" charset="-52"/>
                <a:ea typeface="PT Astra Serif" panose="020A0603040505020204" pitchFamily="18" charset="-52"/>
                <a:cs typeface="Times New Roman" panose="02020603050405020304" pitchFamily="18" charset="0"/>
              </a:rPr>
              <a:t>софинансирования</a:t>
            </a:r>
            <a:r>
              <a:rPr lang="ru-RU" altLang="ru-RU" sz="1400" b="1" dirty="0">
                <a:latin typeface="PT Astra Serif" panose="020A0603040505020204" pitchFamily="18" charset="-52"/>
                <a:ea typeface="PT Astra Serif" panose="020A0603040505020204" pitchFamily="18" charset="-52"/>
                <a:cs typeface="Times New Roman" panose="02020603050405020304" pitchFamily="18" charset="0"/>
              </a:rPr>
              <a:t> расходных обязательств, возникающих при выполнении полномочий органов местного самоуправления по вопросам городского округа</a:t>
            </a:r>
            <a:endParaRPr lang="ru-RU" altLang="ru-RU" sz="1400" dirty="0">
              <a:latin typeface="PT Astra Serif" panose="020A0603040505020204" pitchFamily="18" charset="-52"/>
            </a:endParaRPr>
          </a:p>
        </p:txBody>
      </p:sp>
      <p:sp>
        <p:nvSpPr>
          <p:cNvPr id="9" name="Заголовок 1"/>
          <p:cNvSpPr txBox="1">
            <a:spLocks/>
          </p:cNvSpPr>
          <p:nvPr/>
        </p:nvSpPr>
        <p:spPr>
          <a:xfrm>
            <a:off x="2646198" y="1570129"/>
            <a:ext cx="1632137" cy="689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400" b="1" dirty="0" smtClean="0">
                <a:solidFill>
                  <a:srgbClr val="C00000"/>
                </a:solidFill>
                <a:latin typeface="PT Astra Serif" panose="020A0603040505020204" pitchFamily="18" charset="-52"/>
                <a:cs typeface="Times New Roman" panose="02020603050405020304" pitchFamily="18" charset="0"/>
              </a:rPr>
              <a:t>Субсидии</a:t>
            </a:r>
            <a:endParaRPr lang="ru-RU" sz="2400" b="1" dirty="0">
              <a:solidFill>
                <a:srgbClr val="C00000"/>
              </a:solidFill>
              <a:latin typeface="PT Astra Serif" panose="020A0603040505020204" pitchFamily="18" charset="-52"/>
              <a:cs typeface="Times New Roman" panose="02020603050405020304" pitchFamily="18" charset="0"/>
            </a:endParaRPr>
          </a:p>
        </p:txBody>
      </p:sp>
      <p:sp>
        <p:nvSpPr>
          <p:cNvPr id="11" name="Заголовок 1"/>
          <p:cNvSpPr txBox="1">
            <a:spLocks/>
          </p:cNvSpPr>
          <p:nvPr/>
        </p:nvSpPr>
        <p:spPr>
          <a:xfrm>
            <a:off x="6804361" y="1438571"/>
            <a:ext cx="2649071" cy="6891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altLang="ru-RU" sz="2400" b="1" dirty="0">
                <a:solidFill>
                  <a:srgbClr val="C00000"/>
                </a:solidFill>
                <a:latin typeface="PT Astra Serif" panose="020A0603040505020204" pitchFamily="18" charset="-52"/>
                <a:ea typeface="PT Astra Serif" panose="020A0603040505020204" pitchFamily="18" charset="-52"/>
                <a:cs typeface="Times New Roman" panose="02020603050405020304" pitchFamily="18" charset="0"/>
              </a:rPr>
              <a:t>Иные межбюджетные трансферты</a:t>
            </a:r>
            <a:endParaRPr lang="ru-RU" sz="2400" dirty="0">
              <a:solidFill>
                <a:srgbClr val="C00000"/>
              </a:solidFill>
              <a:latin typeface="PT Astra Serif" panose="020A0603040505020204" pitchFamily="18" charset="-52"/>
              <a:cs typeface="Times New Roman" panose="02020603050405020304" pitchFamily="18" charset="0"/>
            </a:endParaRPr>
          </a:p>
        </p:txBody>
      </p:sp>
      <p:sp>
        <p:nvSpPr>
          <p:cNvPr id="12" name="Прямоугольник 11"/>
          <p:cNvSpPr/>
          <p:nvPr/>
        </p:nvSpPr>
        <p:spPr>
          <a:xfrm>
            <a:off x="4664490" y="2516181"/>
            <a:ext cx="2090772" cy="3108543"/>
          </a:xfrm>
          <a:prstGeom prst="rect">
            <a:avLst/>
          </a:prstGeom>
        </p:spPr>
        <p:txBody>
          <a:bodyPr wrap="square">
            <a:spAutoFit/>
          </a:bodyPr>
          <a:lstStyle/>
          <a:p>
            <a:pPr algn="ctr" eaLnBrk="0" fontAlgn="base" hangingPunct="0">
              <a:spcBef>
                <a:spcPct val="0"/>
              </a:spcBef>
              <a:spcAft>
                <a:spcPct val="0"/>
              </a:spcAft>
            </a:pPr>
            <a:r>
              <a:rPr lang="ru-RU" sz="1400" b="1" dirty="0">
                <a:latin typeface="PT Astra Serif" panose="020A0603040505020204" pitchFamily="18" charset="-52"/>
                <a:cs typeface="Times New Roman" panose="02020603050405020304" pitchFamily="18" charset="0"/>
              </a:rPr>
              <a:t>межбюджетные трансферты</a:t>
            </a:r>
            <a:r>
              <a:rPr lang="ru-RU" altLang="ru-RU" sz="1400" b="1" dirty="0" smtClean="0">
                <a:latin typeface="PT Astra Serif" panose="020A0603040505020204" pitchFamily="18" charset="-52"/>
                <a:ea typeface="PT Astra Serif" panose="020A0603040505020204" pitchFamily="18" charset="-52"/>
                <a:cs typeface="Times New Roman" panose="02020603050405020304" pitchFamily="18" charset="0"/>
              </a:rPr>
              <a:t>, </a:t>
            </a:r>
            <a:r>
              <a:rPr lang="ru-RU" altLang="ru-RU" sz="1400" b="1" dirty="0">
                <a:latin typeface="PT Astra Serif" panose="020A0603040505020204" pitchFamily="18" charset="-52"/>
                <a:ea typeface="PT Astra Serif" panose="020A0603040505020204" pitchFamily="18" charset="-52"/>
                <a:cs typeface="Times New Roman" panose="02020603050405020304" pitchFamily="18" charset="0"/>
              </a:rPr>
              <a:t>предоставляемые бюджету городского округа на безвозмездной и безвозвратной основе на выполнение переданных полномочий в соответствии с федеральными и региональными законами</a:t>
            </a:r>
            <a:endParaRPr lang="ru-RU" altLang="ru-RU" sz="1400" dirty="0">
              <a:latin typeface="PT Astra Serif" panose="020A0603040505020204" pitchFamily="18" charset="-52"/>
            </a:endParaRPr>
          </a:p>
        </p:txBody>
      </p:sp>
      <p:sp>
        <p:nvSpPr>
          <p:cNvPr id="13" name="Прямоугольник 12"/>
          <p:cNvSpPr/>
          <p:nvPr/>
        </p:nvSpPr>
        <p:spPr>
          <a:xfrm>
            <a:off x="7063958" y="2500743"/>
            <a:ext cx="2128012" cy="1384995"/>
          </a:xfrm>
          <a:prstGeom prst="rect">
            <a:avLst/>
          </a:prstGeom>
        </p:spPr>
        <p:txBody>
          <a:bodyPr wrap="square">
            <a:spAutoFit/>
          </a:bodyPr>
          <a:lstStyle/>
          <a:p>
            <a:pPr algn="ctr" eaLnBrk="0" fontAlgn="base" hangingPunct="0">
              <a:spcBef>
                <a:spcPct val="0"/>
              </a:spcBef>
              <a:spcAft>
                <a:spcPct val="0"/>
              </a:spcAft>
            </a:pPr>
            <a:r>
              <a:rPr lang="ru-RU" sz="1400" b="1" dirty="0">
                <a:latin typeface="PT Astra Serif" panose="020A0603040505020204" pitchFamily="18" charset="-52"/>
                <a:cs typeface="Times New Roman" panose="02020603050405020304" pitchFamily="18" charset="0"/>
              </a:rPr>
              <a:t>межбюджетные трансферты</a:t>
            </a:r>
            <a:r>
              <a:rPr lang="ru-RU" altLang="ru-RU" sz="1400" b="1" dirty="0" smtClean="0">
                <a:latin typeface="PT Astra Serif" panose="020A0603040505020204" pitchFamily="18" charset="-52"/>
                <a:ea typeface="PT Astra Serif" panose="020A0603040505020204" pitchFamily="18" charset="-52"/>
                <a:cs typeface="Times New Roman" panose="02020603050405020304" pitchFamily="18" charset="0"/>
              </a:rPr>
              <a:t>, </a:t>
            </a:r>
            <a:r>
              <a:rPr lang="ru-RU" altLang="ru-RU" sz="1400" b="1" dirty="0">
                <a:latin typeface="PT Astra Serif" panose="020A0603040505020204" pitchFamily="18" charset="-52"/>
                <a:ea typeface="PT Astra Serif" panose="020A0603040505020204" pitchFamily="18" charset="-52"/>
                <a:cs typeface="Times New Roman" panose="02020603050405020304" pitchFamily="18" charset="0"/>
              </a:rPr>
              <a:t>предоставляемые бюджету городского округа из бюджетов других уровней</a:t>
            </a:r>
            <a:endParaRPr lang="ru-RU" altLang="ru-RU" sz="1400" dirty="0">
              <a:latin typeface="PT Astra Serif" panose="020A0603040505020204" pitchFamily="18" charset="-52"/>
            </a:endParaRPr>
          </a:p>
        </p:txBody>
      </p:sp>
      <p:sp>
        <p:nvSpPr>
          <p:cNvPr id="14" name="Прямоугольник 13"/>
          <p:cNvSpPr/>
          <p:nvPr/>
        </p:nvSpPr>
        <p:spPr>
          <a:xfrm>
            <a:off x="9850955" y="2500743"/>
            <a:ext cx="2196471" cy="1600438"/>
          </a:xfrm>
          <a:prstGeom prst="rect">
            <a:avLst/>
          </a:prstGeom>
        </p:spPr>
        <p:txBody>
          <a:bodyPr wrap="square">
            <a:spAutoFit/>
          </a:bodyPr>
          <a:lstStyle/>
          <a:p>
            <a:pPr algn="ctr" eaLnBrk="0" fontAlgn="base" hangingPunct="0">
              <a:spcBef>
                <a:spcPct val="0"/>
              </a:spcBef>
              <a:spcAft>
                <a:spcPct val="0"/>
              </a:spcAft>
            </a:pPr>
            <a:r>
              <a:rPr lang="ru-RU" altLang="ru-RU" sz="1400" b="1" dirty="0" smtClean="0">
                <a:latin typeface="PT Astra Serif" panose="020A0603040505020204" pitchFamily="18" charset="-52"/>
                <a:ea typeface="PT Astra Serif" panose="020A0603040505020204" pitchFamily="18" charset="-52"/>
                <a:cs typeface="Times New Roman" panose="02020603050405020304" pitchFamily="18" charset="0"/>
              </a:rPr>
              <a:t>безвозмездные </a:t>
            </a:r>
            <a:r>
              <a:rPr lang="ru-RU" altLang="ru-RU" sz="1400" b="1" dirty="0">
                <a:latin typeface="PT Astra Serif" panose="020A0603040505020204" pitchFamily="18" charset="-52"/>
                <a:ea typeface="PT Astra Serif" panose="020A0603040505020204" pitchFamily="18" charset="-52"/>
                <a:cs typeface="Times New Roman" panose="02020603050405020304" pitchFamily="18" charset="0"/>
              </a:rPr>
              <a:t>поступления </a:t>
            </a:r>
          </a:p>
          <a:p>
            <a:pPr algn="ctr" eaLnBrk="0" fontAlgn="base" hangingPunct="0">
              <a:spcBef>
                <a:spcPct val="0"/>
              </a:spcBef>
              <a:spcAft>
                <a:spcPct val="0"/>
              </a:spcAft>
            </a:pPr>
            <a:r>
              <a:rPr lang="ru-RU" altLang="ru-RU" sz="1400" b="1" dirty="0">
                <a:latin typeface="PT Astra Serif" panose="020A0603040505020204" pitchFamily="18" charset="-52"/>
                <a:ea typeface="PT Astra Serif" panose="020A0603040505020204" pitchFamily="18" charset="-52"/>
                <a:cs typeface="Times New Roman" panose="02020603050405020304" pitchFamily="18" charset="0"/>
              </a:rPr>
              <a:t>от физических и юридических </a:t>
            </a:r>
          </a:p>
          <a:p>
            <a:pPr algn="ctr" eaLnBrk="0" fontAlgn="base" hangingPunct="0">
              <a:spcBef>
                <a:spcPct val="0"/>
              </a:spcBef>
              <a:spcAft>
                <a:spcPct val="0"/>
              </a:spcAft>
            </a:pPr>
            <a:r>
              <a:rPr lang="ru-RU" altLang="ru-RU" sz="1400" b="1" dirty="0">
                <a:latin typeface="PT Astra Serif" panose="020A0603040505020204" pitchFamily="18" charset="-52"/>
                <a:ea typeface="PT Astra Serif" panose="020A0603040505020204" pitchFamily="18" charset="-52"/>
                <a:cs typeface="Times New Roman" panose="02020603050405020304" pitchFamily="18" charset="0"/>
              </a:rPr>
              <a:t>лиц, в том числе добровольные пожертвования</a:t>
            </a:r>
            <a:endParaRPr lang="ru-RU" altLang="ru-RU" sz="1400" b="1" dirty="0">
              <a:latin typeface="PT Astra Serif" panose="020A0603040505020204" pitchFamily="18" charset="-52"/>
            </a:endParaRPr>
          </a:p>
        </p:txBody>
      </p:sp>
      <p:sp>
        <p:nvSpPr>
          <p:cNvPr id="15" name="Минус 14"/>
          <p:cNvSpPr/>
          <p:nvPr/>
        </p:nvSpPr>
        <p:spPr>
          <a:xfrm>
            <a:off x="2212160" y="2376705"/>
            <a:ext cx="2449937" cy="4571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Минус 15"/>
          <p:cNvSpPr/>
          <p:nvPr/>
        </p:nvSpPr>
        <p:spPr>
          <a:xfrm>
            <a:off x="4455013" y="2382754"/>
            <a:ext cx="2509727" cy="4571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Минус 16"/>
          <p:cNvSpPr/>
          <p:nvPr/>
        </p:nvSpPr>
        <p:spPr>
          <a:xfrm>
            <a:off x="6802497" y="2376705"/>
            <a:ext cx="2650935" cy="5432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Минус 17"/>
          <p:cNvSpPr/>
          <p:nvPr/>
        </p:nvSpPr>
        <p:spPr>
          <a:xfrm>
            <a:off x="9455387" y="2385306"/>
            <a:ext cx="2843156" cy="4571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Заголовок 1"/>
          <p:cNvSpPr txBox="1">
            <a:spLocks/>
          </p:cNvSpPr>
          <p:nvPr/>
        </p:nvSpPr>
        <p:spPr>
          <a:xfrm>
            <a:off x="9760338" y="1438571"/>
            <a:ext cx="2196471" cy="6891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400" b="1" dirty="0" smtClean="0">
                <a:solidFill>
                  <a:schemeClr val="accent5">
                    <a:lumMod val="75000"/>
                  </a:schemeClr>
                </a:solidFill>
                <a:latin typeface="PT Astra Serif" panose="020A0603040505020204" pitchFamily="18" charset="-52"/>
                <a:cs typeface="Times New Roman" panose="02020603050405020304" pitchFamily="18" charset="0"/>
              </a:rPr>
              <a:t>Прочие безвозмездные поступления</a:t>
            </a:r>
            <a:endParaRPr lang="ru-RU" sz="2400" dirty="0">
              <a:solidFill>
                <a:schemeClr val="accent5">
                  <a:lumMod val="75000"/>
                </a:schemeClr>
              </a:solidFill>
              <a:latin typeface="PT Astra Serif" panose="020A0603040505020204" pitchFamily="18" charset="-52"/>
              <a:cs typeface="Times New Roman" panose="02020603050405020304" pitchFamily="18" charset="0"/>
            </a:endParaRPr>
          </a:p>
        </p:txBody>
      </p:sp>
      <p:pic>
        <p:nvPicPr>
          <p:cNvPr id="21" name="Рисунок 20"/>
          <p:cNvPicPr/>
          <p:nvPr/>
        </p:nvPicPr>
        <p:blipFill>
          <a:blip r:embed="rId2">
            <a:extLst>
              <a:ext uri="{28A0092B-C50C-407E-A947-70E740481C1C}">
                <a14:useLocalDpi xmlns:a14="http://schemas.microsoft.com/office/drawing/2010/main" val="0"/>
              </a:ext>
            </a:extLst>
          </a:blip>
          <a:srcRect/>
          <a:stretch>
            <a:fillRect/>
          </a:stretch>
        </p:blipFill>
        <p:spPr bwMode="auto">
          <a:xfrm>
            <a:off x="8939156" y="5131190"/>
            <a:ext cx="2815365" cy="1581582"/>
          </a:xfrm>
          <a:prstGeom prst="rect">
            <a:avLst/>
          </a:prstGeom>
          <a:noFill/>
          <a:ln>
            <a:noFill/>
          </a:ln>
        </p:spPr>
      </p:pic>
      <p:pic>
        <p:nvPicPr>
          <p:cNvPr id="22" name="Рисунок 21"/>
          <p:cNvPicPr>
            <a:picLocks noChangeAspect="1"/>
          </p:cNvPicPr>
          <p:nvPr/>
        </p:nvPicPr>
        <p:blipFill>
          <a:blip r:embed="rId3"/>
          <a:stretch>
            <a:fillRect/>
          </a:stretch>
        </p:blipFill>
        <p:spPr>
          <a:xfrm>
            <a:off x="15114" y="-659657"/>
            <a:ext cx="12192000" cy="1340472"/>
          </a:xfrm>
          <a:prstGeom prst="rect">
            <a:avLst/>
          </a:prstGeom>
          <a:ln>
            <a:solidFill>
              <a:srgbClr val="00B050"/>
            </a:solidFill>
          </a:ln>
          <a:effectLst>
            <a:glow rad="12700">
              <a:schemeClr val="accent1">
                <a:alpha val="40000"/>
              </a:schemeClr>
            </a:glow>
          </a:effectLst>
        </p:spPr>
      </p:pic>
      <p:sp>
        <p:nvSpPr>
          <p:cNvPr id="23" name="Прямоугольник 22"/>
          <p:cNvSpPr/>
          <p:nvPr/>
        </p:nvSpPr>
        <p:spPr>
          <a:xfrm>
            <a:off x="2777381" y="224403"/>
            <a:ext cx="7612597" cy="461665"/>
          </a:xfrm>
          <a:prstGeom prst="rect">
            <a:avLst/>
          </a:prstGeom>
        </p:spPr>
        <p:txBody>
          <a:bodyPr wrap="none">
            <a:spAutoFit/>
          </a:bodyPr>
          <a:lstStyle/>
          <a:p>
            <a:pPr algn="ctr" eaLnBrk="0" fontAlgn="base" hangingPunct="0">
              <a:spcBef>
                <a:spcPct val="0"/>
              </a:spcBef>
              <a:spcAft>
                <a:spcPct val="0"/>
              </a:spcAft>
            </a:pPr>
            <a:r>
              <a:rPr lang="ru-RU" altLang="ru-RU" sz="2400" b="1" i="1" dirty="0">
                <a:solidFill>
                  <a:srgbClr val="0D0D0D"/>
                </a:solidFill>
                <a:latin typeface="PT Astra Serif" panose="020A0603040505020204" pitchFamily="18" charset="-52"/>
                <a:ea typeface="PT Astra Serif" panose="020A0603040505020204" pitchFamily="18" charset="-52"/>
                <a:cs typeface="Times New Roman" panose="02020603050405020304" pitchFamily="18" charset="0"/>
              </a:rPr>
              <a:t>К безвозмездным поступлениям бюджета относятся</a:t>
            </a:r>
            <a:endParaRPr lang="ru-RU" altLang="ru-RU" sz="2400" i="1" dirty="0">
              <a:latin typeface="PT Astra Serif" panose="020A0603040505020204" pitchFamily="18" charset="-52"/>
            </a:endParaRPr>
          </a:p>
        </p:txBody>
      </p:sp>
      <p:sp>
        <p:nvSpPr>
          <p:cNvPr id="20" name="Заголовок 1"/>
          <p:cNvSpPr txBox="1">
            <a:spLocks/>
          </p:cNvSpPr>
          <p:nvPr/>
        </p:nvSpPr>
        <p:spPr>
          <a:xfrm>
            <a:off x="408899" y="1570129"/>
            <a:ext cx="1632137" cy="689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400" b="1" dirty="0" smtClean="0">
                <a:solidFill>
                  <a:srgbClr val="C00000"/>
                </a:solidFill>
                <a:latin typeface="PT Astra Serif" panose="020A0603040505020204" pitchFamily="18" charset="-52"/>
                <a:cs typeface="Times New Roman" panose="02020603050405020304" pitchFamily="18" charset="0"/>
              </a:rPr>
              <a:t>Дотации</a:t>
            </a:r>
            <a:endParaRPr lang="ru-RU" sz="2400" b="1" dirty="0">
              <a:solidFill>
                <a:srgbClr val="C00000"/>
              </a:solidFill>
              <a:latin typeface="PT Astra Serif" panose="020A0603040505020204" pitchFamily="18" charset="-52"/>
              <a:cs typeface="Times New Roman" panose="02020603050405020304" pitchFamily="18" charset="0"/>
            </a:endParaRPr>
          </a:p>
        </p:txBody>
      </p:sp>
      <p:sp>
        <p:nvSpPr>
          <p:cNvPr id="24" name="Минус 23"/>
          <p:cNvSpPr/>
          <p:nvPr/>
        </p:nvSpPr>
        <p:spPr>
          <a:xfrm>
            <a:off x="15114" y="2377759"/>
            <a:ext cx="2449937" cy="4571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275083" y="2541986"/>
            <a:ext cx="1838531" cy="2246769"/>
          </a:xfrm>
          <a:prstGeom prst="rect">
            <a:avLst/>
          </a:prstGeom>
        </p:spPr>
        <p:txBody>
          <a:bodyPr wrap="square">
            <a:spAutoFit/>
          </a:bodyPr>
          <a:lstStyle/>
          <a:p>
            <a:pPr algn="ctr"/>
            <a:r>
              <a:rPr lang="ru-RU" sz="1400" b="1" dirty="0">
                <a:latin typeface="PT Astra Serif" panose="020A0603040505020204" pitchFamily="18" charset="-52"/>
                <a:cs typeface="Times New Roman" panose="02020603050405020304" pitchFamily="18" charset="0"/>
              </a:rPr>
              <a:t>межбюджетные трансферты, предоставляемые на безвозмездной и безвозвратной основе без установления направлений и (или) условий их использования</a:t>
            </a:r>
          </a:p>
        </p:txBody>
      </p:sp>
    </p:spTree>
    <p:extLst>
      <p:ext uri="{BB962C8B-B14F-4D97-AF65-F5344CB8AC3E}">
        <p14:creationId xmlns:p14="http://schemas.microsoft.com/office/powerpoint/2010/main" val="4010958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9" name="Rectangle 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1" name="Rectangle 3"/>
          <p:cNvSpPr>
            <a:spLocks noChangeArrowheads="1"/>
          </p:cNvSpPr>
          <p:nvPr/>
        </p:nvSpPr>
        <p:spPr bwMode="auto">
          <a:xfrm>
            <a:off x="1783672" y="1165220"/>
            <a:ext cx="1001019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ru-RU" altLang="ru-RU" b="1" dirty="0">
                <a:latin typeface="PT Astra Serif" panose="020A0603040505020204" pitchFamily="18" charset="-52"/>
                <a:ea typeface="PT Astra Serif" panose="020A0603040505020204" pitchFamily="18" charset="-52"/>
                <a:cs typeface="Times New Roman" panose="02020603050405020304" pitchFamily="18" charset="0"/>
              </a:rPr>
              <a:t>РАСХОДЫ бюджета </a:t>
            </a:r>
            <a:r>
              <a:rPr lang="ru-RU" altLang="ru-RU" dirty="0">
                <a:latin typeface="PT Astra Serif" panose="020A0603040505020204" pitchFamily="18" charset="-52"/>
                <a:ea typeface="PT Astra Serif" panose="020A0603040505020204" pitchFamily="18" charset="-52"/>
                <a:cs typeface="Times New Roman" panose="02020603050405020304" pitchFamily="18" charset="0"/>
              </a:rPr>
              <a:t>– выплачиваемые из бюджета денежные средства, за исключением средств, являющихся в соответствии с Бюджетным кодексом Российской Федерации источниками финансирования дефицита бюджета.</a:t>
            </a:r>
            <a:endParaRPr lang="ru-RU" altLang="ru-RU" dirty="0">
              <a:latin typeface="PT Astra Serif" panose="020A0603040505020204" pitchFamily="18" charset="-52"/>
              <a:cs typeface="Times New Roman" panose="02020603050405020304" pitchFamily="18" charset="0"/>
            </a:endParaRPr>
          </a:p>
        </p:txBody>
      </p:sp>
      <p:pic>
        <p:nvPicPr>
          <p:cNvPr id="24" name="Рисунок 23"/>
          <p:cNvPicPr>
            <a:picLocks noChangeAspect="1"/>
          </p:cNvPicPr>
          <p:nvPr/>
        </p:nvPicPr>
        <p:blipFill>
          <a:blip r:embed="rId2"/>
          <a:stretch>
            <a:fillRect/>
          </a:stretch>
        </p:blipFill>
        <p:spPr>
          <a:xfrm>
            <a:off x="805572" y="3267246"/>
            <a:ext cx="978098" cy="927964"/>
          </a:xfrm>
          <a:prstGeom prst="rect">
            <a:avLst/>
          </a:prstGeom>
        </p:spPr>
      </p:pic>
      <p:pic>
        <p:nvPicPr>
          <p:cNvPr id="7168" name="Рисунок 716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3672" y="3422435"/>
            <a:ext cx="1030369" cy="772777"/>
          </a:xfrm>
          <a:prstGeom prst="rect">
            <a:avLst/>
          </a:prstGeom>
        </p:spPr>
      </p:pic>
      <p:pic>
        <p:nvPicPr>
          <p:cNvPr id="22" name="Рисунок 21"/>
          <p:cNvPicPr/>
          <p:nvPr/>
        </p:nvPicPr>
        <p:blipFill>
          <a:blip r:embed="rId4" cstate="print">
            <a:extLst>
              <a:ext uri="{28A0092B-C50C-407E-A947-70E740481C1C}">
                <a14:useLocalDpi xmlns:a14="http://schemas.microsoft.com/office/drawing/2010/main" val="0"/>
              </a:ext>
            </a:extLst>
          </a:blip>
          <a:stretch>
            <a:fillRect/>
          </a:stretch>
        </p:blipFill>
        <p:spPr>
          <a:xfrm>
            <a:off x="413340" y="1130909"/>
            <a:ext cx="1370330" cy="934720"/>
          </a:xfrm>
          <a:prstGeom prst="rect">
            <a:avLst/>
          </a:prstGeom>
        </p:spPr>
      </p:pic>
      <p:sp>
        <p:nvSpPr>
          <p:cNvPr id="10" name="Прямоугольник 9"/>
          <p:cNvSpPr/>
          <p:nvPr/>
        </p:nvSpPr>
        <p:spPr>
          <a:xfrm>
            <a:off x="2483336" y="3207149"/>
            <a:ext cx="7381475" cy="646331"/>
          </a:xfrm>
          <a:prstGeom prst="rect">
            <a:avLst/>
          </a:prstGeom>
          <a:solidFill>
            <a:schemeClr val="accent1">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txBody>
          <a:bodyPr wrap="square">
            <a:spAutoFit/>
          </a:bodyPr>
          <a:lstStyle/>
          <a:p>
            <a:pPr algn="ctr"/>
            <a:r>
              <a:rPr lang="ru-RU" dirty="0">
                <a:latin typeface="PT Astra Serif" panose="020A0603040505020204" pitchFamily="18" charset="-52"/>
                <a:cs typeface="Times New Roman" panose="02020603050405020304" pitchFamily="18" charset="0"/>
              </a:rPr>
              <a:t>Расходы бюджета муниципального образования город Тула </a:t>
            </a:r>
          </a:p>
          <a:p>
            <a:pPr algn="ctr"/>
            <a:r>
              <a:rPr lang="ru-RU" dirty="0">
                <a:latin typeface="PT Astra Serif" panose="020A0603040505020204" pitchFamily="18" charset="-52"/>
                <a:cs typeface="Times New Roman" panose="02020603050405020304" pitchFamily="18" charset="0"/>
              </a:rPr>
              <a:t>распределены </a:t>
            </a:r>
            <a:r>
              <a:rPr lang="ru-RU" dirty="0" smtClean="0">
                <a:latin typeface="PT Astra Serif" panose="020A0603040505020204" pitchFamily="18" charset="-52"/>
                <a:cs typeface="Times New Roman" panose="02020603050405020304" pitchFamily="18" charset="0"/>
              </a:rPr>
              <a:t>по:</a:t>
            </a:r>
            <a:endParaRPr lang="ru-RU" dirty="0">
              <a:latin typeface="PT Astra Serif" panose="020A0603040505020204" pitchFamily="18" charset="-52"/>
              <a:cs typeface="Times New Roman" panose="02020603050405020304" pitchFamily="18" charset="0"/>
            </a:endParaRPr>
          </a:p>
        </p:txBody>
      </p:sp>
      <p:sp>
        <p:nvSpPr>
          <p:cNvPr id="12" name="Прямоугольник 11"/>
          <p:cNvSpPr/>
          <p:nvPr/>
        </p:nvSpPr>
        <p:spPr>
          <a:xfrm>
            <a:off x="490008" y="2250724"/>
            <a:ext cx="11211981" cy="646331"/>
          </a:xfrm>
          <a:prstGeom prst="rect">
            <a:avLst/>
          </a:prstGeom>
        </p:spPr>
        <p:txBody>
          <a:bodyPr wrap="square">
            <a:spAutoFit/>
          </a:bodyPr>
          <a:lstStyle/>
          <a:p>
            <a:r>
              <a:rPr lang="ru-RU" dirty="0">
                <a:latin typeface="PT Astra Serif" panose="020A0603040505020204" pitchFamily="18" charset="-52"/>
                <a:cs typeface="Times New Roman" panose="02020603050405020304" pitchFamily="18" charset="0"/>
              </a:rPr>
              <a:t>	Все расходы бюджета сгруппированы по разделам бюджетной классификации, каждый из которых имеет перечень подразделов, отражающих основные направления реализации соответствующих функций.</a:t>
            </a:r>
          </a:p>
        </p:txBody>
      </p:sp>
      <p:sp>
        <p:nvSpPr>
          <p:cNvPr id="13" name="Скругленный прямоугольник 12"/>
          <p:cNvSpPr/>
          <p:nvPr/>
        </p:nvSpPr>
        <p:spPr>
          <a:xfrm>
            <a:off x="2099685" y="4433115"/>
            <a:ext cx="1884440" cy="748487"/>
          </a:xfrm>
          <a:prstGeom prst="roundRect">
            <a:avLst/>
          </a:prstGeom>
          <a:solidFill>
            <a:schemeClr val="accent5">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ysClr val="windowText" lastClr="000000"/>
                </a:solidFill>
                <a:latin typeface="PT Astra Serif" panose="020A0603040505020204" pitchFamily="18" charset="-52"/>
                <a:cs typeface="Times New Roman" panose="02020603050405020304" pitchFamily="18" charset="0"/>
              </a:rPr>
              <a:t>12</a:t>
            </a:r>
            <a:endParaRPr lang="ru-RU" sz="1200" b="1" dirty="0">
              <a:solidFill>
                <a:sysClr val="windowText" lastClr="000000"/>
              </a:solidFill>
              <a:latin typeface="PT Astra Serif" panose="020A0603040505020204" pitchFamily="18" charset="-52"/>
              <a:cs typeface="Times New Roman" panose="02020603050405020304" pitchFamily="18" charset="0"/>
            </a:endParaRPr>
          </a:p>
          <a:p>
            <a:pPr algn="ctr"/>
            <a:r>
              <a:rPr lang="ru-RU" sz="1200" b="1" dirty="0">
                <a:solidFill>
                  <a:sysClr val="windowText" lastClr="000000"/>
                </a:solidFill>
                <a:latin typeface="PT Astra Serif" panose="020A0603040505020204" pitchFamily="18" charset="-52"/>
                <a:cs typeface="Times New Roman" panose="02020603050405020304" pitchFamily="18" charset="0"/>
              </a:rPr>
              <a:t>разделам бюджетной классификации</a:t>
            </a:r>
          </a:p>
        </p:txBody>
      </p:sp>
      <p:sp>
        <p:nvSpPr>
          <p:cNvPr id="28" name="Скругленный прямоугольник 27"/>
          <p:cNvSpPr/>
          <p:nvPr/>
        </p:nvSpPr>
        <p:spPr>
          <a:xfrm>
            <a:off x="5227629" y="5016211"/>
            <a:ext cx="1713102" cy="818532"/>
          </a:xfrm>
          <a:prstGeom prst="roundRect">
            <a:avLst/>
          </a:prstGeom>
          <a:solidFill>
            <a:schemeClr val="accent5">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ysClr val="windowText" lastClr="000000"/>
                </a:solidFill>
                <a:latin typeface="PT Astra Serif" panose="020A0603040505020204" pitchFamily="18" charset="-52"/>
                <a:cs typeface="Times New Roman" panose="02020603050405020304" pitchFamily="18" charset="0"/>
              </a:rPr>
              <a:t>19</a:t>
            </a:r>
            <a:endParaRPr lang="ru-RU" sz="1200" b="1" dirty="0">
              <a:solidFill>
                <a:sysClr val="windowText" lastClr="000000"/>
              </a:solidFill>
              <a:latin typeface="PT Astra Serif" panose="020A0603040505020204" pitchFamily="18" charset="-52"/>
              <a:cs typeface="Times New Roman" panose="02020603050405020304" pitchFamily="18" charset="0"/>
            </a:endParaRPr>
          </a:p>
          <a:p>
            <a:pPr algn="ctr"/>
            <a:r>
              <a:rPr lang="ru-RU" sz="1200" b="1" dirty="0" smtClean="0">
                <a:solidFill>
                  <a:sysClr val="windowText" lastClr="000000"/>
                </a:solidFill>
                <a:latin typeface="PT Astra Serif" panose="020A0603040505020204" pitchFamily="18" charset="-52"/>
                <a:cs typeface="Times New Roman" panose="02020603050405020304" pitchFamily="18" charset="0"/>
              </a:rPr>
              <a:t>главным</a:t>
            </a:r>
            <a:endParaRPr lang="ru-RU" sz="1200" b="1" dirty="0">
              <a:solidFill>
                <a:sysClr val="windowText" lastClr="000000"/>
              </a:solidFill>
              <a:latin typeface="PT Astra Serif" panose="020A0603040505020204" pitchFamily="18" charset="-52"/>
              <a:cs typeface="Times New Roman" panose="02020603050405020304" pitchFamily="18" charset="0"/>
            </a:endParaRPr>
          </a:p>
          <a:p>
            <a:pPr algn="ctr"/>
            <a:r>
              <a:rPr lang="ru-RU" sz="1200" b="1" dirty="0" smtClean="0">
                <a:solidFill>
                  <a:sysClr val="windowText" lastClr="000000"/>
                </a:solidFill>
                <a:latin typeface="PT Astra Serif" panose="020A0603040505020204" pitchFamily="18" charset="-52"/>
                <a:cs typeface="Times New Roman" panose="02020603050405020304" pitchFamily="18" charset="0"/>
              </a:rPr>
              <a:t>распорядителям бюджетных </a:t>
            </a:r>
            <a:r>
              <a:rPr lang="ru-RU" sz="1200" b="1" dirty="0">
                <a:solidFill>
                  <a:sysClr val="windowText" lastClr="000000"/>
                </a:solidFill>
                <a:latin typeface="PT Astra Serif" panose="020A0603040505020204" pitchFamily="18" charset="-52"/>
                <a:cs typeface="Times New Roman" panose="02020603050405020304" pitchFamily="18" charset="0"/>
              </a:rPr>
              <a:t>средств </a:t>
            </a:r>
          </a:p>
        </p:txBody>
      </p:sp>
      <p:sp>
        <p:nvSpPr>
          <p:cNvPr id="30" name="Скругленный прямоугольник 29"/>
          <p:cNvSpPr/>
          <p:nvPr/>
        </p:nvSpPr>
        <p:spPr>
          <a:xfrm>
            <a:off x="8161014" y="4469081"/>
            <a:ext cx="1703797" cy="712521"/>
          </a:xfrm>
          <a:prstGeom prst="roundRect">
            <a:avLst/>
          </a:prstGeom>
          <a:solidFill>
            <a:schemeClr val="accent5">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latin typeface="PT Astra Serif" panose="020A0603040505020204" pitchFamily="18" charset="-52"/>
                <a:cs typeface="Times New Roman" panose="02020603050405020304" pitchFamily="18" charset="0"/>
              </a:rPr>
              <a:t>26 </a:t>
            </a:r>
            <a:r>
              <a:rPr lang="ru-RU" sz="1200" b="1" dirty="0">
                <a:solidFill>
                  <a:schemeClr val="tx1"/>
                </a:solidFill>
                <a:latin typeface="PT Astra Serif" panose="020A0603040505020204" pitchFamily="18" charset="-52"/>
                <a:cs typeface="Times New Roman" panose="02020603050405020304" pitchFamily="18" charset="0"/>
              </a:rPr>
              <a:t>муниципальным программам</a:t>
            </a:r>
          </a:p>
        </p:txBody>
      </p:sp>
      <p:pic>
        <p:nvPicPr>
          <p:cNvPr id="36" name="Рисунок 35"/>
          <p:cNvPicPr>
            <a:picLocks noChangeAspect="1"/>
          </p:cNvPicPr>
          <p:nvPr/>
        </p:nvPicPr>
        <p:blipFill>
          <a:blip r:embed="rId5"/>
          <a:stretch>
            <a:fillRect/>
          </a:stretch>
        </p:blipFill>
        <p:spPr>
          <a:xfrm>
            <a:off x="0" y="-11465"/>
            <a:ext cx="12192000" cy="912823"/>
          </a:xfrm>
          <a:prstGeom prst="rect">
            <a:avLst/>
          </a:prstGeom>
          <a:ln>
            <a:solidFill>
              <a:srgbClr val="00B050"/>
            </a:solidFill>
          </a:ln>
          <a:effectLst>
            <a:glow rad="12700">
              <a:schemeClr val="accent1">
                <a:alpha val="40000"/>
              </a:schemeClr>
            </a:glow>
          </a:effectLst>
        </p:spPr>
      </p:pic>
      <p:sp>
        <p:nvSpPr>
          <p:cNvPr id="38" name="Заголовок 1"/>
          <p:cNvSpPr txBox="1">
            <a:spLocks/>
          </p:cNvSpPr>
          <p:nvPr/>
        </p:nvSpPr>
        <p:spPr>
          <a:xfrm>
            <a:off x="3094444" y="75122"/>
            <a:ext cx="7646126" cy="8048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200" b="1" i="1" dirty="0">
                <a:latin typeface="PT Astra Serif" panose="020A0603040505020204" pitchFamily="18" charset="-52"/>
                <a:cs typeface="Times New Roman" panose="02020603050405020304" pitchFamily="18" charset="0"/>
              </a:rPr>
              <a:t>Что такое «расходы бюджета»?</a:t>
            </a:r>
          </a:p>
        </p:txBody>
      </p:sp>
    </p:spTree>
    <p:extLst>
      <p:ext uri="{BB962C8B-B14F-4D97-AF65-F5344CB8AC3E}">
        <p14:creationId xmlns:p14="http://schemas.microsoft.com/office/powerpoint/2010/main" val="105991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рямоугольник 22"/>
          <p:cNvSpPr/>
          <p:nvPr/>
        </p:nvSpPr>
        <p:spPr>
          <a:xfrm>
            <a:off x="10637127" y="809889"/>
            <a:ext cx="1222375" cy="370205"/>
          </a:xfrm>
          <a:prstGeom prst="rect">
            <a:avLst/>
          </a:prstGeom>
        </p:spPr>
        <p:txBody>
          <a:bodyPr wrap="none">
            <a:spAutoFit/>
          </a:bodyPr>
          <a:lstStyle/>
          <a:p>
            <a:r>
              <a:rPr lang="ru-RU" dirty="0">
                <a:solidFill>
                  <a:srgbClr val="000000"/>
                </a:solidFill>
                <a:latin typeface="PT Astra Serif" panose="020A0603040505020204" pitchFamily="18" charset="-52"/>
              </a:rPr>
              <a:t>(млн. руб</a:t>
            </a:r>
            <a:r>
              <a:rPr lang="ru-RU" dirty="0">
                <a:solidFill>
                  <a:srgbClr val="000000"/>
                </a:solidFill>
                <a:latin typeface="Corbel" panose="020B0503020204020204" pitchFamily="34" charset="0"/>
              </a:rPr>
              <a:t>.)</a:t>
            </a:r>
            <a:endParaRPr lang="ru-RU" sz="1200" dirty="0">
              <a:latin typeface="PT Astra Serif" panose="020A0603040505020204" pitchFamily="18" charset="-52"/>
              <a:ea typeface="PT Astra Serif" panose="020A0603040505020204" pitchFamily="18" charset="-52"/>
            </a:endParaRPr>
          </a:p>
        </p:txBody>
      </p:sp>
      <p:graphicFrame>
        <p:nvGraphicFramePr>
          <p:cNvPr id="24" name="Диаграмма 23"/>
          <p:cNvGraphicFramePr/>
          <p:nvPr>
            <p:extLst>
              <p:ext uri="{D42A27DB-BD31-4B8C-83A1-F6EECF244321}">
                <p14:modId xmlns:p14="http://schemas.microsoft.com/office/powerpoint/2010/main" val="2268422808"/>
              </p:ext>
            </p:extLst>
          </p:nvPr>
        </p:nvGraphicFramePr>
        <p:xfrm>
          <a:off x="418289" y="1505501"/>
          <a:ext cx="11373119" cy="5318536"/>
        </p:xfrm>
        <a:graphic>
          <a:graphicData uri="http://schemas.openxmlformats.org/drawingml/2006/chart">
            <c:chart xmlns:c="http://schemas.openxmlformats.org/drawingml/2006/chart" xmlns:r="http://schemas.openxmlformats.org/officeDocument/2006/relationships" r:id="rId3"/>
          </a:graphicData>
        </a:graphic>
      </p:graphicFrame>
      <p:pic>
        <p:nvPicPr>
          <p:cNvPr id="6" name="Рисунок 5"/>
          <p:cNvPicPr>
            <a:picLocks noChangeAspect="1"/>
          </p:cNvPicPr>
          <p:nvPr/>
        </p:nvPicPr>
        <p:blipFill>
          <a:blip r:embed="rId4"/>
          <a:stretch>
            <a:fillRect/>
          </a:stretch>
        </p:blipFill>
        <p:spPr>
          <a:xfrm>
            <a:off x="418289" y="119226"/>
            <a:ext cx="11373119" cy="1420238"/>
          </a:xfrm>
          <a:prstGeom prst="rect">
            <a:avLst/>
          </a:prstGeom>
          <a:ln>
            <a:solidFill>
              <a:srgbClr val="00B050"/>
            </a:solidFill>
          </a:ln>
          <a:effectLst>
            <a:glow rad="12700">
              <a:schemeClr val="accent1">
                <a:alpha val="40000"/>
              </a:schemeClr>
            </a:glow>
          </a:effectLst>
        </p:spPr>
      </p:pic>
      <p:pic>
        <p:nvPicPr>
          <p:cNvPr id="3" name="Рисунок 2"/>
          <p:cNvPicPr>
            <a:picLocks noChangeAspect="1"/>
          </p:cNvPicPr>
          <p:nvPr/>
        </p:nvPicPr>
        <p:blipFill>
          <a:blip r:embed="rId5"/>
          <a:stretch>
            <a:fillRect/>
          </a:stretch>
        </p:blipFill>
        <p:spPr>
          <a:xfrm>
            <a:off x="2414016" y="301557"/>
            <a:ext cx="9281160" cy="722572"/>
          </a:xfrm>
          <a:prstGeom prst="rect">
            <a:avLst/>
          </a:prstGeom>
        </p:spPr>
      </p:pic>
    </p:spTree>
    <p:extLst>
      <p:ext uri="{BB962C8B-B14F-4D97-AF65-F5344CB8AC3E}">
        <p14:creationId xmlns:p14="http://schemas.microsoft.com/office/powerpoint/2010/main" val="30593395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a:stretch>
            <a:fillRect/>
          </a:stretch>
        </p:blipFill>
        <p:spPr>
          <a:xfrm>
            <a:off x="0" y="-71367"/>
            <a:ext cx="12192000" cy="686441"/>
          </a:xfrm>
          <a:prstGeom prst="rect">
            <a:avLst/>
          </a:prstGeom>
          <a:ln>
            <a:solidFill>
              <a:srgbClr val="00B050"/>
            </a:solidFill>
          </a:ln>
          <a:effectLst>
            <a:glow rad="12700">
              <a:schemeClr val="accent1">
                <a:alpha val="40000"/>
              </a:schemeClr>
            </a:glow>
          </a:effectLst>
        </p:spPr>
      </p:pic>
      <p:sp>
        <p:nvSpPr>
          <p:cNvPr id="4" name="Прямоугольник 3"/>
          <p:cNvSpPr/>
          <p:nvPr/>
        </p:nvSpPr>
        <p:spPr>
          <a:xfrm>
            <a:off x="3054670" y="67478"/>
            <a:ext cx="7867796" cy="369332"/>
          </a:xfrm>
          <a:prstGeom prst="rect">
            <a:avLst/>
          </a:prstGeom>
        </p:spPr>
        <p:txBody>
          <a:bodyPr wrap="none">
            <a:spAutoFit/>
          </a:bodyPr>
          <a:lstStyle/>
          <a:p>
            <a:pPr algn="ctr"/>
            <a:r>
              <a:rPr lang="ru-RU" dirty="0">
                <a:solidFill>
                  <a:prstClr val="black"/>
                </a:solidFill>
                <a:latin typeface="PT Astra Serif" panose="020A0603040505020204" pitchFamily="18" charset="-52"/>
                <a:cs typeface="Times New Roman" panose="02020603050405020304" pitchFamily="18" charset="0"/>
              </a:rPr>
              <a:t>Сравнительный анализ исполнения бюджета по городам ЦФО </a:t>
            </a:r>
            <a:r>
              <a:rPr lang="ru-RU" dirty="0">
                <a:latin typeface="PT Astra Serif" panose="020A0603040505020204" pitchFamily="18" charset="-52"/>
                <a:cs typeface="Times New Roman" panose="02020603050405020304" pitchFamily="18" charset="0"/>
              </a:rPr>
              <a:t>на </a:t>
            </a:r>
            <a:r>
              <a:rPr lang="ru-RU" dirty="0" smtClean="0">
                <a:latin typeface="PT Astra Serif" panose="020A0603040505020204" pitchFamily="18" charset="-52"/>
                <a:cs typeface="Times New Roman" panose="02020603050405020304" pitchFamily="18" charset="0"/>
              </a:rPr>
              <a:t>01.01.2025 </a:t>
            </a:r>
            <a:endParaRPr lang="ru-RU" dirty="0">
              <a:latin typeface="PT Astra Serif" panose="020A0603040505020204" pitchFamily="18" charset="-52"/>
              <a:cs typeface="Times New Roman" panose="02020603050405020304" pitchFamily="18" charset="0"/>
            </a:endParaRPr>
          </a:p>
        </p:txBody>
      </p:sp>
      <p:graphicFrame>
        <p:nvGraphicFramePr>
          <p:cNvPr id="5" name="Объект 4"/>
          <p:cNvGraphicFramePr>
            <a:graphicFrameLocks noChangeAspect="1"/>
          </p:cNvGraphicFramePr>
          <p:nvPr>
            <p:extLst>
              <p:ext uri="{D42A27DB-BD31-4B8C-83A1-F6EECF244321}">
                <p14:modId xmlns:p14="http://schemas.microsoft.com/office/powerpoint/2010/main" val="74998857"/>
              </p:ext>
            </p:extLst>
          </p:nvPr>
        </p:nvGraphicFramePr>
        <p:xfrm>
          <a:off x="296563" y="681135"/>
          <a:ext cx="11574162" cy="5900640"/>
        </p:xfrm>
        <a:graphic>
          <a:graphicData uri="http://schemas.openxmlformats.org/presentationml/2006/ole">
            <mc:AlternateContent xmlns:mc="http://schemas.openxmlformats.org/markup-compatibility/2006">
              <mc:Choice xmlns:v="urn:schemas-microsoft-com:vml" Requires="v">
                <p:oleObj spid="_x0000_s1136" name="Лист" r:id="rId4" imgW="9620244" imgH="6305580" progId="Excel.Sheet.12">
                  <p:embed/>
                </p:oleObj>
              </mc:Choice>
              <mc:Fallback>
                <p:oleObj name="Лист" r:id="rId4" imgW="9620244" imgH="6305580" progId="Excel.Sheet.12">
                  <p:embed/>
                  <p:pic>
                    <p:nvPicPr>
                      <p:cNvPr id="0" name=""/>
                      <p:cNvPicPr/>
                      <p:nvPr/>
                    </p:nvPicPr>
                    <p:blipFill>
                      <a:blip r:embed="rId5"/>
                      <a:stretch>
                        <a:fillRect/>
                      </a:stretch>
                    </p:blipFill>
                    <p:spPr>
                      <a:xfrm>
                        <a:off x="296563" y="681135"/>
                        <a:ext cx="11574162" cy="5900640"/>
                      </a:xfrm>
                      <a:prstGeom prst="rect">
                        <a:avLst/>
                      </a:prstGeom>
                    </p:spPr>
                  </p:pic>
                </p:oleObj>
              </mc:Fallback>
            </mc:AlternateContent>
          </a:graphicData>
        </a:graphic>
      </p:graphicFrame>
    </p:spTree>
    <p:extLst>
      <p:ext uri="{BB962C8B-B14F-4D97-AF65-F5344CB8AC3E}">
        <p14:creationId xmlns:p14="http://schemas.microsoft.com/office/powerpoint/2010/main" val="407677332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52|3.7"/>
</p:tagLst>
</file>

<file path=ppt/tags/tag2.xml><?xml version="1.0" encoding="utf-8"?>
<p:tagLst xmlns:a="http://schemas.openxmlformats.org/drawingml/2006/main" xmlns:r="http://schemas.openxmlformats.org/officeDocument/2006/relationships" xmlns:p="http://schemas.openxmlformats.org/presentationml/2006/main">
  <p:tag name="TIMING" val="|152|3.7"/>
</p:tagLst>
</file>

<file path=ppt/tags/tag3.xml><?xml version="1.0" encoding="utf-8"?>
<p:tagLst xmlns:a="http://schemas.openxmlformats.org/drawingml/2006/main" xmlns:r="http://schemas.openxmlformats.org/officeDocument/2006/relationships" xmlns:p="http://schemas.openxmlformats.org/presentationml/2006/main">
  <p:tag name="TIMING" val="|152|3.7"/>
</p:tagLst>
</file>

<file path=ppt/theme/_rels/themeOverride1.xml.rels><?xml version="1.0" encoding="UTF-8" standalone="yes"?>
<Relationships xmlns="http://schemas.openxmlformats.org/package/2006/relationships"><Relationship Id="rId1" Type="http://schemas.openxmlformats.org/officeDocument/2006/relationships/image" Target="../media/image11.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11.jpeg"/></Relationships>
</file>

<file path=ppt/theme/theme1.xml><?xml version="1.0" encoding="utf-8"?>
<a:theme xmlns:a="http://schemas.openxmlformats.org/drawingml/2006/main" name="Office Them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Параллакс">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Параллакс">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Параллакс">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Override>
</file>

<file path=ppt/theme/themeOverride2.xml><?xml version="1.0" encoding="utf-8"?>
<a:themeOverride xmlns:a="http://schemas.openxmlformats.org/drawingml/2006/main">
  <a:clrScheme name="Параллакс">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Параллакс">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Параллакс">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19115</TotalTime>
  <Words>6720</Words>
  <Application>Microsoft Office PowerPoint</Application>
  <PresentationFormat>Широкоэкранный</PresentationFormat>
  <Paragraphs>1052</Paragraphs>
  <Slides>43</Slides>
  <Notes>7</Notes>
  <HiddenSlides>0</HiddenSlides>
  <MMClips>0</MMClips>
  <ScaleCrop>false</ScaleCrop>
  <HeadingPairs>
    <vt:vector size="8" baseType="variant">
      <vt:variant>
        <vt:lpstr>Использованные шрифты</vt:lpstr>
      </vt:variant>
      <vt:variant>
        <vt:i4>7</vt:i4>
      </vt:variant>
      <vt:variant>
        <vt:lpstr>Тема</vt:lpstr>
      </vt:variant>
      <vt:variant>
        <vt:i4>1</vt:i4>
      </vt:variant>
      <vt:variant>
        <vt:lpstr>Внедренные серверы OLE</vt:lpstr>
      </vt:variant>
      <vt:variant>
        <vt:i4>1</vt:i4>
      </vt:variant>
      <vt:variant>
        <vt:lpstr>Заголовки слайдов</vt:lpstr>
      </vt:variant>
      <vt:variant>
        <vt:i4>43</vt:i4>
      </vt:variant>
    </vt:vector>
  </HeadingPairs>
  <TitlesOfParts>
    <vt:vector size="52" baseType="lpstr">
      <vt:lpstr>Arial</vt:lpstr>
      <vt:lpstr>Calibri</vt:lpstr>
      <vt:lpstr>Calibri Light</vt:lpstr>
      <vt:lpstr>Corbel</vt:lpstr>
      <vt:lpstr>PT Astra Serif</vt:lpstr>
      <vt:lpstr>Times New Roman</vt:lpstr>
      <vt:lpstr>Wingdings</vt:lpstr>
      <vt:lpstr>Office Theme</vt:lpstr>
      <vt:lpstr>Лист</vt:lpstr>
      <vt:lpstr>Презентация PowerPoint</vt:lpstr>
      <vt:lpstr>Презентация PowerPoint</vt:lpstr>
      <vt:lpstr>Презентация PowerPoint</vt:lpstr>
      <vt:lpstr>Презентация PowerPoint</vt:lpstr>
      <vt:lpstr>Презентация PowerPoint</vt:lpstr>
      <vt:lpstr>Субвенции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dc:title>
  <dc:creator>RazancevaVV</dc:creator>
  <cp:lastModifiedBy>UdkinaIA</cp:lastModifiedBy>
  <cp:revision>2064</cp:revision>
  <cp:lastPrinted>2025-04-30T08:36:51Z</cp:lastPrinted>
  <dcterms:created xsi:type="dcterms:W3CDTF">2017-05-31T06:36:14Z</dcterms:created>
  <dcterms:modified xsi:type="dcterms:W3CDTF">2025-04-30T11:50:17Z</dcterms:modified>
</cp:coreProperties>
</file>