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ags/tag2.xml" ContentType="application/vnd.openxmlformats-officedocument.presentationml.tags+xml"/>
  <Override PartName="/ppt/notesSlides/notesSlide4.xml" ContentType="application/vnd.openxmlformats-officedocument.presentationml.notesSlide+xml"/>
  <Override PartName="/ppt/charts/chart13.xml" ContentType="application/vnd.openxmlformats-officedocument.drawingml.chart+xml"/>
  <Override PartName="/ppt/tags/tag3.xml" ContentType="application/vnd.openxmlformats-officedocument.presentationml.tags+xml"/>
  <Override PartName="/ppt/notesSlides/notesSlide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40"/>
  </p:notesMasterIdLst>
  <p:sldIdLst>
    <p:sldId id="327" r:id="rId2"/>
    <p:sldId id="291" r:id="rId3"/>
    <p:sldId id="292" r:id="rId4"/>
    <p:sldId id="277" r:id="rId5"/>
    <p:sldId id="274" r:id="rId6"/>
    <p:sldId id="337" r:id="rId7"/>
    <p:sldId id="266" r:id="rId8"/>
    <p:sldId id="278" r:id="rId9"/>
    <p:sldId id="348" r:id="rId10"/>
    <p:sldId id="306" r:id="rId11"/>
    <p:sldId id="349" r:id="rId12"/>
    <p:sldId id="350" r:id="rId13"/>
    <p:sldId id="328" r:id="rId14"/>
    <p:sldId id="279" r:id="rId15"/>
    <p:sldId id="280" r:id="rId16"/>
    <p:sldId id="281" r:id="rId17"/>
    <p:sldId id="333" r:id="rId18"/>
    <p:sldId id="334" r:id="rId19"/>
    <p:sldId id="283" r:id="rId20"/>
    <p:sldId id="284" r:id="rId21"/>
    <p:sldId id="329" r:id="rId22"/>
    <p:sldId id="330" r:id="rId23"/>
    <p:sldId id="341" r:id="rId24"/>
    <p:sldId id="287" r:id="rId25"/>
    <p:sldId id="288" r:id="rId26"/>
    <p:sldId id="320" r:id="rId27"/>
    <p:sldId id="310" r:id="rId28"/>
    <p:sldId id="335" r:id="rId29"/>
    <p:sldId id="325" r:id="rId30"/>
    <p:sldId id="311" r:id="rId31"/>
    <p:sldId id="312" r:id="rId32"/>
    <p:sldId id="314" r:id="rId33"/>
    <p:sldId id="315" r:id="rId34"/>
    <p:sldId id="316" r:id="rId35"/>
    <p:sldId id="317" r:id="rId36"/>
    <p:sldId id="347" r:id="rId37"/>
    <p:sldId id="332" r:id="rId38"/>
    <p:sldId id="336" r:id="rId39"/>
  </p:sldIdLst>
  <p:sldSz cx="12192000" cy="6858000"/>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976CB2"/>
    <a:srgbClr val="BCEC44"/>
    <a:srgbClr val="AC75D5"/>
    <a:srgbClr val="F74BA5"/>
    <a:srgbClr val="ED7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32" autoAdjust="0"/>
    <p:restoredTop sz="96433" autoAdjust="0"/>
  </p:normalViewPr>
  <p:slideViewPr>
    <p:cSldViewPr snapToGrid="0">
      <p:cViewPr varScale="1">
        <p:scale>
          <a:sx n="103" d="100"/>
          <a:sy n="103"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959187053394957E-2"/>
          <c:y val="1.8156771514797776E-2"/>
          <c:w val="0.88721916573590376"/>
          <c:h val="0.84925155723055989"/>
        </c:manualLayout>
      </c:layout>
      <c:barChart>
        <c:barDir val="col"/>
        <c:grouping val="clustered"/>
        <c:varyColors val="0"/>
        <c:ser>
          <c:idx val="0"/>
          <c:order val="0"/>
          <c:tx>
            <c:strRef>
              <c:f>'слайд № 2публ. сл.15-17'!$B$5</c:f>
              <c:strCache>
                <c:ptCount val="1"/>
                <c:pt idx="0">
                  <c:v>2019 год</c:v>
                </c:pt>
              </c:strCache>
            </c:strRef>
          </c:tx>
          <c:invertIfNegative val="0"/>
          <c:dLbls>
            <c:spPr>
              <a:noFill/>
              <a:ln>
                <a:noFill/>
              </a:ln>
              <a:effectLst/>
              <a:scene3d>
                <a:camera prst="orthographicFront"/>
                <a:lightRig rig="threePt" dir="t"/>
              </a:scene3d>
              <a:sp3d>
                <a:bevelT w="165100" prst="coolSlant"/>
              </a:sp3d>
            </c:spPr>
            <c:txPr>
              <a:bodyPr wrap="square" lIns="38100" tIns="19050" rIns="38100" bIns="19050" anchor="ctr">
                <a:spAutoFit/>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сл.15-17'!$B$6:$B$8</c:f>
            </c:numRef>
          </c:val>
          <c:extLst xmlns:c16r2="http://schemas.microsoft.com/office/drawing/2015/06/chart">
            <c:ext xmlns:c16="http://schemas.microsoft.com/office/drawing/2014/chart" uri="{C3380CC4-5D6E-409C-BE32-E72D297353CC}">
              <c16:uniqueId val="{00000003-95FD-4074-B2C0-89F16A6A27C3}"/>
            </c:ext>
          </c:extLst>
        </c:ser>
        <c:ser>
          <c:idx val="2"/>
          <c:order val="2"/>
          <c:tx>
            <c:strRef>
              <c:f>'слайд № 2публ. сл.15-17'!$D$5</c:f>
              <c:strCache>
                <c:ptCount val="1"/>
                <c:pt idx="0">
                  <c:v>Проект  бюджета на 2011 год с концепцией программ + энергосбережение+программно-целевой метод</c:v>
                </c:pt>
              </c:strCache>
            </c:strRef>
          </c:tx>
          <c:invertIfNegative val="0"/>
          <c:cat>
            <c:strRef>
              <c:f>'слайд № 2публ. сл.15-17'!$A$6:$A$8</c:f>
              <c:strCache>
                <c:ptCount val="3"/>
                <c:pt idx="0">
                  <c:v>Доходы, всего</c:v>
                </c:pt>
                <c:pt idx="1">
                  <c:v>Расходы, всего</c:v>
                </c:pt>
                <c:pt idx="2">
                  <c:v>Дефицит </c:v>
                </c:pt>
              </c:strCache>
            </c:strRef>
          </c:cat>
          <c:val>
            <c:numRef>
              <c:f>'слайд № 2публ. сл.15-17'!$D$6:$D$8</c:f>
            </c:numRef>
          </c:val>
          <c:extLst xmlns:c16r2="http://schemas.microsoft.com/office/drawing/2015/06/chart">
            <c:ext xmlns:c16="http://schemas.microsoft.com/office/drawing/2014/chart" uri="{C3380CC4-5D6E-409C-BE32-E72D297353CC}">
              <c16:uniqueId val="{00000004-95FD-4074-B2C0-89F16A6A27C3}"/>
            </c:ext>
          </c:extLst>
        </c:ser>
        <c:ser>
          <c:idx val="3"/>
          <c:order val="3"/>
          <c:tx>
            <c:strRef>
              <c:f>'слайд № 2публ. сл.15-17'!$E$5</c:f>
              <c:strCache>
                <c:ptCount val="1"/>
                <c:pt idx="0">
                  <c:v> 2017 год 
</c:v>
                </c:pt>
              </c:strCache>
            </c:strRef>
          </c:tx>
          <c:invertIfNegative val="0"/>
          <c:cat>
            <c:strRef>
              <c:f>'слайд № 2публ. сл.15-17'!$A$6:$A$8</c:f>
              <c:strCache>
                <c:ptCount val="3"/>
                <c:pt idx="0">
                  <c:v>Доходы, всего</c:v>
                </c:pt>
                <c:pt idx="1">
                  <c:v>Расходы, всего</c:v>
                </c:pt>
                <c:pt idx="2">
                  <c:v>Дефицит </c:v>
                </c:pt>
              </c:strCache>
            </c:strRef>
          </c:cat>
          <c:val>
            <c:numRef>
              <c:f>'слайд № 2публ. сл.15-17'!$E$6:$E$8</c:f>
            </c:numRef>
          </c:val>
          <c:extLst xmlns:c16r2="http://schemas.microsoft.com/office/drawing/2015/06/chart">
            <c:ext xmlns:c16="http://schemas.microsoft.com/office/drawing/2014/chart" uri="{C3380CC4-5D6E-409C-BE32-E72D297353CC}">
              <c16:uniqueId val="{00000005-95FD-4074-B2C0-89F16A6A27C3}"/>
            </c:ext>
          </c:extLst>
        </c:ser>
        <c:ser>
          <c:idx val="1"/>
          <c:order val="1"/>
          <c:tx>
            <c:strRef>
              <c:f>'слайд № 2публ. сл.15-17'!$C$5</c:f>
              <c:strCache>
                <c:ptCount val="1"/>
                <c:pt idx="0">
                  <c:v>2020 год</c:v>
                </c:pt>
              </c:strCache>
            </c:strRef>
          </c:tx>
          <c:spPr>
            <a:solidFill>
              <a:srgbClr val="4472C4">
                <a:lumMod val="60000"/>
                <a:lumOff val="40000"/>
              </a:srgbClr>
            </a:solidFill>
            <a:ln w="19050">
              <a:solidFill>
                <a:srgbClr val="5B9BD5">
                  <a:lumMod val="50000"/>
                </a:srgbClr>
              </a:solidFill>
            </a:ln>
            <a:effectLst/>
            <a:scene3d>
              <a:camera prst="orthographicFront"/>
              <a:lightRig rig="threePt" dir="t"/>
            </a:scene3d>
            <a:sp3d>
              <a:bevelT w="114300" prst="artDeco"/>
              <a:bevelB/>
            </a:sp3d>
          </c:spPr>
          <c:invertIfNegative val="0"/>
          <c:dLbls>
            <c:dLbl>
              <c:idx val="0"/>
              <c:layout>
                <c:manualLayout>
                  <c:x val="-1.4135274577708671E-3"/>
                  <c:y val="-4.8105358185186881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5FD-4074-B2C0-89F16A6A27C3}"/>
                </c:ext>
                <c:ext xmlns:c15="http://schemas.microsoft.com/office/drawing/2012/chart" uri="{CE6537A1-D6FC-4f65-9D91-7224C49458BB}">
                  <c15:layout/>
                </c:ext>
              </c:extLst>
            </c:dLbl>
            <c:dLbl>
              <c:idx val="1"/>
              <c:layout>
                <c:manualLayout>
                  <c:x val="-1.4135470828384737E-3"/>
                  <c:y val="1.2882915251184686E-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5FD-4074-B2C0-89F16A6A27C3}"/>
                </c:ext>
                <c:ext xmlns:c15="http://schemas.microsoft.com/office/drawing/2012/chart" uri="{CE6537A1-D6FC-4f65-9D91-7224C49458BB}">
                  <c15:layout/>
                </c:ext>
              </c:extLst>
            </c:dLbl>
            <c:dLbl>
              <c:idx val="2"/>
              <c:layout>
                <c:manualLayout>
                  <c:x val="-5.9832633444567519E-4"/>
                  <c:y val="6.775140480038809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5FD-4074-B2C0-89F16A6A27C3}"/>
                </c:ex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сл.15-17'!$C$6:$C$8</c:f>
              <c:numCache>
                <c:formatCode>#\ ##0.0</c:formatCode>
                <c:ptCount val="3"/>
                <c:pt idx="0">
                  <c:v>16970.900000000001</c:v>
                </c:pt>
                <c:pt idx="1">
                  <c:v>17255</c:v>
                </c:pt>
                <c:pt idx="2">
                  <c:v>-284.09999999999854</c:v>
                </c:pt>
              </c:numCache>
            </c:numRef>
          </c:val>
          <c:extLst xmlns:c16r2="http://schemas.microsoft.com/office/drawing/2015/06/chart">
            <c:ext xmlns:c16="http://schemas.microsoft.com/office/drawing/2014/chart" uri="{C3380CC4-5D6E-409C-BE32-E72D297353CC}">
              <c16:uniqueId val="{00000009-95FD-4074-B2C0-89F16A6A27C3}"/>
            </c:ext>
          </c:extLst>
        </c:ser>
        <c:ser>
          <c:idx val="4"/>
          <c:order val="4"/>
          <c:tx>
            <c:strRef>
              <c:f>'слайд № 2публ. сл.15-17'!$F$5</c:f>
              <c:strCache>
                <c:ptCount val="1"/>
                <c:pt idx="0">
                  <c:v>2021 год</c:v>
                </c:pt>
              </c:strCache>
            </c:strRef>
          </c:tx>
          <c:spPr>
            <a:solidFill>
              <a:srgbClr val="5B9BD5">
                <a:lumMod val="75000"/>
              </a:srgbClr>
            </a:solidFill>
            <a:ln>
              <a:noFill/>
            </a:ln>
            <a:effectLst/>
            <a:scene3d>
              <a:camera prst="orthographicFront"/>
              <a:lightRig rig="threePt" dir="t"/>
            </a:scene3d>
            <a:sp3d>
              <a:bevelT/>
              <a:bevelB/>
            </a:sp3d>
          </c:spPr>
          <c:invertIfNegative val="0"/>
          <c:dLbls>
            <c:dLbl>
              <c:idx val="1"/>
              <c:layout>
                <c:manualLayout>
                  <c:x val="-2.3002102156683374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5FD-4074-B2C0-89F16A6A27C3}"/>
                </c:ex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сл.15-17'!$F$6:$F$8</c:f>
              <c:numCache>
                <c:formatCode>#\ ##0.0</c:formatCode>
                <c:ptCount val="3"/>
                <c:pt idx="0">
                  <c:v>19758</c:v>
                </c:pt>
                <c:pt idx="1">
                  <c:v>19891.099999999999</c:v>
                </c:pt>
                <c:pt idx="2">
                  <c:v>-133.09999999999854</c:v>
                </c:pt>
              </c:numCache>
            </c:numRef>
          </c:val>
          <c:extLst xmlns:c16r2="http://schemas.microsoft.com/office/drawing/2015/06/chart">
            <c:ext xmlns:c16="http://schemas.microsoft.com/office/drawing/2014/chart" uri="{C3380CC4-5D6E-409C-BE32-E72D297353CC}">
              <c16:uniqueId val="{0000000B-95FD-4074-B2C0-89F16A6A27C3}"/>
            </c:ext>
          </c:extLst>
        </c:ser>
        <c:ser>
          <c:idx val="5"/>
          <c:order val="5"/>
          <c:tx>
            <c:strRef>
              <c:f>'слайд № 2публ. сл.15-17'!$G$5</c:f>
              <c:strCache>
                <c:ptCount val="1"/>
                <c:pt idx="0">
                  <c:v>2022 год</c:v>
                </c:pt>
              </c:strCache>
            </c:strRef>
          </c:tx>
          <c:spPr>
            <a:scene3d>
              <a:camera prst="orthographicFront"/>
              <a:lightRig rig="threePt" dir="t"/>
            </a:scene3d>
            <a:sp3d>
              <a:bevelT/>
              <a:bevelB/>
            </a:sp3d>
          </c:spPr>
          <c:invertIfNegative val="0"/>
          <c:dLbls>
            <c:dLbl>
              <c:idx val="0"/>
              <c:layout>
                <c:manualLayout>
                  <c:x val="0"/>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5FD-4074-B2C0-89F16A6A27C3}"/>
                </c:ex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сл.15-17'!$G$6:$G$8</c:f>
              <c:numCache>
                <c:formatCode>#\ ##0.0</c:formatCode>
                <c:ptCount val="3"/>
                <c:pt idx="0">
                  <c:v>24290.3</c:v>
                </c:pt>
                <c:pt idx="1">
                  <c:v>24841.1</c:v>
                </c:pt>
                <c:pt idx="2">
                  <c:v>-550.79999999999927</c:v>
                </c:pt>
              </c:numCache>
            </c:numRef>
          </c:val>
          <c:extLst xmlns:c16r2="http://schemas.microsoft.com/office/drawing/2015/06/chart">
            <c:ext xmlns:c16="http://schemas.microsoft.com/office/drawing/2014/chart" uri="{C3380CC4-5D6E-409C-BE32-E72D297353CC}">
              <c16:uniqueId val="{0000000D-95FD-4074-B2C0-89F16A6A27C3}"/>
            </c:ext>
          </c:extLst>
        </c:ser>
        <c:ser>
          <c:idx val="6"/>
          <c:order val="6"/>
          <c:tx>
            <c:strRef>
              <c:f>'слайд № 2публ. сл.15-17'!$H$5</c:f>
              <c:strCache>
                <c:ptCount val="1"/>
                <c:pt idx="0">
                  <c:v>2023 год</c:v>
                </c:pt>
              </c:strCache>
            </c:strRef>
          </c:tx>
          <c:spPr>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sz="1200" b="1">
                    <a:latin typeface="PT Astra Serif" panose="020A0603040505020204" pitchFamily="18" charset="-52"/>
                    <a:ea typeface="PT Astra Serif" panose="020A0603040505020204" pitchFamily="18" charset="-52"/>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сл.15-17'!$H$6:$H$8</c:f>
              <c:numCache>
                <c:formatCode>#\ ##0.0</c:formatCode>
                <c:ptCount val="3"/>
                <c:pt idx="0">
                  <c:v>26574.400000000001</c:v>
                </c:pt>
                <c:pt idx="1">
                  <c:v>27495.1</c:v>
                </c:pt>
                <c:pt idx="2">
                  <c:v>-920.69999999999709</c:v>
                </c:pt>
              </c:numCache>
            </c:numRef>
          </c:val>
        </c:ser>
        <c:dLbls>
          <c:showLegendKey val="0"/>
          <c:showVal val="0"/>
          <c:showCatName val="0"/>
          <c:showSerName val="0"/>
          <c:showPercent val="0"/>
          <c:showBubbleSize val="0"/>
        </c:dLbls>
        <c:gapWidth val="219"/>
        <c:overlap val="-27"/>
        <c:axId val="730774392"/>
        <c:axId val="730771648"/>
      </c:barChart>
      <c:catAx>
        <c:axId val="73077439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a:outerShdw blurRad="76200" dist="12700" dir="8100000" sy="-23000" kx="800400" algn="br" rotWithShape="0">
              <a:prstClr val="black">
                <a:alpha val="20000"/>
              </a:prstClr>
            </a:outerShdw>
            <a:softEdge rad="0"/>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730771648"/>
        <c:crosses val="autoZero"/>
        <c:auto val="1"/>
        <c:lblAlgn val="ctr"/>
        <c:lblOffset val="100"/>
        <c:tickLblSkip val="1"/>
        <c:noMultiLvlLbl val="0"/>
      </c:catAx>
      <c:valAx>
        <c:axId val="730771648"/>
        <c:scaling>
          <c:orientation val="minMax"/>
          <c:max val="29000"/>
          <c:min val="-100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none"/>
        <c:minorTickMark val="none"/>
        <c:tickLblPos val="nextTo"/>
        <c:spPr>
          <a:noFill/>
          <a:ln>
            <a:noFill/>
          </a:ln>
          <a:effectLst>
            <a:outerShdw blurRad="50800" dist="50800" dir="5400000" algn="ctr" rotWithShape="0">
              <a:schemeClr val="bg2"/>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730774392"/>
        <c:crosses val="autoZero"/>
        <c:crossBetween val="between"/>
        <c:majorUnit val="3000"/>
      </c:valAx>
      <c:spPr>
        <a:noFill/>
        <a:ln w="25400">
          <a:noFill/>
        </a:ln>
      </c:spPr>
    </c:plotArea>
    <c:legend>
      <c:legendPos val="r"/>
      <c:layout>
        <c:manualLayout>
          <c:xMode val="edge"/>
          <c:yMode val="edge"/>
          <c:x val="0.77097440798792349"/>
          <c:y val="8.1360480271704796E-2"/>
          <c:w val="0.14276770892451679"/>
          <c:h val="0.63995547860674307"/>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2629519873333"/>
          <c:y val="0.19069430449237723"/>
          <c:w val="0.84769008003358659"/>
          <c:h val="0.68932086614173227"/>
        </c:manualLayout>
      </c:layout>
      <c:lineChart>
        <c:grouping val="stacke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'слайд №3 публ. сл.15-17'!$A$4:$A$7</c:f>
              <c:strCache>
                <c:ptCount val="4"/>
                <c:pt idx="0">
                  <c:v>2020 год</c:v>
                </c:pt>
                <c:pt idx="1">
                  <c:v>2021 год</c:v>
                </c:pt>
                <c:pt idx="2">
                  <c:v>2022 год</c:v>
                </c:pt>
                <c:pt idx="3">
                  <c:v>2023 год</c:v>
                </c:pt>
              </c:strCache>
            </c:strRef>
          </c:cat>
          <c:val>
            <c:numRef>
              <c:f>'слайд №3 публ. сл.15-17'!$B$4:$B$7</c:f>
            </c:numRef>
          </c:val>
          <c:smooth val="0"/>
          <c:extLst xmlns:c16r2="http://schemas.microsoft.com/office/drawing/2015/06/chart">
            <c:ext xmlns:c16="http://schemas.microsoft.com/office/drawing/2014/chart" uri="{C3380CC4-5D6E-409C-BE32-E72D297353CC}">
              <c16:uniqueId val="{00000000-1EB4-47ED-B1F6-D7BC13585F46}"/>
            </c:ext>
          </c:extLst>
        </c:ser>
        <c:ser>
          <c:idx val="1"/>
          <c:order val="1"/>
          <c:spPr>
            <a:ln w="22225" cap="rnd">
              <a:solidFill>
                <a:schemeClr val="accent5">
                  <a:lumMod val="75000"/>
                </a:schemeClr>
              </a:solidFill>
              <a:round/>
            </a:ln>
            <a:effectLst/>
          </c:spPr>
          <c:marker>
            <c:symbol val="square"/>
            <c:size val="6"/>
            <c:spPr>
              <a:solidFill>
                <a:schemeClr val="accent1">
                  <a:lumMod val="75000"/>
                </a:schemeClr>
              </a:solidFill>
              <a:ln w="9525">
                <a:solidFill>
                  <a:schemeClr val="accent1">
                    <a:lumMod val="75000"/>
                  </a:schemeClr>
                </a:solidFill>
                <a:round/>
              </a:ln>
              <a:effectLst/>
            </c:spPr>
          </c:marker>
          <c:dLbls>
            <c:dLbl>
              <c:idx val="2"/>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dLbl>
            <c:dLbl>
              <c:idx val="3"/>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'слайд №3 публ. сл.15-17'!$A$4:$A$7</c:f>
              <c:strCache>
                <c:ptCount val="4"/>
                <c:pt idx="0">
                  <c:v>2020 год</c:v>
                </c:pt>
                <c:pt idx="1">
                  <c:v>2021 год</c:v>
                </c:pt>
                <c:pt idx="2">
                  <c:v>2022 год</c:v>
                </c:pt>
                <c:pt idx="3">
                  <c:v>2023 год</c:v>
                </c:pt>
              </c:strCache>
            </c:strRef>
          </c:cat>
          <c:val>
            <c:numRef>
              <c:f>'слайд №3 публ. сл.15-17'!$C$4:$C$7</c:f>
              <c:numCache>
                <c:formatCode>0.0</c:formatCode>
                <c:ptCount val="4"/>
                <c:pt idx="0">
                  <c:v>876.4</c:v>
                </c:pt>
                <c:pt idx="1">
                  <c:v>1024.5</c:v>
                </c:pt>
                <c:pt idx="2">
                  <c:v>1192.5999999999999</c:v>
                </c:pt>
                <c:pt idx="3">
                  <c:v>1154.9000000000001</c:v>
                </c:pt>
              </c:numCache>
            </c:numRef>
          </c:val>
          <c:smooth val="0"/>
          <c:extLst xmlns:c16r2="http://schemas.microsoft.com/office/drawing/2015/06/chart">
            <c:ext xmlns:c16="http://schemas.microsoft.com/office/drawing/2014/chart" uri="{C3380CC4-5D6E-409C-BE32-E72D297353CC}">
              <c16:uniqueId val="{00000003-1EB4-47ED-B1F6-D7BC13585F46}"/>
            </c:ext>
          </c:extLst>
        </c:ser>
        <c:dLbls>
          <c:showLegendKey val="0"/>
          <c:showVal val="0"/>
          <c:showCatName val="0"/>
          <c:showSerName val="0"/>
          <c:showPercent val="0"/>
          <c:showBubbleSize val="0"/>
        </c:dLbls>
        <c:upDownBars>
          <c:gapWidth val="150"/>
          <c:upBars>
            <c:spPr>
              <a:solidFill>
                <a:schemeClr val="lt1"/>
              </a:solidFill>
              <a:ln w="9525">
                <a:solidFill>
                  <a:schemeClr val="tx1">
                    <a:lumMod val="65000"/>
                    <a:lumOff val="35000"/>
                  </a:schemeClr>
                </a:solidFill>
              </a:ln>
              <a:effectLst/>
            </c:spPr>
          </c:upBars>
          <c:downBars>
            <c:spPr>
              <a:solidFill>
                <a:schemeClr val="dk1">
                  <a:lumMod val="75000"/>
                  <a:lumOff val="25000"/>
                </a:schemeClr>
              </a:solidFill>
              <a:ln w="9525">
                <a:solidFill>
                  <a:schemeClr val="tx1">
                    <a:lumMod val="15000"/>
                    <a:lumOff val="85000"/>
                  </a:schemeClr>
                </a:solidFill>
              </a:ln>
              <a:effectLst/>
            </c:spPr>
          </c:downBars>
        </c:upDownBars>
        <c:marker val="1"/>
        <c:smooth val="0"/>
        <c:axId val="720608560"/>
        <c:axId val="720608952"/>
      </c:lineChart>
      <c:catAx>
        <c:axId val="720608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1" i="0" u="none" strike="noStrike" kern="1200" cap="all" spc="12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720608952"/>
        <c:crosses val="autoZero"/>
        <c:auto val="1"/>
        <c:lblAlgn val="ctr"/>
        <c:lblOffset val="100"/>
        <c:noMultiLvlLbl val="0"/>
      </c:catAx>
      <c:valAx>
        <c:axId val="720608952"/>
        <c:scaling>
          <c:orientation val="minMax"/>
          <c:max val="1200"/>
          <c:min val="800"/>
        </c:scaling>
        <c:delete val="0"/>
        <c:axPos val="l"/>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720608560"/>
        <c:crosses val="autoZero"/>
        <c:crossBetween val="between"/>
        <c:majorUnit val="100"/>
      </c:valAx>
      <c:spPr>
        <a:noFill/>
        <a:ln>
          <a:noFill/>
        </a:ln>
        <a:effectLst/>
      </c:spPr>
    </c:plotArea>
    <c:plotVisOnly val="1"/>
    <c:dispBlanksAs val="zero"/>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20"/>
      <c:depthPercent val="100"/>
      <c:rAngAx val="1"/>
    </c:view3D>
    <c:floor>
      <c:thickness val="0"/>
      <c:spPr>
        <a:pattFill prst="pct5">
          <a:fgClr>
            <a:srgbClr val="C0C0C0"/>
          </a:fgClr>
          <a:bgClr>
            <a:schemeClr val="bg1"/>
          </a:bgClr>
        </a:pattFill>
        <a:ln w="6350" cap="flat" cmpd="sng" algn="ctr">
          <a:solidFill>
            <a:schemeClr val="tx1"/>
          </a:solidFill>
          <a:prstDash val="solid"/>
          <a:round/>
        </a:ln>
        <a:effectLst/>
        <a:sp3d contourW="6350">
          <a:contourClr>
            <a:schemeClr val="tx1"/>
          </a:contourClr>
        </a:sp3d>
      </c:spPr>
    </c:floor>
    <c:sideWall>
      <c:thickness val="0"/>
      <c:spPr>
        <a:noFill/>
        <a:ln w="12700">
          <a:solidFill>
            <a:schemeClr val="tx1"/>
          </a:solidFill>
          <a:prstDash val="solid"/>
        </a:ln>
        <a:effectLst/>
        <a:sp3d contourW="12700">
          <a:contourClr>
            <a:schemeClr val="tx1"/>
          </a:contourClr>
        </a:sp3d>
      </c:spPr>
    </c:sideWall>
    <c:backWall>
      <c:thickness val="0"/>
      <c:spPr>
        <a:noFill/>
        <a:ln w="12700">
          <a:solidFill>
            <a:schemeClr val="tx1"/>
          </a:solidFill>
          <a:prstDash val="solid"/>
        </a:ln>
        <a:effectLst/>
        <a:sp3d contourW="12700">
          <a:contourClr>
            <a:schemeClr val="tx1"/>
          </a:contourClr>
        </a:sp3d>
      </c:spPr>
    </c:backWall>
    <c:plotArea>
      <c:layout>
        <c:manualLayout>
          <c:layoutTarget val="inner"/>
          <c:xMode val="edge"/>
          <c:yMode val="edge"/>
          <c:x val="8.1205083202869427E-2"/>
          <c:y val="4.8142866656261739E-2"/>
          <c:w val="0.80010301019617802"/>
          <c:h val="0.78608873774402466"/>
        </c:manualLayout>
      </c:layout>
      <c:bar3DChart>
        <c:barDir val="col"/>
        <c:grouping val="clustered"/>
        <c:varyColors val="0"/>
        <c:ser>
          <c:idx val="0"/>
          <c:order val="0"/>
          <c:tx>
            <c:strRef>
              <c:f>Sheet1!$A$2</c:f>
              <c:strCache>
                <c:ptCount val="1"/>
                <c:pt idx="0">
                  <c:v>Решение Тульской городской  Думы от 19.12.2022 № 44/935
 (в редакции от 20.12.2023
№ 56/1233)</c:v>
                </c:pt>
              </c:strCache>
            </c:strRef>
          </c:tx>
          <c:spPr>
            <a:solidFill>
              <a:schemeClr val="accent1">
                <a:lumMod val="40000"/>
                <a:lumOff val="60000"/>
              </a:schemeClr>
            </a:solidFill>
            <a:ln>
              <a:noFill/>
            </a:ln>
            <a:effectLst/>
            <a:scene3d>
              <a:camera prst="orthographicFront"/>
              <a:lightRig rig="threePt" dir="t"/>
            </a:scene3d>
            <a:sp3d prstMaterial="metal">
              <a:bevelT/>
              <a:bevelB/>
              <a:contourClr>
                <a:srgbClr val="000000"/>
              </a:contourClr>
            </a:sp3d>
          </c:spPr>
          <c:invertIfNegative val="0"/>
          <c:dLbls>
            <c:dLbl>
              <c:idx val="0"/>
              <c:layout>
                <c:manualLayout>
                  <c:x val="6.246294349464181E-3"/>
                  <c:y val="-2.6816665576558309E-3"/>
                </c:manualLayout>
              </c:layout>
              <c:spPr>
                <a:noFill/>
                <a:ln w="28057">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702-44B7-AC3D-349D8C869FC1}"/>
                </c:ext>
                <c:ext xmlns:c15="http://schemas.microsoft.com/office/drawing/2012/chart" uri="{CE6537A1-D6FC-4f65-9D91-7224C49458BB}">
                  <c15:layout/>
                </c:ext>
              </c:extLst>
            </c:dLbl>
            <c:dLbl>
              <c:idx val="1"/>
              <c:layout>
                <c:manualLayout>
                  <c:x val="4.2854333854303525E-3"/>
                  <c:y val="-3.2032196987393535E-3"/>
                </c:manualLayout>
              </c:layout>
              <c:spPr>
                <a:noFill/>
                <a:ln w="28057">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702-44B7-AC3D-349D8C869FC1}"/>
                </c:ext>
                <c:ext xmlns:c15="http://schemas.microsoft.com/office/drawing/2012/chart" uri="{CE6537A1-D6FC-4f65-9D91-7224C49458BB}">
                  <c15:layout/>
                </c:ext>
              </c:extLst>
            </c:dLbl>
            <c:dLbl>
              <c:idx val="2"/>
              <c:layout>
                <c:manualLayout>
                  <c:x val="4.8332188346786138E-3"/>
                  <c:y val="-8.0772782061290134E-3"/>
                </c:manualLayout>
              </c:layout>
              <c:spPr>
                <a:noFill/>
                <a:ln w="28057">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702-44B7-AC3D-349D8C869FC1}"/>
                </c:ext>
                <c:ext xmlns:c15="http://schemas.microsoft.com/office/drawing/2012/chart" uri="{CE6537A1-D6FC-4f65-9D91-7224C49458BB}">
                  <c15:layout/>
                </c:ext>
              </c:extLst>
            </c:dLbl>
            <c:spPr>
              <a:noFill/>
              <a:ln w="28057">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Всего расходов</c:v>
                </c:pt>
                <c:pt idx="1">
                  <c:v>расходы без учета межбюджетных трансфертов из бюджета Тульской области</c:v>
                </c:pt>
                <c:pt idx="2">
                  <c:v>расходы за счет межбюджетных трансфертов из бюджета Тульской оласти</c:v>
                </c:pt>
              </c:strCache>
            </c:strRef>
          </c:cat>
          <c:val>
            <c:numRef>
              <c:f>Sheet1!$B$2:$D$2</c:f>
              <c:numCache>
                <c:formatCode>#\ ##0.0</c:formatCode>
                <c:ptCount val="3"/>
                <c:pt idx="0">
                  <c:v>27538.799999999999</c:v>
                </c:pt>
                <c:pt idx="1">
                  <c:v>14988.4</c:v>
                </c:pt>
                <c:pt idx="2">
                  <c:v>12550.4</c:v>
                </c:pt>
              </c:numCache>
            </c:numRef>
          </c:val>
          <c:extLst xmlns:c16r2="http://schemas.microsoft.com/office/drawing/2015/06/chart">
            <c:ext xmlns:c16="http://schemas.microsoft.com/office/drawing/2014/chart" uri="{C3380CC4-5D6E-409C-BE32-E72D297353CC}">
              <c16:uniqueId val="{00000003-4702-44B7-AC3D-349D8C869FC1}"/>
            </c:ext>
          </c:extLst>
        </c:ser>
        <c:ser>
          <c:idx val="1"/>
          <c:order val="1"/>
          <c:tx>
            <c:strRef>
              <c:f>Sheet1!$A$3</c:f>
              <c:strCache>
                <c:ptCount val="1"/>
                <c:pt idx="0">
                  <c:v>План по сводной бюджетной росписи</c:v>
                </c:pt>
              </c:strCache>
            </c:strRef>
          </c:tx>
          <c:spPr>
            <a:solidFill>
              <a:schemeClr val="accent1">
                <a:lumMod val="20000"/>
                <a:lumOff val="80000"/>
              </a:schemeClr>
            </a:solidFill>
            <a:ln>
              <a:noFill/>
            </a:ln>
            <a:effectLst/>
            <a:scene3d>
              <a:camera prst="orthographicFront"/>
              <a:lightRig rig="threePt" dir="t"/>
            </a:scene3d>
            <a:sp3d>
              <a:bevelT/>
              <a:bevelB/>
              <a:contourClr>
                <a:srgbClr val="000000"/>
              </a:contourClr>
            </a:sp3d>
          </c:spPr>
          <c:invertIfNegative val="0"/>
          <c:dLbls>
            <c:dLbl>
              <c:idx val="0"/>
              <c:layout>
                <c:manualLayout>
                  <c:x val="7.6522546803888709E-3"/>
                  <c:y val="3.2885029810924243E-3"/>
                </c:manualLayout>
              </c:layout>
              <c:spPr>
                <a:noFill/>
                <a:ln w="28057">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702-44B7-AC3D-349D8C869FC1}"/>
                </c:ext>
                <c:ext xmlns:c15="http://schemas.microsoft.com/office/drawing/2012/chart" uri="{CE6537A1-D6FC-4f65-9D91-7224C49458BB}">
                  <c15:layout/>
                </c:ext>
              </c:extLst>
            </c:dLbl>
            <c:dLbl>
              <c:idx val="1"/>
              <c:layout>
                <c:manualLayout>
                  <c:x val="4.0369041985695471E-3"/>
                  <c:y val="-4.3032381314806589E-3"/>
                </c:manualLayout>
              </c:layout>
              <c:spPr>
                <a:noFill/>
                <a:ln w="28057">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702-44B7-AC3D-349D8C869FC1}"/>
                </c:ext>
                <c:ext xmlns:c15="http://schemas.microsoft.com/office/drawing/2012/chart" uri="{CE6537A1-D6FC-4f65-9D91-7224C49458BB}">
                  <c15:layout/>
                </c:ext>
              </c:extLst>
            </c:dLbl>
            <c:dLbl>
              <c:idx val="2"/>
              <c:layout>
                <c:manualLayout>
                  <c:x val="1.0614933532044917E-2"/>
                  <c:y val="2.6871029421882977E-3"/>
                </c:manualLayout>
              </c:layout>
              <c:spPr>
                <a:noFill/>
                <a:ln w="28057">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702-44B7-AC3D-349D8C869FC1}"/>
                </c:ext>
                <c:ext xmlns:c15="http://schemas.microsoft.com/office/drawing/2012/chart" uri="{CE6537A1-D6FC-4f65-9D91-7224C49458BB}">
                  <c15:layout/>
                </c:ext>
              </c:extLst>
            </c:dLbl>
            <c:spPr>
              <a:noFill/>
              <a:ln w="28057">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Всего расходов</c:v>
                </c:pt>
                <c:pt idx="1">
                  <c:v>расходы без учета межбюджетных трансфертов из бюджета Тульской области</c:v>
                </c:pt>
                <c:pt idx="2">
                  <c:v>расходы за счет межбюджетных трансфертов из бюджета Тульской оласти</c:v>
                </c:pt>
              </c:strCache>
            </c:strRef>
          </c:cat>
          <c:val>
            <c:numRef>
              <c:f>Sheet1!$B$3:$D$3</c:f>
              <c:numCache>
                <c:formatCode>#\ ##0.0</c:formatCode>
                <c:ptCount val="3"/>
                <c:pt idx="0">
                  <c:v>28292.3</c:v>
                </c:pt>
                <c:pt idx="1">
                  <c:v>15165.1</c:v>
                </c:pt>
                <c:pt idx="2">
                  <c:v>13127.2</c:v>
                </c:pt>
              </c:numCache>
            </c:numRef>
          </c:val>
          <c:extLst xmlns:c16r2="http://schemas.microsoft.com/office/drawing/2015/06/chart">
            <c:ext xmlns:c16="http://schemas.microsoft.com/office/drawing/2014/chart" uri="{C3380CC4-5D6E-409C-BE32-E72D297353CC}">
              <c16:uniqueId val="{00000007-4702-44B7-AC3D-349D8C869FC1}"/>
            </c:ext>
          </c:extLst>
        </c:ser>
        <c:ser>
          <c:idx val="2"/>
          <c:order val="2"/>
          <c:tx>
            <c:strRef>
              <c:f>Sheet1!$A$4</c:f>
              <c:strCache>
                <c:ptCount val="1"/>
                <c:pt idx="0">
                  <c:v>Исполнено</c:v>
                </c:pt>
              </c:strCache>
            </c:strRef>
          </c:tx>
          <c:spPr>
            <a:solidFill>
              <a:schemeClr val="accent1">
                <a:lumMod val="75000"/>
              </a:schemeClr>
            </a:solidFill>
            <a:ln>
              <a:noFill/>
            </a:ln>
            <a:effectLst/>
            <a:scene3d>
              <a:camera prst="orthographicFront"/>
              <a:lightRig rig="threePt" dir="t"/>
            </a:scene3d>
            <a:sp3d>
              <a:bevelT/>
            </a:sp3d>
          </c:spPr>
          <c:invertIfNegative val="0"/>
          <c:dLbls>
            <c:dLbl>
              <c:idx val="0"/>
              <c:layout>
                <c:manualLayout>
                  <c:x val="2.2485069205208014E-2"/>
                  <c:y val="-1.82611554185888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702-44B7-AC3D-349D8C869FC1}"/>
                </c:ext>
                <c:ext xmlns:c15="http://schemas.microsoft.com/office/drawing/2012/chart" uri="{CE6537A1-D6FC-4f65-9D91-7224C49458BB}">
                  <c15:layout/>
                </c:ext>
              </c:extLst>
            </c:dLbl>
            <c:dLbl>
              <c:idx val="1"/>
              <c:layout>
                <c:manualLayout>
                  <c:x val="1.9874466392600945E-2"/>
                  <c:y val="-7.258592672942859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702-44B7-AC3D-349D8C869FC1}"/>
                </c:ext>
                <c:ext xmlns:c15="http://schemas.microsoft.com/office/drawing/2012/chart" uri="{CE6537A1-D6FC-4f65-9D91-7224C49458BB}">
                  <c15:layout/>
                </c:ext>
              </c:extLst>
            </c:dLbl>
            <c:dLbl>
              <c:idx val="2"/>
              <c:layout>
                <c:manualLayout>
                  <c:x val="1.8556901757642942E-2"/>
                  <c:y val="-5.923960270222288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702-44B7-AC3D-349D8C869FC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Всего расходов</c:v>
                </c:pt>
                <c:pt idx="1">
                  <c:v>расходы без учета межбюджетных трансфертов из бюджета Тульской области</c:v>
                </c:pt>
                <c:pt idx="2">
                  <c:v>расходы за счет межбюджетных трансфертов из бюджета Тульской оласти</c:v>
                </c:pt>
              </c:strCache>
            </c:strRef>
          </c:cat>
          <c:val>
            <c:numRef>
              <c:f>Sheet1!$B$4:$D$4</c:f>
              <c:numCache>
                <c:formatCode>#\ ##0.0</c:formatCode>
                <c:ptCount val="3"/>
                <c:pt idx="0">
                  <c:v>27495.1</c:v>
                </c:pt>
                <c:pt idx="1">
                  <c:v>14619</c:v>
                </c:pt>
                <c:pt idx="2">
                  <c:v>12876.1</c:v>
                </c:pt>
              </c:numCache>
            </c:numRef>
          </c:val>
          <c:shape val="cylinder"/>
          <c:extLst xmlns:c16r2="http://schemas.microsoft.com/office/drawing/2015/06/chart">
            <c:ext xmlns:c16="http://schemas.microsoft.com/office/drawing/2014/chart" uri="{C3380CC4-5D6E-409C-BE32-E72D297353CC}">
              <c16:uniqueId val="{0000000B-4702-44B7-AC3D-349D8C869FC1}"/>
            </c:ext>
          </c:extLst>
        </c:ser>
        <c:dLbls>
          <c:showLegendKey val="0"/>
          <c:showVal val="0"/>
          <c:showCatName val="0"/>
          <c:showSerName val="0"/>
          <c:showPercent val="0"/>
          <c:showBubbleSize val="0"/>
        </c:dLbls>
        <c:gapWidth val="67"/>
        <c:gapDepth val="73"/>
        <c:shape val="box"/>
        <c:axId val="721727120"/>
        <c:axId val="721727512"/>
        <c:axId val="0"/>
      </c:bar3DChart>
      <c:catAx>
        <c:axId val="721727120"/>
        <c:scaling>
          <c:orientation val="minMax"/>
        </c:scaling>
        <c:delete val="0"/>
        <c:axPos val="b"/>
        <c:numFmt formatCode="General" sourceLinked="1"/>
        <c:majorTickMark val="out"/>
        <c:minorTickMark val="none"/>
        <c:tickLblPos val="low"/>
        <c:spPr>
          <a:noFill/>
          <a:ln w="3506" cap="flat" cmpd="sng" algn="ctr">
            <a:solidFill>
              <a:schemeClr val="tx1"/>
            </a:solidFill>
            <a:prstDash val="solid"/>
            <a:round/>
          </a:ln>
          <a:effectLst/>
        </c:spPr>
        <c:txPr>
          <a:bodyPr rot="0" spcFirstLastPara="1" vertOverflow="ellipsis" wrap="square" anchor="ctr" anchorCtr="1"/>
          <a:lstStyle/>
          <a:p>
            <a:pPr>
              <a:defRPr sz="1331"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crossAx val="721727512"/>
        <c:crosses val="autoZero"/>
        <c:auto val="1"/>
        <c:lblAlgn val="ctr"/>
        <c:lblOffset val="100"/>
        <c:tickLblSkip val="1"/>
        <c:tickMarkSkip val="1"/>
        <c:noMultiLvlLbl val="0"/>
      </c:catAx>
      <c:valAx>
        <c:axId val="721727512"/>
        <c:scaling>
          <c:orientation val="minMax"/>
        </c:scaling>
        <c:delete val="0"/>
        <c:axPos val="l"/>
        <c:majorGridlines>
          <c:spPr>
            <a:ln w="3506" cap="flat" cmpd="sng" algn="ctr">
              <a:solidFill>
                <a:schemeClr val="tx1"/>
              </a:solidFill>
              <a:prstDash val="solid"/>
              <a:round/>
            </a:ln>
            <a:effectLst/>
          </c:spPr>
        </c:majorGridlines>
        <c:numFmt formatCode="#\ ##0.0" sourceLinked="1"/>
        <c:majorTickMark val="out"/>
        <c:minorTickMark val="none"/>
        <c:tickLblPos val="nextTo"/>
        <c:spPr>
          <a:noFill/>
          <a:ln w="3506" cap="flat" cmpd="sng" algn="ctr">
            <a:solidFill>
              <a:schemeClr val="tx1"/>
            </a:solidFill>
            <a:prstDash val="solid"/>
            <a:round/>
          </a:ln>
          <a:effectLst/>
        </c:spPr>
        <c:txPr>
          <a:bodyPr rot="0" spcFirstLastPara="1" vertOverflow="ellipsis" wrap="square" anchor="ctr" anchorCtr="1"/>
          <a:lstStyle/>
          <a:p>
            <a:pPr>
              <a:defRPr sz="16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crossAx val="721727120"/>
        <c:crosses val="autoZero"/>
        <c:crossBetween val="between"/>
      </c:valAx>
      <c:spPr>
        <a:noFill/>
        <a:ln w="25400">
          <a:noFill/>
        </a:ln>
        <a:effectLst/>
      </c:spPr>
    </c:plotArea>
    <c:legend>
      <c:legendPos val="r"/>
      <c:layout>
        <c:manualLayout>
          <c:xMode val="edge"/>
          <c:yMode val="edge"/>
          <c:x val="0.86721551799835983"/>
          <c:y val="0"/>
          <c:w val="0.1287892644096913"/>
          <c:h val="1"/>
        </c:manualLayout>
      </c:layout>
      <c:overlay val="0"/>
      <c:spPr>
        <a:noFill/>
        <a:ln w="3506">
          <a:noFill/>
          <a:prstDash val="solid"/>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sz="2347" b="1" i="0" u="none" strike="noStrike" baseline="0">
          <a:solidFill>
            <a:schemeClr val="tx1"/>
          </a:solidFill>
          <a:latin typeface="Arial"/>
          <a:ea typeface="Arial"/>
          <a:cs typeface="Arial"/>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cap="small" spc="0" baseline="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Times New Roman" panose="02020603050405020304" pitchFamily="18" charset="0"/>
                <a:ea typeface="+mn-ea"/>
                <a:cs typeface="Times New Roman" panose="02020603050405020304" pitchFamily="18" charset="0"/>
              </a:defRPr>
            </a:pPr>
            <a:r>
              <a:rPr lang="ru-RU" sz="4000" b="1" cap="small" spc="0" baseline="0" dirty="0" smtClean="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rPr>
              <a:t>2023 год</a:t>
            </a:r>
            <a:endParaRPr lang="ru-RU" sz="4000" b="1" cap="small" spc="0" baseline="0" dirty="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endParaRPr>
          </a:p>
        </c:rich>
      </c:tx>
      <c:layout>
        <c:manualLayout>
          <c:xMode val="edge"/>
          <c:yMode val="edge"/>
          <c:x val="0.33914683905220727"/>
          <c:y val="2.3763741728440894E-3"/>
        </c:manualLayout>
      </c:layout>
      <c:overlay val="0"/>
      <c:spPr>
        <a:noFill/>
        <a:ln>
          <a:noFill/>
        </a:ln>
        <a:effectLst/>
      </c:spPr>
      <c:txPr>
        <a:bodyPr rot="0" spcFirstLastPara="1" vertOverflow="ellipsis" vert="horz" wrap="square" anchor="ctr" anchorCtr="1"/>
        <a:lstStyle/>
        <a:p>
          <a:pPr>
            <a:defRPr sz="4000" b="1" i="0" u="none" strike="noStrike" kern="1200" cap="small" spc="0" baseline="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33908207499767E-3"/>
          <c:y val="0.26839435611133944"/>
          <c:w val="0.85818853822073859"/>
          <c:h val="0.68101221339627893"/>
        </c:manualLayout>
      </c:layout>
      <c:pie3DChart>
        <c:varyColors val="1"/>
        <c:ser>
          <c:idx val="0"/>
          <c:order val="0"/>
          <c:tx>
            <c:strRef>
              <c:f>Лист1!$B$1</c:f>
              <c:strCache>
                <c:ptCount val="1"/>
                <c:pt idx="0">
                  <c:v>Столбец1</c:v>
                </c:pt>
              </c:strCache>
            </c:strRef>
          </c:tx>
          <c:spPr>
            <a:scene3d>
              <a:camera prst="orthographicFront"/>
              <a:lightRig rig="threePt" dir="t"/>
            </a:scene3d>
            <a:sp3d prstMaterial="flat">
              <a:bevelT w="127000" h="127000"/>
              <a:bevelB w="127000" h="127000" prst="angle"/>
            </a:sp3d>
          </c:spPr>
          <c:explosion val="28"/>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1-A58D-40F2-875D-4323664410EC}"/>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3-A58D-40F2-875D-4323664410EC}"/>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5-A58D-40F2-875D-4323664410EC}"/>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7-A58D-40F2-875D-4323664410EC}"/>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9-A58D-40F2-875D-4323664410EC}"/>
              </c:ext>
            </c:extLst>
          </c:dPt>
          <c:dLbls>
            <c:dLbl>
              <c:idx val="0"/>
              <c:layout>
                <c:manualLayout>
                  <c:x val="-1.4574759112601093E-2"/>
                  <c:y val="-6.4358138547768468E-3"/>
                </c:manualLayout>
              </c:layout>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4.4789355888339516E-2"/>
                      <c:h val="6.5104692954922341E-2"/>
                    </c:manualLayout>
                  </c15:layout>
                </c:ext>
              </c:extLst>
            </c:dLbl>
            <c:dLbl>
              <c:idx val="1"/>
              <c:layout>
                <c:manualLayout>
                  <c:x val="-6.1662883791322991E-3"/>
                  <c:y val="9.7824370592607623E-2"/>
                </c:manualLayout>
              </c:layout>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7.3546476752817808E-2"/>
                      <c:h val="0.10114525054167256"/>
                    </c:manualLayout>
                  </c15:layout>
                </c:ext>
              </c:extLst>
            </c:dLbl>
            <c:dLbl>
              <c:idx val="2"/>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Lst>
            </c:dLbl>
            <c:dLbl>
              <c:idx val="3"/>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Lst>
            </c:dLbl>
            <c:dLbl>
              <c:idx val="4"/>
              <c:layout>
                <c:manualLayout>
                  <c:x val="0"/>
                  <c:y val="-3.3466232044839478E-2"/>
                </c:manualLayout>
              </c:layout>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Лист1!$A$2:$A$6</c:f>
              <c:strCache>
                <c:ptCount val="5"/>
                <c:pt idx="0">
                  <c:v>Общегосударственные вопросы</c:v>
                </c:pt>
                <c:pt idx="1">
                  <c:v>Социально-культурная сфера</c:v>
                </c:pt>
                <c:pt idx="2">
                  <c:v>ЖКХ </c:v>
                </c:pt>
                <c:pt idx="3">
                  <c:v>Прочие расходы</c:v>
                </c:pt>
                <c:pt idx="4">
                  <c:v>Национальная экономика</c:v>
                </c:pt>
              </c:strCache>
            </c:strRef>
          </c:cat>
          <c:val>
            <c:numRef>
              <c:f>Лист1!$B$2:$B$6</c:f>
              <c:numCache>
                <c:formatCode>0.0%</c:formatCode>
                <c:ptCount val="5"/>
                <c:pt idx="0">
                  <c:v>5.4307858491149337E-2</c:v>
                </c:pt>
                <c:pt idx="1">
                  <c:v>0.52183116264352558</c:v>
                </c:pt>
                <c:pt idx="2">
                  <c:v>0.1917505300944532</c:v>
                </c:pt>
                <c:pt idx="3">
                  <c:v>1.7770439096420818E-2</c:v>
                </c:pt>
                <c:pt idx="4">
                  <c:v>0.2143400096744511</c:v>
                </c:pt>
              </c:numCache>
            </c:numRef>
          </c:val>
          <c:extLst xmlns:c16r2="http://schemas.microsoft.com/office/drawing/2015/06/chart">
            <c:ext xmlns:c16="http://schemas.microsoft.com/office/drawing/2014/chart" uri="{C3380CC4-5D6E-409C-BE32-E72D297353CC}">
              <c16:uniqueId val="{0000000A-A58D-40F2-875D-4323664410EC}"/>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70142713446223426"/>
          <c:y val="0.16916769439545234"/>
          <c:w val="0.28664167924931028"/>
          <c:h val="0.577465948914339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3"/>
      <c:rAngAx val="0"/>
    </c:view3D>
    <c:floor>
      <c:thickness val="0"/>
    </c:floor>
    <c:sideWall>
      <c:thickness val="0"/>
      <c:spPr>
        <a:noFill/>
        <a:ln w="25360">
          <a:noFill/>
        </a:ln>
      </c:spPr>
    </c:sideWall>
    <c:backWall>
      <c:thickness val="0"/>
      <c:spPr>
        <a:noFill/>
        <a:ln w="25360">
          <a:noFill/>
        </a:ln>
      </c:spPr>
    </c:backWall>
    <c:plotArea>
      <c:layout>
        <c:manualLayout>
          <c:layoutTarget val="inner"/>
          <c:xMode val="edge"/>
          <c:yMode val="edge"/>
          <c:x val="0.39084408519159919"/>
          <c:y val="0.17608491658716044"/>
          <c:w val="0.58444682811261184"/>
          <c:h val="0.49984569900705544"/>
        </c:manualLayout>
      </c:layout>
      <c:pie3DChart>
        <c:varyColors val="1"/>
        <c:ser>
          <c:idx val="0"/>
          <c:order val="0"/>
          <c:spPr>
            <a:solidFill>
              <a:schemeClr val="accent1"/>
            </a:solidFill>
            <a:ln w="11121">
              <a:solidFill>
                <a:schemeClr val="tx1"/>
              </a:solidFill>
              <a:prstDash val="solid"/>
            </a:ln>
            <a:scene3d>
              <a:camera prst="orthographicFront"/>
              <a:lightRig rig="threePt" dir="t"/>
            </a:scene3d>
            <a:sp3d>
              <a:bevelT w="101600" prst="riblet"/>
              <a:contourClr>
                <a:srgbClr val="000000"/>
              </a:contourClr>
            </a:sp3d>
          </c:spPr>
          <c:explosion val="22"/>
          <c:dPt>
            <c:idx val="0"/>
            <c:bubble3D val="0"/>
            <c:explosion val="0"/>
            <c:spPr>
              <a:solidFill>
                <a:schemeClr val="accent3">
                  <a:lumMod val="40000"/>
                  <a:lumOff val="60000"/>
                </a:schemeClr>
              </a:solidFill>
              <a:ln w="11121">
                <a:noFill/>
                <a:prstDash val="solid"/>
              </a:ln>
              <a:effectLst>
                <a:outerShdw dist="101600" dir="1080000" algn="ctr" rotWithShape="0">
                  <a:srgbClr val="000000">
                    <a:alpha val="43137"/>
                  </a:srgbClr>
                </a:outerShdw>
              </a:effectLst>
              <a:scene3d>
                <a:camera prst="orthographicFront"/>
                <a:lightRig rig="threePt" dir="t"/>
              </a:scene3d>
              <a:sp3d>
                <a:bevelT w="101600" prst="riblet"/>
                <a:bevelB w="101600" prst="riblet"/>
                <a:contourClr>
                  <a:srgbClr val="000000"/>
                </a:contourClr>
              </a:sp3d>
            </c:spPr>
            <c:extLst xmlns:c16r2="http://schemas.microsoft.com/office/drawing/2015/06/chart">
              <c:ext xmlns:c16="http://schemas.microsoft.com/office/drawing/2014/chart" uri="{C3380CC4-5D6E-409C-BE32-E72D297353CC}">
                <c16:uniqueId val="{00000001-6148-4D10-8F73-CD8CB751C8AF}"/>
              </c:ext>
            </c:extLst>
          </c:dPt>
          <c:dPt>
            <c:idx val="1"/>
            <c:bubble3D val="0"/>
            <c:spPr>
              <a:solidFill>
                <a:srgbClr val="FFFF00"/>
              </a:solidFill>
              <a:ln w="11121">
                <a:no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3-6148-4D10-8F73-CD8CB751C8AF}"/>
              </c:ext>
            </c:extLst>
          </c:dPt>
          <c:dPt>
            <c:idx val="2"/>
            <c:bubble3D val="0"/>
            <c:spPr>
              <a:solidFill>
                <a:schemeClr val="hlink"/>
              </a:solidFill>
              <a:ln w="11121">
                <a:no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5-6148-4D10-8F73-CD8CB751C8AF}"/>
              </c:ext>
            </c:extLst>
          </c:dPt>
          <c:dPt>
            <c:idx val="3"/>
            <c:bubble3D val="0"/>
            <c:spPr>
              <a:solidFill>
                <a:srgbClr val="FF0000"/>
              </a:solidFill>
              <a:ln w="11121">
                <a:no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7-6148-4D10-8F73-CD8CB751C8AF}"/>
              </c:ext>
            </c:extLst>
          </c:dPt>
          <c:dPt>
            <c:idx val="4"/>
            <c:bubble3D val="0"/>
            <c:spPr>
              <a:solidFill>
                <a:srgbClr val="EBB3DC"/>
              </a:solidFill>
              <a:ln w="11121">
                <a:solidFill>
                  <a:schemeClr val="tx1"/>
                </a:solid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9-6148-4D10-8F73-CD8CB751C8AF}"/>
              </c:ext>
            </c:extLst>
          </c:dPt>
          <c:dPt>
            <c:idx val="5"/>
            <c:bubble3D val="0"/>
            <c:spPr>
              <a:solidFill>
                <a:srgbClr val="7030A0"/>
              </a:solidFill>
              <a:ln w="11121" cap="sq">
                <a:solidFill>
                  <a:srgbClr val="FF0000">
                    <a:alpha val="88000"/>
                  </a:srgbClr>
                </a:solidFill>
                <a:prstDash val="lgDash"/>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B-6148-4D10-8F73-CD8CB751C8AF}"/>
              </c:ext>
            </c:extLst>
          </c:dPt>
          <c:dPt>
            <c:idx val="6"/>
            <c:bubble3D val="0"/>
            <c:spPr>
              <a:solidFill>
                <a:srgbClr val="0066CC"/>
              </a:solidFill>
              <a:ln w="11121">
                <a:solidFill>
                  <a:schemeClr val="tx1"/>
                </a:solid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D-6148-4D10-8F73-CD8CB751C8AF}"/>
              </c:ext>
            </c:extLst>
          </c:dPt>
          <c:dPt>
            <c:idx val="7"/>
            <c:bubble3D val="0"/>
            <c:spPr>
              <a:solidFill>
                <a:srgbClr val="00B0F0"/>
              </a:solidFill>
              <a:ln w="11121">
                <a:solidFill>
                  <a:schemeClr val="tx1"/>
                </a:solid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F-6148-4D10-8F73-CD8CB751C8AF}"/>
              </c:ext>
            </c:extLst>
          </c:dPt>
          <c:dPt>
            <c:idx val="8"/>
            <c:bubble3D val="0"/>
            <c:extLst xmlns:c16r2="http://schemas.microsoft.com/office/drawing/2015/06/chart">
              <c:ext xmlns:c16="http://schemas.microsoft.com/office/drawing/2014/chart" uri="{C3380CC4-5D6E-409C-BE32-E72D297353CC}">
                <c16:uniqueId val="{00000010-6148-4D10-8F73-CD8CB751C8AF}"/>
              </c:ext>
            </c:extLst>
          </c:dPt>
          <c:dLbls>
            <c:dLbl>
              <c:idx val="0"/>
              <c:layout>
                <c:manualLayout>
                  <c:x val="-3.9729428736398696E-2"/>
                  <c:y val="-8.4767390271577606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5.3918510427969517E-2"/>
                  <c:y val="4.487685367318813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1.9864714368199296E-2"/>
                  <c:y val="0"/>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7026898029885006E-2"/>
                  <c:y val="4.487685367318813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solidFill>
                <a:prstClr val="white">
                  <a:alpha val="0"/>
                </a:prstClr>
              </a:solidFill>
              <a:ln>
                <a:solidFill>
                  <a:schemeClr val="bg1"/>
                </a:solidFill>
              </a:ln>
              <a:effectLst/>
            </c:spPr>
            <c:txPr>
              <a:bodyPr wrap="square" lIns="38100" tIns="19050" rIns="38100" bIns="19050" anchor="ctr">
                <a:spAutoFit/>
              </a:bodyPr>
              <a:lstStyle/>
              <a:p>
                <a:pPr>
                  <a:defRPr sz="900"/>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образование
12 755,2</c:v>
                </c:pt>
                <c:pt idx="1">
                  <c:v>культура
766,4</c:v>
                </c:pt>
                <c:pt idx="2">
                  <c:v>социальная политика
138,0</c:v>
                </c:pt>
                <c:pt idx="3">
                  <c:v>физическая культура и спорт 
688,2</c:v>
                </c:pt>
              </c:strCache>
            </c:strRef>
          </c:cat>
          <c:val>
            <c:numRef>
              <c:f>Sheet1!$C$2:$C$5</c:f>
              <c:numCache>
                <c:formatCode>#,##0.00</c:formatCode>
                <c:ptCount val="4"/>
                <c:pt idx="0">
                  <c:v>12755.2</c:v>
                </c:pt>
                <c:pt idx="1">
                  <c:v>766.4</c:v>
                </c:pt>
                <c:pt idx="2">
                  <c:v>138</c:v>
                </c:pt>
                <c:pt idx="3">
                  <c:v>688.2</c:v>
                </c:pt>
              </c:numCache>
            </c:numRef>
          </c:val>
          <c:extLst xmlns:c16r2="http://schemas.microsoft.com/office/drawing/2015/06/chart">
            <c:ext xmlns:c16="http://schemas.microsoft.com/office/drawing/2014/chart" uri="{C3380CC4-5D6E-409C-BE32-E72D297353CC}">
              <c16:uniqueId val="{00000011-6148-4D10-8F73-CD8CB751C8AF}"/>
            </c:ext>
          </c:extLst>
        </c:ser>
        <c:dLbls>
          <c:dLblPos val="inEnd"/>
          <c:showLegendKey val="0"/>
          <c:showVal val="0"/>
          <c:showCatName val="0"/>
          <c:showSerName val="0"/>
          <c:showPercent val="0"/>
          <c:showBubbleSize val="0"/>
          <c:showLeaderLines val="0"/>
        </c:dLbls>
      </c:pie3DChart>
      <c:spPr>
        <a:scene3d>
          <a:camera prst="orthographicFront"/>
          <a:lightRig rig="threePt" dir="t"/>
        </a:scene3d>
        <a:sp3d>
          <a:bevelT w="139700" prst="cross"/>
        </a:sp3d>
      </c:spPr>
    </c:plotArea>
    <c:legend>
      <c:legendPos val="l"/>
      <c:layout>
        <c:manualLayout>
          <c:xMode val="edge"/>
          <c:yMode val="edge"/>
          <c:x val="2.0873848322400038E-3"/>
          <c:y val="0.22178063294947831"/>
          <c:w val="0.33798836587023895"/>
          <c:h val="0.36524576261204494"/>
        </c:manualLayout>
      </c:layout>
      <c:overlay val="0"/>
      <c:spPr>
        <a:noFill/>
      </c:spPr>
      <c:txPr>
        <a:bodyPr/>
        <a:lstStyle/>
        <a:p>
          <a:pPr rtl="0">
            <a:defRPr sz="12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spPr>
    <a:noFill/>
    <a:ln>
      <a:noFill/>
    </a:ln>
  </c:spPr>
  <c:txPr>
    <a:bodyPr/>
    <a:lstStyle/>
    <a:p>
      <a:pPr>
        <a:defRPr sz="1772" b="1" i="0" u="none" strike="noStrike" baseline="0">
          <a:solidFill>
            <a:schemeClr val="tx1"/>
          </a:solidFill>
          <a:latin typeface="Arial"/>
          <a:ea typeface="Arial"/>
          <a:cs typeface="Arial"/>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836580598904E-2"/>
          <c:y val="2.2784197709195625E-2"/>
          <c:w val="0.44808568798286602"/>
          <c:h val="0.81397129749075858"/>
        </c:manualLayout>
      </c:layout>
      <c:pieChart>
        <c:varyColors val="1"/>
        <c:ser>
          <c:idx val="0"/>
          <c:order val="0"/>
          <c:spPr>
            <a:solidFill>
              <a:schemeClr val="accent1"/>
            </a:solidFill>
            <a:ln w="11881">
              <a:solidFill>
                <a:srgbClr val="0066CC"/>
              </a:solidFill>
              <a:prstDash val="solid"/>
            </a:ln>
            <a:scene3d>
              <a:camera prst="orthographicFront"/>
              <a:lightRig rig="threePt" dir="t"/>
            </a:scene3d>
            <a:sp3d>
              <a:bevelT w="114300" prst="artDeco"/>
              <a:bevelB w="114300" prst="artDeco"/>
            </a:sp3d>
          </c:spPr>
          <c:dPt>
            <c:idx val="0"/>
            <c:bubble3D val="0"/>
            <c:explosion val="7"/>
            <c:spPr>
              <a:solidFill>
                <a:schemeClr val="accent5">
                  <a:lumMod val="40000"/>
                  <a:lumOff val="60000"/>
                </a:schemeClr>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1-DF63-47AC-A517-77B548BBD40B}"/>
              </c:ext>
            </c:extLst>
          </c:dPt>
          <c:dPt>
            <c:idx val="1"/>
            <c:bubble3D val="0"/>
            <c:explosion val="4"/>
            <c:spPr>
              <a:solidFill>
                <a:srgbClr val="00B0F0"/>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3-DF63-47AC-A517-77B548BBD40B}"/>
              </c:ext>
            </c:extLst>
          </c:dPt>
          <c:dPt>
            <c:idx val="2"/>
            <c:bubble3D val="0"/>
            <c:explosion val="4"/>
            <c:spPr>
              <a:solidFill>
                <a:srgbClr val="92D050"/>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5-DF63-47AC-A517-77B548BBD40B}"/>
              </c:ext>
            </c:extLst>
          </c:dPt>
          <c:dPt>
            <c:idx val="3"/>
            <c:bubble3D val="0"/>
            <c:explosion val="9"/>
            <c:spPr>
              <a:solidFill>
                <a:srgbClr val="FF0000"/>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7-DF63-47AC-A517-77B548BBD40B}"/>
              </c:ext>
            </c:extLst>
          </c:dPt>
          <c:dLbls>
            <c:dLbl>
              <c:idx val="0"/>
              <c:layout>
                <c:manualLayout>
                  <c:x val="-0.10027134186364464"/>
                  <c:y val="-3.7861941322934779E-2"/>
                </c:manualLayout>
              </c:layout>
              <c:tx>
                <c:rich>
                  <a:bodyPr wrap="square" lIns="38100" tIns="19050" rIns="38100" bIns="19050" anchor="ctr">
                    <a:spAutoFit/>
                  </a:bodyPr>
                  <a:lstStyle/>
                  <a:p>
                    <a:pPr>
                      <a:defRPr/>
                    </a:pPr>
                    <a:fld id="{3EC4D188-A48F-43B2-9A94-F8E53DD69691}" type="CELLREF">
                      <a:rPr lang="en-US" smtClean="0"/>
                      <a:pPr>
                        <a:defRPr/>
                      </a:pPr>
                      <a:t>[ССЫЛКА НА ЯЧЕЙКУ]</a:t>
                    </a:fld>
                    <a:endParaRPr lang="ru-RU"/>
                  </a:p>
                </c:rich>
              </c:tx>
              <c:numFmt formatCode="0.0%" sourceLinked="0"/>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layout/>
                  <c15:dlblFieldTable>
                    <c15:dlblFTEntry>
                      <c15:txfldGUID>{3EC4D188-A48F-43B2-9A94-F8E53DD69691}</c15:txfldGUID>
                      <c15:f>Sheet1!$E$2</c15:f>
                      <c15:dlblFieldTableCache>
                        <c:ptCount val="1"/>
                        <c:pt idx="0">
                          <c:v>70,4%</c:v>
                        </c:pt>
                      </c15:dlblFieldTableCache>
                    </c15:dlblFTEntry>
                  </c15:dlblFieldTable>
                  <c15:showDataLabelsRange val="0"/>
                </c:ext>
              </c:extLst>
            </c:dLbl>
            <c:dLbl>
              <c:idx val="1"/>
              <c:layout>
                <c:manualLayout>
                  <c:x val="6.4353249255771933E-2"/>
                  <c:y val="-8.9491861308754778E-2"/>
                </c:manualLayout>
              </c:layout>
              <c:numFmt formatCode="0.0%" sourceLinked="0"/>
              <c:spPr>
                <a:noFill/>
                <a:ln>
                  <a:noFill/>
                </a:ln>
                <a:effectLst/>
              </c:spPr>
              <c:txPr>
                <a:bodyPr wrap="square" lIns="38100" tIns="19050" rIns="38100" bIns="19050" anchor="ctr">
                  <a:spAutoFit/>
                </a:bodyPr>
                <a:lstStyle/>
                <a:p>
                  <a:pPr>
                    <a:defRPr/>
                  </a:pPr>
                  <a:endParaRPr lang="ru-RU"/>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2"/>
              <c:layout>
                <c:manualLayout>
                  <c:x val="7.1836185215745432E-2"/>
                  <c:y val="4.4745930654377389E-2"/>
                </c:manualLayout>
              </c:layout>
              <c:numFmt formatCode="0.0%" sourceLinked="0"/>
              <c:spPr>
                <a:noFill/>
                <a:ln>
                  <a:noFill/>
                </a:ln>
                <a:effectLst/>
              </c:spPr>
              <c:txPr>
                <a:bodyPr wrap="square" lIns="38100" tIns="19050" rIns="38100" bIns="19050" anchor="ctr">
                  <a:spAutoFit/>
                </a:bodyPr>
                <a:lstStyle/>
                <a:p>
                  <a:pPr>
                    <a:defRPr/>
                  </a:pPr>
                  <a:endParaRPr lang="ru-RU"/>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numFmt formatCode="0.0%" sourceLinked="0"/>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15:layout/>
              </c:ext>
            </c:extLst>
          </c:dLbls>
          <c:cat>
            <c:strRef>
              <c:f>Sheet1!$A$2:$A$5</c:f>
              <c:strCache>
                <c:ptCount val="4"/>
                <c:pt idx="0">
                  <c:v>Благоустройство города
3 714,5</c:v>
                </c:pt>
                <c:pt idx="1">
                  <c:v>Жилищное хозяйство
468,9</c:v>
                </c:pt>
                <c:pt idx="2">
                  <c:v>Коммунальное хозяйство 
968,8</c:v>
                </c:pt>
                <c:pt idx="3">
                  <c:v>Другие вопросы в области жилищно-коммунального хозяйства 120,0</c:v>
                </c:pt>
              </c:strCache>
            </c:strRef>
          </c:cat>
          <c:val>
            <c:numRef>
              <c:f>Sheet1!$B$2:$B$5</c:f>
              <c:numCache>
                <c:formatCode>#\ ##0.0</c:formatCode>
                <c:ptCount val="4"/>
                <c:pt idx="0">
                  <c:v>3714.5</c:v>
                </c:pt>
                <c:pt idx="1">
                  <c:v>468.9</c:v>
                </c:pt>
                <c:pt idx="2">
                  <c:v>968.8</c:v>
                </c:pt>
                <c:pt idx="3">
                  <c:v>120</c:v>
                </c:pt>
              </c:numCache>
            </c:numRef>
          </c:val>
          <c:extLst xmlns:c16r2="http://schemas.microsoft.com/office/drawing/2015/06/chart">
            <c:ext xmlns:c16="http://schemas.microsoft.com/office/drawing/2014/chart" uri="{C3380CC4-5D6E-409C-BE32-E72D297353CC}">
              <c16:uniqueId val="{00000008-DF63-47AC-A517-77B548BBD40B}"/>
            </c:ext>
          </c:extLst>
        </c:ser>
        <c:ser>
          <c:idx val="1"/>
          <c:order val="1"/>
          <c:dLbls>
            <c:spPr>
              <a:noFill/>
              <a:ln>
                <a:noFill/>
              </a:ln>
              <a:effectLst/>
            </c:spPr>
            <c:dLblPos val="in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Благоустройство города
3 714,5</c:v>
                </c:pt>
                <c:pt idx="1">
                  <c:v>Жилищное хозяйство
468,9</c:v>
                </c:pt>
                <c:pt idx="2">
                  <c:v>Коммунальное хозяйство 
968,8</c:v>
                </c:pt>
                <c:pt idx="3">
                  <c:v>Другие вопросы в области жилищно-коммунального хозяйства 120,0</c:v>
                </c:pt>
              </c:strCache>
            </c:strRef>
          </c:cat>
          <c:val>
            <c:numRef>
              <c:f>Sheet1!$C$2:$C$5</c:f>
              <c:numCache>
                <c:formatCode>0.000%</c:formatCode>
                <c:ptCount val="4"/>
                <c:pt idx="0">
                  <c:v>0.70454459239027356</c:v>
                </c:pt>
                <c:pt idx="1">
                  <c:v>8.8938204165244103E-2</c:v>
                </c:pt>
                <c:pt idx="2">
                  <c:v>0.18375630666514928</c:v>
                </c:pt>
                <c:pt idx="3">
                  <c:v>2.2760896779333108E-2</c:v>
                </c:pt>
              </c:numCache>
            </c:numRef>
          </c:val>
          <c:extLst xmlns:c16r2="http://schemas.microsoft.com/office/drawing/2015/06/chart">
            <c:ext xmlns:c16="http://schemas.microsoft.com/office/drawing/2014/chart" uri="{C3380CC4-5D6E-409C-BE32-E72D297353CC}">
              <c16:uniqueId val="{00000009-DF63-47AC-A517-77B548BBD40B}"/>
            </c:ext>
          </c:extLst>
        </c:ser>
        <c:dLbls>
          <c:showLegendKey val="0"/>
          <c:showVal val="0"/>
          <c:showCatName val="0"/>
          <c:showSerName val="0"/>
          <c:showPercent val="0"/>
          <c:showBubbleSize val="0"/>
          <c:showLeaderLines val="0"/>
        </c:dLbls>
        <c:firstSliceAng val="330"/>
      </c:pieChart>
      <c:spPr>
        <a:noFill/>
        <a:ln w="25363">
          <a:noFill/>
        </a:ln>
      </c:spPr>
    </c:plotArea>
    <c:legend>
      <c:legendPos val="r"/>
      <c:layout>
        <c:manualLayout>
          <c:xMode val="edge"/>
          <c:yMode val="edge"/>
          <c:x val="0.53110438471765287"/>
          <c:y val="1.8187350025299365E-2"/>
          <c:w val="0.40389070246974595"/>
          <c:h val="0.66840398344398455"/>
        </c:manualLayout>
      </c:layout>
      <c:overlay val="0"/>
      <c:txPr>
        <a:bodyPr/>
        <a:lstStyle/>
        <a:p>
          <a:pPr rtl="0">
            <a:defRPr/>
          </a:pPr>
          <a:endParaRPr lang="ru-RU"/>
        </a:p>
      </c:txPr>
    </c:legend>
    <c:plotVisOnly val="1"/>
    <c:dispBlanksAs val="zero"/>
    <c:showDLblsOverMax val="0"/>
  </c:chart>
  <c:spPr>
    <a:noFill/>
    <a:ln>
      <a:noFill/>
    </a:ln>
  </c:spPr>
  <c:txPr>
    <a:bodyPr/>
    <a:lstStyle/>
    <a:p>
      <a:pPr>
        <a:defRPr sz="12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0.72285335772992465"/>
          <c:y val="8.2327692580664177E-2"/>
          <c:w val="0.22819870385863228"/>
          <c:h val="0.34280910944675363"/>
        </c:manualLayout>
      </c:layout>
      <c:pie3DChart>
        <c:varyColors val="1"/>
        <c:ser>
          <c:idx val="0"/>
          <c:order val="0"/>
          <c:dPt>
            <c:idx val="0"/>
            <c:bubble3D val="0"/>
            <c:explosion val="1"/>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D57-4E48-B260-39113D2E957B}"/>
              </c:ext>
            </c:extLst>
          </c:dPt>
          <c:dPt>
            <c:idx val="1"/>
            <c:bubble3D val="0"/>
            <c:explosion val="14"/>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CD57-4E48-B260-39113D2E957B}"/>
              </c:ext>
            </c:extLst>
          </c:dPt>
          <c:dPt>
            <c:idx val="2"/>
            <c:bubble3D val="0"/>
            <c:explosion val="11"/>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D57-4E48-B260-39113D2E957B}"/>
              </c:ext>
            </c:extLst>
          </c:dPt>
          <c:dPt>
            <c:idx val="3"/>
            <c:bubble3D val="0"/>
            <c:explosion val="18"/>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CD57-4E48-B260-39113D2E957B}"/>
              </c:ext>
            </c:extLst>
          </c:dPt>
          <c:dPt>
            <c:idx val="4"/>
            <c:bubble3D val="0"/>
            <c:explosion val="9"/>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CD57-4E48-B260-39113D2E957B}"/>
              </c:ext>
            </c:extLst>
          </c:dPt>
          <c:dLbls>
            <c:dLbl>
              <c:idx val="2"/>
              <c:layout>
                <c:manualLayout>
                  <c:x val="-2.5600652796489254E-3"/>
                  <c:y val="7.89967659532647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1.6640424317717405E-2"/>
                  <c:y val="-5.9247574464948525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solidFill>
                <a:srgbClr val="F8F8F8"/>
              </a:solidFill>
              <a:ln>
                <a:noFill/>
              </a:ln>
              <a:effectLst/>
            </c:spPr>
            <c:txPr>
              <a:bodyPr wrap="square" lIns="38100" tIns="19050" rIns="38100" bIns="19050" anchor="ctr">
                <a:spAutoFit/>
              </a:bodyPr>
              <a:lstStyle/>
              <a:p>
                <a:pPr>
                  <a:defRPr b="1">
                    <a:latin typeface="PT Astra Serif" panose="020A0603040505020204" pitchFamily="18" charset="-52"/>
                    <a:ea typeface="PT Astra Serif" panose="020A0603040505020204" pitchFamily="18" charset="-52"/>
                  </a:defRPr>
                </a:pPr>
                <a:endParaRPr lang="ru-RU"/>
              </a:p>
            </c:tx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15:layout/>
              </c:ext>
            </c:extLst>
          </c:dLbls>
          <c:cat>
            <c:strRef>
              <c:f>Лист1!$A$2:$A$6</c:f>
              <c:strCache>
                <c:ptCount val="5"/>
                <c:pt idx="0">
                  <c:v>Ремонт и содержание автомобильных дорог, мостовых сооружений,  1512,9 млн. руб.</c:v>
                </c:pt>
                <c:pt idx="1">
                  <c:v>Строительство и реконструкция обьектов транспортной инфраструктуры, 2259,0 млн. руб.</c:v>
                </c:pt>
                <c:pt idx="2">
                  <c:v>Мероприятия в области транспорта, 1485,9 млн. руб.</c:v>
                </c:pt>
                <c:pt idx="3">
                  <c:v>Ремонт муниципальных дорог в рамках проектов "Народный бюджет" и "Наш город", 24,6 млн. руб.</c:v>
                </c:pt>
                <c:pt idx="4">
                  <c:v>Другие расходы, 610,9 млн. руб.</c:v>
                </c:pt>
              </c:strCache>
            </c:strRef>
          </c:cat>
          <c:val>
            <c:numRef>
              <c:f>Лист1!$B$2:$B$6</c:f>
              <c:numCache>
                <c:formatCode>#\ ##0.0</c:formatCode>
                <c:ptCount val="5"/>
                <c:pt idx="0">
                  <c:v>1512.9</c:v>
                </c:pt>
                <c:pt idx="1">
                  <c:v>2259</c:v>
                </c:pt>
                <c:pt idx="2">
                  <c:v>1485.9</c:v>
                </c:pt>
                <c:pt idx="3">
                  <c:v>24.6</c:v>
                </c:pt>
                <c:pt idx="4">
                  <c:v>610.9</c:v>
                </c:pt>
              </c:numCache>
            </c:numRef>
          </c:val>
          <c:extLst xmlns:c16r2="http://schemas.microsoft.com/office/drawing/2015/06/chart">
            <c:ext xmlns:c16="http://schemas.microsoft.com/office/drawing/2014/chart" uri="{C3380CC4-5D6E-409C-BE32-E72D297353CC}">
              <c16:uniqueId val="{0000000A-CD57-4E48-B260-39113D2E957B}"/>
            </c:ext>
          </c:extLst>
        </c:ser>
        <c:dLbls>
          <c:dLblPos val="outEnd"/>
          <c:showLegendKey val="0"/>
          <c:showVal val="0"/>
          <c:showCatName val="0"/>
          <c:showSerName val="0"/>
          <c:showPercent val="0"/>
          <c:showBubbleSize val="0"/>
          <c:showLeaderLines val="0"/>
        </c:dLbls>
      </c:pie3DChart>
    </c:plotArea>
    <c:legend>
      <c:legendPos val="b"/>
      <c:legendEntry>
        <c:idx val="0"/>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3"/>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4"/>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20269532230973444"/>
          <c:y val="6.8021347165438978E-2"/>
          <c:w val="0.4424974167645408"/>
          <c:h val="0.81981304202394689"/>
        </c:manualLayout>
      </c:layout>
      <c:overlay val="0"/>
      <c:spPr>
        <a:noFill/>
        <a:ln>
          <a:noFill/>
        </a:ln>
        <a:effectLst/>
      </c:spPr>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a:scene3d>
      <a:camera prst="orthographicFront"/>
      <a:lightRig rig="threePt" dir="t"/>
    </a:scene3d>
    <a:sp3d>
      <a:bevelT h="6350"/>
    </a:sp3d>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959187053394957E-2"/>
          <c:y val="1.8156771514797776E-2"/>
          <c:w val="0.88721916573590376"/>
          <c:h val="0.81690750635419462"/>
        </c:manualLayout>
      </c:layout>
      <c:bar3DChart>
        <c:barDir val="col"/>
        <c:grouping val="clustered"/>
        <c:varyColors val="0"/>
        <c:ser>
          <c:idx val="0"/>
          <c:order val="0"/>
          <c:tx>
            <c:strRef>
              <c:f>'слайд № 2публ. сл.15-17'!$E$5</c:f>
              <c:strCache>
                <c:ptCount val="1"/>
                <c:pt idx="0">
                  <c:v>2020 год</c:v>
                </c:pt>
              </c:strCache>
            </c:strRef>
          </c:tx>
          <c:spPr>
            <a:solidFill>
              <a:srgbClr val="4472C4">
                <a:lumMod val="60000"/>
                <a:lumOff val="40000"/>
              </a:srgbClr>
            </a:solidFill>
            <a:ln w="25400">
              <a:noFill/>
            </a:ln>
            <a:scene3d>
              <a:camera prst="orthographicFront"/>
              <a:lightRig rig="threePt" dir="t"/>
            </a:scene3d>
            <a:sp3d>
              <a:bevelT w="209550" prst="angle"/>
            </a:sp3d>
          </c:spPr>
          <c:invertIfNegative val="0"/>
          <c:dLbls>
            <c:dLbl>
              <c:idx val="0"/>
              <c:layout>
                <c:manualLayout>
                  <c:x val="2.1580686457220385E-2"/>
                  <c:y val="-3.420952379179292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D47-484A-818B-D494F031B968}"/>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'слайд № 2публ. сл.15-17'!$E$6</c:f>
              <c:numCache>
                <c:formatCode>#\ ##0.0</c:formatCode>
                <c:ptCount val="1"/>
                <c:pt idx="0">
                  <c:v>5561</c:v>
                </c:pt>
              </c:numCache>
            </c:numRef>
          </c:val>
          <c:shape val="cylinder"/>
          <c:extLst xmlns:c16r2="http://schemas.microsoft.com/office/drawing/2015/06/chart">
            <c:ext xmlns:c16="http://schemas.microsoft.com/office/drawing/2014/chart" uri="{C3380CC4-5D6E-409C-BE32-E72D297353CC}">
              <c16:uniqueId val="{00000001-CD47-484A-818B-D494F031B968}"/>
            </c:ext>
          </c:extLst>
        </c:ser>
        <c:ser>
          <c:idx val="2"/>
          <c:order val="1"/>
          <c:tx>
            <c:strRef>
              <c:f>'слайд № 2публ. сл.15-17'!$F$5</c:f>
              <c:strCache>
                <c:ptCount val="1"/>
                <c:pt idx="0">
                  <c:v>2021 год</c:v>
                </c:pt>
              </c:strCache>
            </c:strRef>
          </c:tx>
          <c:spPr>
            <a:solidFill>
              <a:srgbClr val="5B9BD5">
                <a:lumMod val="75000"/>
              </a:srgbClr>
            </a:solidFill>
            <a:ln>
              <a:noFill/>
            </a:ln>
            <a:effectLst/>
            <a:scene3d>
              <a:camera prst="orthographicFront"/>
              <a:lightRig rig="threePt" dir="t"/>
            </a:scene3d>
            <a:sp3d>
              <a:bevelT w="209550" h="139700" prst="divot"/>
              <a:bevelB/>
            </a:sp3d>
          </c:spPr>
          <c:invertIfNegative val="0"/>
          <c:dLbls>
            <c:dLbl>
              <c:idx val="0"/>
              <c:layout>
                <c:manualLayout>
                  <c:x val="1.5901558442162334E-2"/>
                  <c:y val="-4.6543569784752282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D47-484A-818B-D494F031B968}"/>
                </c:ext>
                <c:ext xmlns:c15="http://schemas.microsoft.com/office/drawing/2012/chart" uri="{CE6537A1-D6FC-4f65-9D91-7224C49458BB}">
                  <c15:layout/>
                </c:ext>
              </c:extLst>
            </c:dLbl>
            <c:spPr>
              <a:noFill/>
              <a:ln w="25400">
                <a:noFill/>
              </a:ln>
            </c:spPr>
            <c:txPr>
              <a:bodyPr wrap="square" lIns="38100" tIns="19050" rIns="38100" bIns="19050" anchor="ctr" anchorCtr="0">
                <a:spAutoFit/>
              </a:bodyPr>
              <a:lstStyle/>
              <a:p>
                <a:pPr algn="ctr">
                  <a:defRPr lang="ru-RU" sz="1400" b="1" i="0" u="none" strike="noStrike" kern="1200" baseline="0">
                    <a:solidFill>
                      <a:srgbClr val="000000"/>
                    </a:solidFill>
                    <a:latin typeface="Times New Roman" panose="02020603050405020304" pitchFamily="18" charset="0"/>
                    <a:ea typeface="Calibri"/>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'слайд № 2публ. сл.15-17'!$F$6</c:f>
              <c:numCache>
                <c:formatCode>#\ ##0.0</c:formatCode>
                <c:ptCount val="1"/>
                <c:pt idx="0">
                  <c:v>5557</c:v>
                </c:pt>
              </c:numCache>
            </c:numRef>
          </c:val>
          <c:shape val="cylinder"/>
          <c:extLst xmlns:c16r2="http://schemas.microsoft.com/office/drawing/2015/06/chart">
            <c:ext xmlns:c16="http://schemas.microsoft.com/office/drawing/2014/chart" uri="{C3380CC4-5D6E-409C-BE32-E72D297353CC}">
              <c16:uniqueId val="{00000003-CD47-484A-818B-D494F031B968}"/>
            </c:ext>
          </c:extLst>
        </c:ser>
        <c:ser>
          <c:idx val="3"/>
          <c:order val="2"/>
          <c:tx>
            <c:strRef>
              <c:f>'слайд № 2публ. сл.15-17'!$G$5</c:f>
              <c:strCache>
                <c:ptCount val="1"/>
                <c:pt idx="0">
                  <c:v>2022 год</c:v>
                </c:pt>
              </c:strCache>
            </c:strRef>
          </c:tx>
          <c:spPr>
            <a:solidFill>
              <a:srgbClr val="4472C4">
                <a:lumMod val="75000"/>
              </a:srgbClr>
            </a:solidFill>
            <a:ln w="25400" cmpd="sng">
              <a:solidFill>
                <a:srgbClr val="4472C4">
                  <a:lumMod val="75000"/>
                </a:srgbClr>
              </a:solidFill>
            </a:ln>
            <a:scene3d>
              <a:camera prst="orthographicFront"/>
              <a:lightRig rig="threePt" dir="t"/>
            </a:scene3d>
            <a:sp3d>
              <a:bevelT/>
            </a:sp3d>
          </c:spPr>
          <c:invertIfNegative val="0"/>
          <c:dLbls>
            <c:dLbl>
              <c:idx val="0"/>
              <c:layout>
                <c:manualLayout>
                  <c:x val="2.2716512060231942E-2"/>
                  <c:y val="1.1090634526159698E-2"/>
                </c:manualLayout>
              </c:layout>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D47-484A-818B-D494F031B968}"/>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'слайд № 2публ. сл.15-17'!$G$6</c:f>
              <c:numCache>
                <c:formatCode>#\ ##0.0</c:formatCode>
                <c:ptCount val="1"/>
                <c:pt idx="0">
                  <c:v>5891.9</c:v>
                </c:pt>
              </c:numCache>
            </c:numRef>
          </c:val>
          <c:shape val="cylinder"/>
          <c:extLst xmlns:c16r2="http://schemas.microsoft.com/office/drawing/2015/06/chart">
            <c:ext xmlns:c16="http://schemas.microsoft.com/office/drawing/2014/chart" uri="{C3380CC4-5D6E-409C-BE32-E72D297353CC}">
              <c16:uniqueId val="{00000005-CD47-484A-818B-D494F031B968}"/>
            </c:ext>
          </c:extLst>
        </c:ser>
        <c:ser>
          <c:idx val="1"/>
          <c:order val="3"/>
          <c:tx>
            <c:strRef>
              <c:f>'слайд № 2публ. сл.15-17'!$H$5</c:f>
              <c:strCache>
                <c:ptCount val="1"/>
                <c:pt idx="0">
                  <c:v>2023 год</c:v>
                </c:pt>
              </c:strCache>
            </c:strRef>
          </c:tx>
          <c:spPr>
            <a:solidFill>
              <a:srgbClr val="976CB2"/>
            </a:solidFill>
            <a:scene3d>
              <a:camera prst="orthographicFront"/>
              <a:lightRig rig="threePt" dir="t"/>
            </a:scene3d>
            <a:sp3d>
              <a:bevelT/>
              <a:bevelB/>
            </a:sp3d>
          </c:spPr>
          <c:invertIfNegative val="0"/>
          <c:dLbls>
            <c:dLbl>
              <c:idx val="0"/>
              <c:layout>
                <c:manualLayout>
                  <c:x val="2.2716512060232025E-2"/>
                  <c:y val="5.911033362663539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latin typeface="PT Astra Serif" panose="020A0603040505020204" pitchFamily="18" charset="-52"/>
                    <a:ea typeface="PT Astra Serif" panose="020A0603040505020204" pitchFamily="18" charset="-52"/>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сл.15-17'!$H$6</c:f>
              <c:numCache>
                <c:formatCode>#\ ##0.0</c:formatCode>
                <c:ptCount val="1"/>
                <c:pt idx="0">
                  <c:v>6518.4</c:v>
                </c:pt>
              </c:numCache>
            </c:numRef>
          </c:val>
          <c:extLst xmlns:c16r2="http://schemas.microsoft.com/office/drawing/2015/06/chart">
            <c:ext xmlns:c16="http://schemas.microsoft.com/office/drawing/2014/chart" uri="{C3380CC4-5D6E-409C-BE32-E72D297353CC}">
              <c16:uniqueId val="{00000007-CD47-484A-818B-D494F031B968}"/>
            </c:ext>
          </c:extLst>
        </c:ser>
        <c:dLbls>
          <c:showLegendKey val="0"/>
          <c:showVal val="0"/>
          <c:showCatName val="0"/>
          <c:showSerName val="0"/>
          <c:showPercent val="0"/>
          <c:showBubbleSize val="0"/>
        </c:dLbls>
        <c:gapWidth val="219"/>
        <c:shape val="box"/>
        <c:axId val="730773216"/>
        <c:axId val="730773608"/>
        <c:axId val="0"/>
      </c:bar3DChart>
      <c:catAx>
        <c:axId val="730773216"/>
        <c:scaling>
          <c:orientation val="minMax"/>
        </c:scaling>
        <c:delete val="1"/>
        <c:axPos val="b"/>
        <c:numFmt formatCode="General" sourceLinked="1"/>
        <c:majorTickMark val="none"/>
        <c:minorTickMark val="none"/>
        <c:tickLblPos val="low"/>
        <c:crossAx val="730773608"/>
        <c:crosses val="autoZero"/>
        <c:auto val="1"/>
        <c:lblAlgn val="ctr"/>
        <c:lblOffset val="100"/>
        <c:noMultiLvlLbl val="0"/>
      </c:catAx>
      <c:valAx>
        <c:axId val="730773608"/>
        <c:scaling>
          <c:orientation val="minMax"/>
          <c:max val="7000"/>
          <c:min val="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none"/>
        <c:minorTickMark val="none"/>
        <c:tickLblPos val="nextTo"/>
        <c:spPr>
          <a:noFill/>
          <a:ln>
            <a:noFill/>
          </a:ln>
          <a:effectLst>
            <a:outerShdw blurRad="50800" dist="50800" dir="5400000" algn="ctr" rotWithShape="0">
              <a:schemeClr val="bg2"/>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730773216"/>
        <c:crosses val="autoZero"/>
        <c:crossBetween val="between"/>
        <c:majorUnit val="1000"/>
      </c:valAx>
    </c:plotArea>
    <c:legend>
      <c:legendPos val="b"/>
      <c:layout>
        <c:manualLayout>
          <c:xMode val="edge"/>
          <c:yMode val="edge"/>
          <c:x val="0.27941309834085393"/>
          <c:y val="0.92178484076674649"/>
          <c:w val="0.47372915871812332"/>
          <c:h val="6.8182231684804126E-2"/>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70144846424264E-2"/>
          <c:y val="8.3025991114129408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43433305815687E-3"/>
          <c:y val="8.7680213204878774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Times New Roman" panose="02020603050405020304" pitchFamily="18" charset="0"/>
                <a:cs typeface="Times New Roman" panose="02020603050405020304" pitchFamily="18" charset="0"/>
              </a:rPr>
              <a:t>16 970,9</a:t>
            </a:r>
            <a:endParaRPr lang="en-US" dirty="0">
              <a:solidFill>
                <a:schemeClr val="tx1"/>
              </a:solidFill>
              <a:latin typeface="Times New Roman" panose="02020603050405020304" pitchFamily="18" charset="0"/>
              <a:cs typeface="Times New Roman" panose="02020603050405020304" pitchFamily="18" charset="0"/>
            </a:endParaRPr>
          </a:p>
        </c:rich>
      </c:tx>
      <c:layout/>
      <c:overlay val="0"/>
      <c:spPr>
        <a:solidFill>
          <a:schemeClr val="accent6">
            <a:lumMod val="40000"/>
            <a:lumOff val="60000"/>
          </a:schemeClr>
        </a:solidFill>
        <a:ln>
          <a:noFill/>
        </a:ln>
        <a:effectLst/>
      </c:spPr>
      <c:txPr>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2.9654045407166044E-2"/>
          <c:y val="0.18113115045152403"/>
          <c:w val="0.85592474633815874"/>
          <c:h val="0.7761643859568893"/>
        </c:manualLayout>
      </c:layout>
      <c:pieChart>
        <c:varyColors val="1"/>
        <c:ser>
          <c:idx val="0"/>
          <c:order val="0"/>
          <c:tx>
            <c:strRef>
              <c:f>Лист1!$B$1</c:f>
              <c:strCache>
                <c:ptCount val="1"/>
                <c:pt idx="0">
                  <c:v>2020</c:v>
                </c:pt>
              </c:strCache>
            </c:strRef>
          </c:tx>
          <c:spPr>
            <a:scene3d>
              <a:camera prst="orthographicFront"/>
              <a:lightRig rig="brightRoom" dir="t"/>
            </a:scene3d>
            <a:sp3d prstMaterial="flat">
              <a:bevelT w="12700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1-637D-4AED-9BE1-3338D3F7B7D0}"/>
              </c:ext>
            </c:extLst>
          </c:dPt>
          <c:dPt>
            <c:idx val="1"/>
            <c:bubble3D val="0"/>
            <c:spPr>
              <a:solidFill>
                <a:schemeClr val="accent2"/>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3-637D-4AED-9BE1-3338D3F7B7D0}"/>
              </c:ext>
            </c:extLst>
          </c:dPt>
          <c:dPt>
            <c:idx val="2"/>
            <c:bubble3D val="0"/>
            <c:spPr>
              <a:solidFill>
                <a:schemeClr val="accent3"/>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5-637D-4AED-9BE1-3338D3F7B7D0}"/>
              </c:ext>
            </c:extLst>
          </c:dPt>
          <c:dLbls>
            <c:dLbl>
              <c:idx val="1"/>
              <c:layout/>
              <c:tx>
                <c:rich>
                  <a:bodyPr/>
                  <a:lstStyle/>
                  <a:p>
                    <a:r>
                      <a:rPr lang="en-US" smtClean="0"/>
                      <a:t>5,1%</a:t>
                    </a:r>
                    <a:endParaRPr lang="en-US" dirty="0"/>
                  </a:p>
                </c:rich>
              </c:tx>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637D-4AED-9BE1-3338D3F7B7D0}"/>
                </c:ex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7888.2</c:v>
                </c:pt>
                <c:pt idx="1">
                  <c:v>876.4</c:v>
                </c:pt>
                <c:pt idx="2">
                  <c:v>8206.2999999999993</c:v>
                </c:pt>
              </c:numCache>
            </c:numRef>
          </c:val>
          <c:extLst xmlns:c16r2="http://schemas.microsoft.com/office/drawing/2015/06/chart">
            <c:ext xmlns:c16="http://schemas.microsoft.com/office/drawing/2014/chart" uri="{C3380CC4-5D6E-409C-BE32-E72D297353CC}">
              <c16:uniqueId val="{00000006-637D-4AED-9BE1-3338D3F7B7D0}"/>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Times New Roman" panose="02020603050405020304" pitchFamily="18" charset="0"/>
                <a:cs typeface="Times New Roman" panose="02020603050405020304" pitchFamily="18" charset="0"/>
              </a:rPr>
              <a:t>19 758,0</a:t>
            </a:r>
            <a:endParaRPr lang="en-US" sz="2000" dirty="0">
              <a:solidFill>
                <a:schemeClr val="tx1"/>
              </a:solidFill>
              <a:latin typeface="Times New Roman" panose="02020603050405020304" pitchFamily="18" charset="0"/>
              <a:cs typeface="Times New Roman" panose="02020603050405020304" pitchFamily="18" charset="0"/>
            </a:endParaRPr>
          </a:p>
        </c:rich>
      </c:tx>
      <c:layout/>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2021</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1-D813-4328-B55F-48DDE9F2A101}"/>
              </c:ext>
            </c:extLst>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3-D813-4328-B55F-48DDE9F2A101}"/>
              </c:ext>
            </c:extLst>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5-D813-4328-B55F-48DDE9F2A101}"/>
              </c:ext>
            </c:extLst>
          </c:dPt>
          <c:dLbls>
            <c:dLbl>
              <c:idx val="1"/>
              <c:layout>
                <c:manualLayout>
                  <c:x val="-8.8361855481440318E-3"/>
                  <c:y val="-8.7558044628856024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D813-4328-B55F-48DDE9F2A101}"/>
                </c:ext>
                <c:ext xmlns:c15="http://schemas.microsoft.com/office/drawing/2012/chart" uri="{CE6537A1-D6FC-4f65-9D91-7224C49458BB}">
                  <c15:layout/>
                </c:ext>
              </c:extLst>
            </c:dLbl>
            <c:dLbl>
              <c:idx val="2"/>
              <c:layout/>
              <c:tx>
                <c:rich>
                  <a:bodyPr/>
                  <a:lstStyle/>
                  <a:p>
                    <a:r>
                      <a:rPr lang="en-US" dirty="0" smtClean="0"/>
                      <a:t>49,5%</a:t>
                    </a:r>
                  </a:p>
                </c:rich>
              </c:tx>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D813-4328-B55F-48DDE9F2A101}"/>
                </c:ex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8956.5</c:v>
                </c:pt>
                <c:pt idx="1">
                  <c:v>1024.5</c:v>
                </c:pt>
                <c:pt idx="2">
                  <c:v>9777</c:v>
                </c:pt>
              </c:numCache>
            </c:numRef>
          </c:val>
          <c:extLst xmlns:c16r2="http://schemas.microsoft.com/office/drawing/2015/06/chart">
            <c:ext xmlns:c16="http://schemas.microsoft.com/office/drawing/2014/chart" uri="{C3380CC4-5D6E-409C-BE32-E72D297353CC}">
              <c16:uniqueId val="{00000006-D813-4328-B55F-48DDE9F2A101}"/>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Times New Roman" panose="02020603050405020304" pitchFamily="18" charset="0"/>
                <a:cs typeface="Times New Roman" panose="02020603050405020304" pitchFamily="18" charset="0"/>
              </a:rPr>
              <a:t>24 290,3</a:t>
            </a:r>
          </a:p>
        </c:rich>
      </c:tx>
      <c:layout/>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2022</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1-A74F-405F-B9BE-E74900BCCA08}"/>
              </c:ext>
            </c:extLst>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3-A74F-405F-B9BE-E74900BCCA08}"/>
              </c:ext>
            </c:extLst>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5-A74F-405F-B9BE-E74900BCCA08}"/>
              </c:ext>
            </c:extLst>
          </c:dPt>
          <c:dLbls>
            <c:dLbl>
              <c:idx val="1"/>
              <c:layout>
                <c:manualLayout>
                  <c:x val="-4.8124304295195416E-2"/>
                  <c:y val="-9.5441362330346044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A74F-405F-B9BE-E74900BCCA08}"/>
                </c:ext>
                <c:ext xmlns:c15="http://schemas.microsoft.com/office/drawing/2012/chart" uri="{CE6537A1-D6FC-4f65-9D91-7224C49458BB}">
                  <c15:layout/>
                </c:ext>
              </c:extLst>
            </c:dLbl>
            <c:dLbl>
              <c:idx val="2"/>
              <c:layout/>
              <c:tx>
                <c:rich>
                  <a:bodyPr/>
                  <a:lstStyle/>
                  <a:p>
                    <a:r>
                      <a:rPr lang="en-US" dirty="0" smtClean="0"/>
                      <a:t>50,7%</a:t>
                    </a:r>
                  </a:p>
                </c:rich>
              </c:tx>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A74F-405F-B9BE-E74900BCCA08}"/>
                </c:ex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formatCode="#,##0.00">
                  <c:v>10794.4</c:v>
                </c:pt>
                <c:pt idx="1">
                  <c:v>1192.5999999999999</c:v>
                </c:pt>
                <c:pt idx="2">
                  <c:v>12303.3</c:v>
                </c:pt>
              </c:numCache>
            </c:numRef>
          </c:val>
          <c:extLst xmlns:c16r2="http://schemas.microsoft.com/office/drawing/2015/06/chart">
            <c:ext xmlns:c16="http://schemas.microsoft.com/office/drawing/2014/chart" uri="{C3380CC4-5D6E-409C-BE32-E72D297353CC}">
              <c16:uniqueId val="{00000006-A74F-405F-B9BE-E74900BCCA0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Times New Roman" panose="02020603050405020304" pitchFamily="18" charset="0"/>
                <a:cs typeface="Times New Roman" panose="02020603050405020304" pitchFamily="18" charset="0"/>
              </a:rPr>
              <a:t>26 574,4</a:t>
            </a:r>
            <a:endParaRPr lang="en-US"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30860612232035717"/>
          <c:y val="2.7019619009188443E-2"/>
        </c:manualLayout>
      </c:layout>
      <c:overlay val="0"/>
      <c:spPr>
        <a:solidFill>
          <a:schemeClr val="accent6">
            <a:lumMod val="40000"/>
            <a:lumOff val="60000"/>
          </a:schemeClr>
        </a:solidFill>
        <a:ln>
          <a:noFill/>
        </a:ln>
        <a:effectLst/>
      </c:spPr>
      <c:txPr>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2.9654045407166044E-2"/>
          <c:y val="0.18113115045152403"/>
          <c:w val="0.85592474633815874"/>
          <c:h val="0.7761643859568893"/>
        </c:manualLayout>
      </c:layout>
      <c:pieChart>
        <c:varyColors val="1"/>
        <c:ser>
          <c:idx val="0"/>
          <c:order val="0"/>
          <c:tx>
            <c:strRef>
              <c:f>Лист1!$B$1</c:f>
              <c:strCache>
                <c:ptCount val="1"/>
                <c:pt idx="0">
                  <c:v>2023</c:v>
                </c:pt>
              </c:strCache>
            </c:strRef>
          </c:tx>
          <c:spPr>
            <a:scene3d>
              <a:camera prst="orthographicFront"/>
              <a:lightRig rig="brightRoom" dir="t"/>
            </a:scene3d>
            <a:sp3d prstMaterial="flat">
              <a:bevelT w="12700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1-758A-48EE-A77E-5C3F6A2DF417}"/>
              </c:ext>
            </c:extLst>
          </c:dPt>
          <c:dPt>
            <c:idx val="1"/>
            <c:bubble3D val="0"/>
            <c:spPr>
              <a:solidFill>
                <a:schemeClr val="accent2"/>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3-758A-48EE-A77E-5C3F6A2DF417}"/>
              </c:ext>
            </c:extLst>
          </c:dPt>
          <c:dPt>
            <c:idx val="2"/>
            <c:bubble3D val="0"/>
            <c:spPr>
              <a:solidFill>
                <a:schemeClr val="accent3"/>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5-758A-48EE-A77E-5C3F6A2DF41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12062.8</c:v>
                </c:pt>
                <c:pt idx="1">
                  <c:v>1516.3</c:v>
                </c:pt>
                <c:pt idx="2">
                  <c:v>12995.3</c:v>
                </c:pt>
              </c:numCache>
            </c:numRef>
          </c:val>
          <c:extLst xmlns:c16r2="http://schemas.microsoft.com/office/drawing/2015/06/chart">
            <c:ext xmlns:c16="http://schemas.microsoft.com/office/drawing/2014/chart" uri="{C3380CC4-5D6E-409C-BE32-E72D297353CC}">
              <c16:uniqueId val="{00000006-758A-48EE-A77E-5C3F6A2DF41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3713641336438"/>
          <c:y val="0.19069444444444442"/>
          <c:w val="0.85802287316225068"/>
          <c:h val="0.68932086614173227"/>
        </c:manualLayout>
      </c:layout>
      <c:lineChart>
        <c:grouping val="stacke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'слайд №3 публ. сл.15-17'!$A$2:$A$5</c:f>
              <c:strCache>
                <c:ptCount val="4"/>
                <c:pt idx="0">
                  <c:v>2020 год</c:v>
                </c:pt>
                <c:pt idx="1">
                  <c:v>2021 год</c:v>
                </c:pt>
                <c:pt idx="2">
                  <c:v>2022 год</c:v>
                </c:pt>
                <c:pt idx="3">
                  <c:v>2023 год</c:v>
                </c:pt>
              </c:strCache>
            </c:strRef>
          </c:cat>
          <c:val>
            <c:numRef>
              <c:f>'слайд №3 публ. сл.15-17'!$B$2:$B$5</c:f>
            </c:numRef>
          </c:val>
          <c:smooth val="0"/>
          <c:extLst xmlns:c16r2="http://schemas.microsoft.com/office/drawing/2015/06/chart">
            <c:ext xmlns:c16="http://schemas.microsoft.com/office/drawing/2014/chart" uri="{C3380CC4-5D6E-409C-BE32-E72D297353CC}">
              <c16:uniqueId val="{00000000-2EED-46D1-BACA-58DB0AA43559}"/>
            </c:ext>
          </c:extLst>
        </c:ser>
        <c:ser>
          <c:idx val="1"/>
          <c:order val="1"/>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2"/>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dLbl>
            <c:dLbl>
              <c:idx val="3"/>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'слайд №3 публ. сл.15-17'!$A$2:$A$5</c:f>
              <c:strCache>
                <c:ptCount val="4"/>
                <c:pt idx="0">
                  <c:v>2020 год</c:v>
                </c:pt>
                <c:pt idx="1">
                  <c:v>2021 год</c:v>
                </c:pt>
                <c:pt idx="2">
                  <c:v>2022 год</c:v>
                </c:pt>
                <c:pt idx="3">
                  <c:v>2023 год</c:v>
                </c:pt>
              </c:strCache>
            </c:strRef>
          </c:cat>
          <c:val>
            <c:numRef>
              <c:f>'слайд №3 публ. сл.15-17'!$C$2:$C$5</c:f>
              <c:numCache>
                <c:formatCode>0.0</c:formatCode>
                <c:ptCount val="4"/>
                <c:pt idx="0">
                  <c:v>7888.2</c:v>
                </c:pt>
                <c:pt idx="1">
                  <c:v>8956.5</c:v>
                </c:pt>
                <c:pt idx="2">
                  <c:v>10794.4</c:v>
                </c:pt>
                <c:pt idx="3">
                  <c:v>12062.8</c:v>
                </c:pt>
              </c:numCache>
            </c:numRef>
          </c:val>
          <c:smooth val="0"/>
          <c:extLst xmlns:c16r2="http://schemas.microsoft.com/office/drawing/2015/06/chart">
            <c:ext xmlns:c16="http://schemas.microsoft.com/office/drawing/2014/chart" uri="{C3380CC4-5D6E-409C-BE32-E72D297353CC}">
              <c16:uniqueId val="{00000003-2EED-46D1-BACA-58DB0AA43559}"/>
            </c:ext>
          </c:extLst>
        </c:ser>
        <c:dLbls>
          <c:showLegendKey val="0"/>
          <c:showVal val="0"/>
          <c:showCatName val="0"/>
          <c:showSerName val="0"/>
          <c:showPercent val="0"/>
          <c:showBubbleSize val="0"/>
        </c:dLbls>
        <c:upDownBars>
          <c:gapWidth val="150"/>
          <c:upBars>
            <c:spPr>
              <a:solidFill>
                <a:schemeClr val="lt1"/>
              </a:solidFill>
              <a:ln w="9525">
                <a:solidFill>
                  <a:schemeClr val="tx1">
                    <a:lumMod val="65000"/>
                    <a:lumOff val="35000"/>
                  </a:schemeClr>
                </a:solidFill>
              </a:ln>
              <a:effectLst/>
            </c:spPr>
          </c:upBars>
          <c:downBars>
            <c:spPr>
              <a:solidFill>
                <a:schemeClr val="dk1">
                  <a:lumMod val="75000"/>
                  <a:lumOff val="25000"/>
                </a:schemeClr>
              </a:solidFill>
              <a:ln w="9525">
                <a:solidFill>
                  <a:schemeClr val="tx1">
                    <a:lumMod val="15000"/>
                    <a:lumOff val="85000"/>
                  </a:schemeClr>
                </a:solidFill>
              </a:ln>
              <a:effectLst/>
            </c:spPr>
          </c:downBars>
        </c:upDownBars>
        <c:marker val="1"/>
        <c:smooth val="0"/>
        <c:axId val="720607384"/>
        <c:axId val="720610520"/>
      </c:lineChart>
      <c:catAx>
        <c:axId val="720607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1" i="0" u="none" strike="noStrike" kern="1200" cap="all" spc="12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720610520"/>
        <c:crosses val="autoZero"/>
        <c:auto val="1"/>
        <c:lblAlgn val="ctr"/>
        <c:lblOffset val="100"/>
        <c:noMultiLvlLbl val="0"/>
      </c:catAx>
      <c:valAx>
        <c:axId val="720610520"/>
        <c:scaling>
          <c:orientation val="minMax"/>
          <c:max val="12500"/>
          <c:min val="7500"/>
        </c:scaling>
        <c:delete val="0"/>
        <c:axPos val="l"/>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720607384"/>
        <c:crosses val="autoZero"/>
        <c:crossBetween val="between"/>
      </c:valAx>
      <c:spPr>
        <a:noFill/>
        <a:ln>
          <a:noFill/>
        </a:ln>
        <a:effectLst/>
      </c:spPr>
    </c:plotArea>
    <c:plotVisOnly val="1"/>
    <c:dispBlanksAs val="zero"/>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8D9F9-C2F5-4175-812D-3AAF4C56296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8BD5BDE3-FB37-4440-80D1-F17211038EB4}">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Налоговые доходы</a:t>
          </a:r>
          <a:endParaRPr lang="ru-RU" dirty="0">
            <a:latin typeface="Times New Roman" panose="02020603050405020304" pitchFamily="18" charset="0"/>
            <a:cs typeface="Times New Roman" panose="02020603050405020304" pitchFamily="18" charset="0"/>
          </a:endParaRPr>
        </a:p>
      </dgm:t>
    </dgm:pt>
    <dgm:pt modelId="{18FB456D-5D17-40A1-8EE8-A5955D9F71BB}" type="parTrans" cxnId="{0D7DA40D-39FB-4A9B-9022-C705A9D1C479}">
      <dgm:prSet/>
      <dgm:spPr/>
      <dgm:t>
        <a:bodyPr/>
        <a:lstStyle/>
        <a:p>
          <a:endParaRPr lang="ru-RU"/>
        </a:p>
      </dgm:t>
    </dgm:pt>
    <dgm:pt modelId="{9CA3B0CA-F089-4E65-B772-41C74DC9BD11}" type="sibTrans" cxnId="{0D7DA40D-39FB-4A9B-9022-C705A9D1C479}">
      <dgm:prSet/>
      <dgm:spPr/>
      <dgm:t>
        <a:bodyPr/>
        <a:lstStyle/>
        <a:p>
          <a:endParaRPr lang="ru-RU"/>
        </a:p>
      </dgm:t>
    </dgm:pt>
    <dgm:pt modelId="{1BF8F06C-AF06-482F-88E2-5FAC8389CA2D}">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федеральные налоги и сборы (НДС, акцизы, НДФЛ, налог на прибыль организации,  налоги, предусмотренные специальными налоговыми режимами  и т.д.)</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1C88E3E5-B23A-40CE-B013-D5F45D71E780}" type="parTrans" cxnId="{8E60D744-DB57-4D46-A086-C296E6BD52D9}">
      <dgm:prSet/>
      <dgm:spPr/>
      <dgm:t>
        <a:bodyPr/>
        <a:lstStyle/>
        <a:p>
          <a:endParaRPr lang="ru-RU"/>
        </a:p>
      </dgm:t>
    </dgm:pt>
    <dgm:pt modelId="{8B95C753-C66F-4D58-9D7E-4AC0FA241946}" type="sibTrans" cxnId="{8E60D744-DB57-4D46-A086-C296E6BD52D9}">
      <dgm:prSet/>
      <dgm:spPr/>
      <dgm:t>
        <a:bodyPr/>
        <a:lstStyle/>
        <a:p>
          <a:endParaRPr lang="ru-RU"/>
        </a:p>
      </dgm:t>
    </dgm:pt>
    <dgm:pt modelId="{2D507158-1453-418A-A422-95E1E4AF2BF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региональные налоги (налог на имущество организаций, транспортный налог, налог на игорный бизнес)</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13BA910C-6693-44D6-B9D3-6F6BD25F746A}" type="parTrans" cxnId="{143D5B0F-0B98-4B2A-B454-38D566E767F9}">
      <dgm:prSet/>
      <dgm:spPr/>
      <dgm:t>
        <a:bodyPr/>
        <a:lstStyle/>
        <a:p>
          <a:endParaRPr lang="ru-RU"/>
        </a:p>
      </dgm:t>
    </dgm:pt>
    <dgm:pt modelId="{3A55E0D1-68D0-4718-82E6-7F448A0E470C}" type="sibTrans" cxnId="{143D5B0F-0B98-4B2A-B454-38D566E767F9}">
      <dgm:prSet/>
      <dgm:spPr/>
      <dgm:t>
        <a:bodyPr/>
        <a:lstStyle/>
        <a:p>
          <a:endParaRPr lang="ru-RU"/>
        </a:p>
      </dgm:t>
    </dgm:pt>
    <dgm:pt modelId="{A2A5EA7D-F8D8-4DE0-8D67-2C7091C17AFE}">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Неналоговые доходы</a:t>
          </a:r>
          <a:endParaRPr lang="ru-RU" dirty="0">
            <a:latin typeface="Times New Roman" panose="02020603050405020304" pitchFamily="18" charset="0"/>
            <a:cs typeface="Times New Roman" panose="02020603050405020304" pitchFamily="18" charset="0"/>
          </a:endParaRPr>
        </a:p>
      </dgm:t>
    </dgm:pt>
    <dgm:pt modelId="{68EA61E4-3492-4E95-BA40-F1F4F0586FE6}" type="parTrans" cxnId="{BA771A65-17B7-4596-A50F-6191A275D487}">
      <dgm:prSet/>
      <dgm:spPr/>
      <dgm:t>
        <a:bodyPr/>
        <a:lstStyle/>
        <a:p>
          <a:endParaRPr lang="ru-RU"/>
        </a:p>
      </dgm:t>
    </dgm:pt>
    <dgm:pt modelId="{60624A46-F218-4B8B-8897-DD1BCCAAEE05}" type="sibTrans" cxnId="{BA771A65-17B7-4596-A50F-6191A275D487}">
      <dgm:prSet/>
      <dgm:spPr/>
      <dgm:t>
        <a:bodyPr/>
        <a:lstStyle/>
        <a:p>
          <a:endParaRPr lang="ru-RU"/>
        </a:p>
      </dgm:t>
    </dgm:pt>
    <dgm:pt modelId="{DB2C5A1B-366F-406C-A548-B3D4E064CBC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доходы от продажи государственного и муниципального имущества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8D4C51B1-E641-449B-8DE7-D2E7D95C77BF}" type="parTrans" cxnId="{75F32DF0-5D86-4F1C-896A-36CBAF1DE720}">
      <dgm:prSet/>
      <dgm:spPr/>
      <dgm:t>
        <a:bodyPr/>
        <a:lstStyle/>
        <a:p>
          <a:endParaRPr lang="ru-RU"/>
        </a:p>
      </dgm:t>
    </dgm:pt>
    <dgm:pt modelId="{6F828DD3-2C35-4149-ACE1-99289AB96464}" type="sibTrans" cxnId="{75F32DF0-5D86-4F1C-896A-36CBAF1DE720}">
      <dgm:prSet/>
      <dgm:spPr/>
      <dgm:t>
        <a:bodyPr/>
        <a:lstStyle/>
        <a:p>
          <a:endParaRPr lang="ru-RU"/>
        </a:p>
      </dgm:t>
    </dgm:pt>
    <dgm:pt modelId="{FB6E50C5-C90F-42FF-B06E-A803AE070F4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доходы от использования государственного и муниципального имущества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A6FB4DB2-86CD-4B31-9E13-356B038E6487}" type="parTrans" cxnId="{8396C648-4D04-40B9-8AC3-AEF5728C8CAF}">
      <dgm:prSet/>
      <dgm:spPr/>
      <dgm:t>
        <a:bodyPr/>
        <a:lstStyle/>
        <a:p>
          <a:endParaRPr lang="ru-RU"/>
        </a:p>
      </dgm:t>
    </dgm:pt>
    <dgm:pt modelId="{19DBA2E5-CBC0-48F0-857C-8E6B73748BC1}" type="sibTrans" cxnId="{8396C648-4D04-40B9-8AC3-AEF5728C8CAF}">
      <dgm:prSet/>
      <dgm:spPr/>
      <dgm:t>
        <a:bodyPr/>
        <a:lstStyle/>
        <a:p>
          <a:endParaRPr lang="ru-RU"/>
        </a:p>
      </dgm:t>
    </dgm:pt>
    <dgm:pt modelId="{FB31CA8F-E503-4867-AF55-9501FD9F0325}">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Безвозмездные поступления</a:t>
          </a:r>
          <a:endParaRPr lang="ru-RU" dirty="0">
            <a:latin typeface="Times New Roman" panose="02020603050405020304" pitchFamily="18" charset="0"/>
            <a:cs typeface="Times New Roman" panose="02020603050405020304" pitchFamily="18" charset="0"/>
          </a:endParaRPr>
        </a:p>
      </dgm:t>
    </dgm:pt>
    <dgm:pt modelId="{E4E67393-CA65-485F-B83E-4BE768A9CE50}" type="parTrans" cxnId="{7A64811D-71C5-496B-9782-F2003BE00DB2}">
      <dgm:prSet/>
      <dgm:spPr/>
      <dgm:t>
        <a:bodyPr/>
        <a:lstStyle/>
        <a:p>
          <a:endParaRPr lang="ru-RU"/>
        </a:p>
      </dgm:t>
    </dgm:pt>
    <dgm:pt modelId="{B9A5B412-0621-4A37-A3FA-349B21D425BA}" type="sibTrans" cxnId="{7A64811D-71C5-496B-9782-F2003BE00DB2}">
      <dgm:prSet/>
      <dgm:spPr/>
      <dgm:t>
        <a:bodyPr/>
        <a:lstStyle/>
        <a:p>
          <a:endParaRPr lang="ru-RU"/>
        </a:p>
      </dgm:t>
    </dgm:pt>
    <dgm:pt modelId="{4D83CE98-FFD8-4ADA-B996-75A067049C1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субсидии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48299E9A-233B-4300-B615-D378DC20E6CB}" type="parTrans" cxnId="{EB0B757D-8B95-445B-91C2-8D43D3995B17}">
      <dgm:prSet/>
      <dgm:spPr/>
      <dgm:t>
        <a:bodyPr/>
        <a:lstStyle/>
        <a:p>
          <a:endParaRPr lang="ru-RU"/>
        </a:p>
      </dgm:t>
    </dgm:pt>
    <dgm:pt modelId="{41E6B177-6B07-4B43-AA86-91EA21FE6F89}" type="sibTrans" cxnId="{EB0B757D-8B95-445B-91C2-8D43D3995B17}">
      <dgm:prSet/>
      <dgm:spPr/>
      <dgm:t>
        <a:bodyPr/>
        <a:lstStyle/>
        <a:p>
          <a:endParaRPr lang="ru-RU"/>
        </a:p>
      </dgm:t>
    </dgm:pt>
    <dgm:pt modelId="{230A2B89-A54D-45E6-A8F6-C428EC990C80}">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субвенции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F1865D19-E8AC-4D6E-825D-7A2ACDBB8046}" type="parTrans" cxnId="{7E99D0B5-F299-42A9-B2C4-84B452678C46}">
      <dgm:prSet/>
      <dgm:spPr/>
      <dgm:t>
        <a:bodyPr/>
        <a:lstStyle/>
        <a:p>
          <a:endParaRPr lang="ru-RU"/>
        </a:p>
      </dgm:t>
    </dgm:pt>
    <dgm:pt modelId="{7953E475-ABC5-482A-9140-A22FF5527D1B}" type="sibTrans" cxnId="{7E99D0B5-F299-42A9-B2C4-84B452678C46}">
      <dgm:prSet/>
      <dgm:spPr/>
      <dgm:t>
        <a:bodyPr/>
        <a:lstStyle/>
        <a:p>
          <a:endParaRPr lang="ru-RU"/>
        </a:p>
      </dgm:t>
    </dgm:pt>
    <dgm:pt modelId="{A8EA5099-E56D-4780-92A9-D1FD4420193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местные налоги (земельный налог, налог на имущество физических лиц </a:t>
          </a:r>
          <a:r>
            <a:rPr lang="ru-RU" smtClean="0">
              <a:solidFill>
                <a:sysClr val="windowText" lastClr="000000"/>
              </a:solidFill>
              <a:latin typeface="Times New Roman" panose="02020603050405020304" pitchFamily="18" charset="0"/>
              <a:cs typeface="Times New Roman" panose="02020603050405020304" pitchFamily="18" charset="0"/>
            </a:rPr>
            <a:t>и т.д.)</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37CEF4B7-2627-482B-81A5-E7B7DF80C2A3}" type="parTrans" cxnId="{65DD67AE-EE98-4071-9CE8-FC0D25A19524}">
      <dgm:prSet/>
      <dgm:spPr/>
      <dgm:t>
        <a:bodyPr/>
        <a:lstStyle/>
        <a:p>
          <a:endParaRPr lang="ru-RU"/>
        </a:p>
      </dgm:t>
    </dgm:pt>
    <dgm:pt modelId="{3C96854A-348A-4351-B6BC-C9CD38F5A044}" type="sibTrans" cxnId="{65DD67AE-EE98-4071-9CE8-FC0D25A19524}">
      <dgm:prSet/>
      <dgm:spPr/>
      <dgm:t>
        <a:bodyPr/>
        <a:lstStyle/>
        <a:p>
          <a:endParaRPr lang="ru-RU"/>
        </a:p>
      </dgm:t>
    </dgm:pt>
    <dgm:pt modelId="{12BB4D6B-00A7-45A3-B0F2-15246B71F8E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штрафы, санкции, возмещение ущерба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887C95A1-1B81-43D1-BC7A-62DFA67368D4}" type="parTrans" cxnId="{141C14A4-C4B0-4831-8E44-95CB299CC8EB}">
      <dgm:prSet/>
      <dgm:spPr/>
      <dgm:t>
        <a:bodyPr/>
        <a:lstStyle/>
        <a:p>
          <a:endParaRPr lang="ru-RU"/>
        </a:p>
      </dgm:t>
    </dgm:pt>
    <dgm:pt modelId="{85B20013-C0BB-430E-A3E4-F74C9B5218E3}" type="sibTrans" cxnId="{141C14A4-C4B0-4831-8E44-95CB299CC8EB}">
      <dgm:prSet/>
      <dgm:spPr/>
      <dgm:t>
        <a:bodyPr/>
        <a:lstStyle/>
        <a:p>
          <a:endParaRPr lang="ru-RU"/>
        </a:p>
      </dgm:t>
    </dgm:pt>
    <dgm:pt modelId="{D36EA894-9AA1-468B-8B42-6CC61C9A369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иные неналоговые доходы</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039593C7-D8CF-4B47-8DAA-778583954689}" type="parTrans" cxnId="{9D421E53-336F-49FB-A07F-245975E0B0F7}">
      <dgm:prSet/>
      <dgm:spPr/>
      <dgm:t>
        <a:bodyPr/>
        <a:lstStyle/>
        <a:p>
          <a:endParaRPr lang="ru-RU"/>
        </a:p>
      </dgm:t>
    </dgm:pt>
    <dgm:pt modelId="{98692B74-D2F2-405F-AFF9-5026692AF905}" type="sibTrans" cxnId="{9D421E53-336F-49FB-A07F-245975E0B0F7}">
      <dgm:prSet/>
      <dgm:spPr/>
      <dgm:t>
        <a:bodyPr/>
        <a:lstStyle/>
        <a:p>
          <a:endParaRPr lang="ru-RU"/>
        </a:p>
      </dgm:t>
    </dgm:pt>
    <dgm:pt modelId="{ADEB625C-5C57-4BC3-9ADB-15882777BEE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иные межбюджетные трансферты</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D3003C13-4512-4E77-9CFC-6D2E851BE8D8}" type="parTrans" cxnId="{6CBA3E60-8AD5-4727-B75F-7EC0FAEA747E}">
      <dgm:prSet/>
      <dgm:spPr/>
      <dgm:t>
        <a:bodyPr/>
        <a:lstStyle/>
        <a:p>
          <a:endParaRPr lang="ru-RU"/>
        </a:p>
      </dgm:t>
    </dgm:pt>
    <dgm:pt modelId="{703DE0EF-0841-438A-A34B-63F9081B4C50}" type="sibTrans" cxnId="{6CBA3E60-8AD5-4727-B75F-7EC0FAEA747E}">
      <dgm:prSet/>
      <dgm:spPr/>
      <dgm:t>
        <a:bodyPr/>
        <a:lstStyle/>
        <a:p>
          <a:endParaRPr lang="ru-RU"/>
        </a:p>
      </dgm:t>
    </dgm:pt>
    <dgm:pt modelId="{33C724C5-C660-4E62-BB4F-EC09773711FE}">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прочие безвозмездные поступления</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26B9C293-BE1F-4076-8E1A-5CE16C6AADCE}" type="parTrans" cxnId="{85E6F648-3554-472E-A718-26614821DBB4}">
      <dgm:prSet/>
      <dgm:spPr/>
      <dgm:t>
        <a:bodyPr/>
        <a:lstStyle/>
        <a:p>
          <a:endParaRPr lang="ru-RU"/>
        </a:p>
      </dgm:t>
    </dgm:pt>
    <dgm:pt modelId="{8DF747BC-F05A-4711-8F16-25A9F3E712E6}" type="sibTrans" cxnId="{85E6F648-3554-472E-A718-26614821DBB4}">
      <dgm:prSet/>
      <dgm:spPr/>
      <dgm:t>
        <a:bodyPr/>
        <a:lstStyle/>
        <a:p>
          <a:endParaRPr lang="ru-RU"/>
        </a:p>
      </dgm:t>
    </dgm:pt>
    <dgm:pt modelId="{F204E4FA-80DC-4109-BC06-57470B87183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F88DBBDD-783E-4678-BBCB-A53492D05C51}" type="parTrans" cxnId="{FF3FB6B1-A7F6-4C4E-89C2-133A5DA7048F}">
      <dgm:prSet/>
      <dgm:spPr/>
      <dgm:t>
        <a:bodyPr/>
        <a:lstStyle/>
        <a:p>
          <a:endParaRPr lang="ru-RU"/>
        </a:p>
      </dgm:t>
    </dgm:pt>
    <dgm:pt modelId="{170531B0-56A6-4C25-8E55-DC46F25633A6}" type="sibTrans" cxnId="{FF3FB6B1-A7F6-4C4E-89C2-133A5DA7048F}">
      <dgm:prSet/>
      <dgm:spPr/>
      <dgm:t>
        <a:bodyPr/>
        <a:lstStyle/>
        <a:p>
          <a:endParaRPr lang="ru-RU"/>
        </a:p>
      </dgm:t>
    </dgm:pt>
    <dgm:pt modelId="{4D2C435A-740C-4F69-BB93-389A2A32F111}" type="pres">
      <dgm:prSet presAssocID="{52A8D9F9-C2F5-4175-812D-3AAF4C56296C}" presName="theList" presStyleCnt="0">
        <dgm:presLayoutVars>
          <dgm:dir/>
          <dgm:animLvl val="lvl"/>
          <dgm:resizeHandles val="exact"/>
        </dgm:presLayoutVars>
      </dgm:prSet>
      <dgm:spPr/>
      <dgm:t>
        <a:bodyPr/>
        <a:lstStyle/>
        <a:p>
          <a:endParaRPr lang="ru-RU"/>
        </a:p>
      </dgm:t>
    </dgm:pt>
    <dgm:pt modelId="{14361089-79CF-4154-954D-25C5F2B5F44F}" type="pres">
      <dgm:prSet presAssocID="{8BD5BDE3-FB37-4440-80D1-F17211038EB4}" presName="compNode" presStyleCnt="0"/>
      <dgm:spPr/>
    </dgm:pt>
    <dgm:pt modelId="{FCFCAF29-3455-41C5-A620-29C58ED3767F}" type="pres">
      <dgm:prSet presAssocID="{8BD5BDE3-FB37-4440-80D1-F17211038EB4}" presName="aNode" presStyleLbl="bgShp" presStyleIdx="0" presStyleCnt="3"/>
      <dgm:spPr/>
      <dgm:t>
        <a:bodyPr/>
        <a:lstStyle/>
        <a:p>
          <a:endParaRPr lang="ru-RU"/>
        </a:p>
      </dgm:t>
    </dgm:pt>
    <dgm:pt modelId="{189DC1EA-6AA7-4FE7-AC6C-8F240A38416E}" type="pres">
      <dgm:prSet presAssocID="{8BD5BDE3-FB37-4440-80D1-F17211038EB4}" presName="textNode" presStyleLbl="bgShp" presStyleIdx="0" presStyleCnt="3"/>
      <dgm:spPr/>
      <dgm:t>
        <a:bodyPr/>
        <a:lstStyle/>
        <a:p>
          <a:endParaRPr lang="ru-RU"/>
        </a:p>
      </dgm:t>
    </dgm:pt>
    <dgm:pt modelId="{427216B6-0ADC-4AFF-96D0-79A613444B16}" type="pres">
      <dgm:prSet presAssocID="{8BD5BDE3-FB37-4440-80D1-F17211038EB4}" presName="compChildNode" presStyleCnt="0"/>
      <dgm:spPr/>
    </dgm:pt>
    <dgm:pt modelId="{C34582C0-1C29-4B0A-A573-8197EC965AA4}" type="pres">
      <dgm:prSet presAssocID="{8BD5BDE3-FB37-4440-80D1-F17211038EB4}" presName="theInnerList" presStyleCnt="0"/>
      <dgm:spPr/>
    </dgm:pt>
    <dgm:pt modelId="{A0111C9A-205C-4BD2-858E-8E18924C11E1}" type="pres">
      <dgm:prSet presAssocID="{1BF8F06C-AF06-482F-88E2-5FAC8389CA2D}" presName="childNode" presStyleLbl="node1" presStyleIdx="0" presStyleCnt="12" custScaleX="98038" custScaleY="197071">
        <dgm:presLayoutVars>
          <dgm:bulletEnabled val="1"/>
        </dgm:presLayoutVars>
      </dgm:prSet>
      <dgm:spPr/>
      <dgm:t>
        <a:bodyPr/>
        <a:lstStyle/>
        <a:p>
          <a:endParaRPr lang="ru-RU"/>
        </a:p>
      </dgm:t>
    </dgm:pt>
    <dgm:pt modelId="{52735FA7-D9B5-419F-8B9B-49544BDC8018}" type="pres">
      <dgm:prSet presAssocID="{1BF8F06C-AF06-482F-88E2-5FAC8389CA2D}" presName="aSpace2" presStyleCnt="0"/>
      <dgm:spPr/>
    </dgm:pt>
    <dgm:pt modelId="{1802CCEB-7E55-4CD4-8EFD-B6E34F5A39E0}" type="pres">
      <dgm:prSet presAssocID="{2D507158-1453-418A-A422-95E1E4AF2BFB}" presName="childNode" presStyleLbl="node1" presStyleIdx="1" presStyleCnt="12">
        <dgm:presLayoutVars>
          <dgm:bulletEnabled val="1"/>
        </dgm:presLayoutVars>
      </dgm:prSet>
      <dgm:spPr/>
      <dgm:t>
        <a:bodyPr/>
        <a:lstStyle/>
        <a:p>
          <a:endParaRPr lang="ru-RU"/>
        </a:p>
      </dgm:t>
    </dgm:pt>
    <dgm:pt modelId="{9B108EA4-386A-4556-AA24-880A55D33E37}" type="pres">
      <dgm:prSet presAssocID="{2D507158-1453-418A-A422-95E1E4AF2BFB}" presName="aSpace2" presStyleCnt="0"/>
      <dgm:spPr/>
    </dgm:pt>
    <dgm:pt modelId="{B81CFFCC-017D-4064-8750-3FDE9CF053C1}" type="pres">
      <dgm:prSet presAssocID="{A8EA5099-E56D-4780-92A9-D1FD4420193F}" presName="childNode" presStyleLbl="node1" presStyleIdx="2" presStyleCnt="12">
        <dgm:presLayoutVars>
          <dgm:bulletEnabled val="1"/>
        </dgm:presLayoutVars>
      </dgm:prSet>
      <dgm:spPr/>
      <dgm:t>
        <a:bodyPr/>
        <a:lstStyle/>
        <a:p>
          <a:endParaRPr lang="ru-RU"/>
        </a:p>
      </dgm:t>
    </dgm:pt>
    <dgm:pt modelId="{78AB2730-3420-43FB-9B7B-98C4B964B65B}" type="pres">
      <dgm:prSet presAssocID="{8BD5BDE3-FB37-4440-80D1-F17211038EB4}" presName="aSpace" presStyleCnt="0"/>
      <dgm:spPr/>
    </dgm:pt>
    <dgm:pt modelId="{433C3DD1-AC0E-4203-AE1F-26A34B1B66F6}" type="pres">
      <dgm:prSet presAssocID="{A2A5EA7D-F8D8-4DE0-8D67-2C7091C17AFE}" presName="compNode" presStyleCnt="0"/>
      <dgm:spPr/>
    </dgm:pt>
    <dgm:pt modelId="{B060FF27-7C0D-4673-819C-DE22C0E76A19}" type="pres">
      <dgm:prSet presAssocID="{A2A5EA7D-F8D8-4DE0-8D67-2C7091C17AFE}" presName="aNode" presStyleLbl="bgShp" presStyleIdx="1" presStyleCnt="3"/>
      <dgm:spPr/>
      <dgm:t>
        <a:bodyPr/>
        <a:lstStyle/>
        <a:p>
          <a:endParaRPr lang="ru-RU"/>
        </a:p>
      </dgm:t>
    </dgm:pt>
    <dgm:pt modelId="{D5F6D98B-C7DF-4007-B090-75B98377CD34}" type="pres">
      <dgm:prSet presAssocID="{A2A5EA7D-F8D8-4DE0-8D67-2C7091C17AFE}" presName="textNode" presStyleLbl="bgShp" presStyleIdx="1" presStyleCnt="3"/>
      <dgm:spPr/>
      <dgm:t>
        <a:bodyPr/>
        <a:lstStyle/>
        <a:p>
          <a:endParaRPr lang="ru-RU"/>
        </a:p>
      </dgm:t>
    </dgm:pt>
    <dgm:pt modelId="{33F3E3E1-BB12-4B1A-A463-09FBEAD67738}" type="pres">
      <dgm:prSet presAssocID="{A2A5EA7D-F8D8-4DE0-8D67-2C7091C17AFE}" presName="compChildNode" presStyleCnt="0"/>
      <dgm:spPr/>
    </dgm:pt>
    <dgm:pt modelId="{E757E520-FE1C-4C3E-89BF-8CF4A35DB199}" type="pres">
      <dgm:prSet presAssocID="{A2A5EA7D-F8D8-4DE0-8D67-2C7091C17AFE}" presName="theInnerList" presStyleCnt="0"/>
      <dgm:spPr/>
    </dgm:pt>
    <dgm:pt modelId="{9F37A909-0D22-4C13-95C1-BBF0A1A3AAFE}" type="pres">
      <dgm:prSet presAssocID="{DB2C5A1B-366F-406C-A548-B3D4E064CBCF}" presName="childNode" presStyleLbl="node1" presStyleIdx="3" presStyleCnt="12" custLinFactY="98489" custLinFactNeighborX="-793" custLinFactNeighborY="100000">
        <dgm:presLayoutVars>
          <dgm:bulletEnabled val="1"/>
        </dgm:presLayoutVars>
      </dgm:prSet>
      <dgm:spPr/>
      <dgm:t>
        <a:bodyPr/>
        <a:lstStyle/>
        <a:p>
          <a:endParaRPr lang="ru-RU"/>
        </a:p>
      </dgm:t>
    </dgm:pt>
    <dgm:pt modelId="{6FC8DE7C-0773-4547-97A6-CDAD5E91F451}" type="pres">
      <dgm:prSet presAssocID="{DB2C5A1B-366F-406C-A548-B3D4E064CBCF}" presName="aSpace2" presStyleCnt="0"/>
      <dgm:spPr/>
    </dgm:pt>
    <dgm:pt modelId="{D613F7D2-6CDB-437F-ADAC-6DCCFFD115BA}" type="pres">
      <dgm:prSet presAssocID="{FB6E50C5-C90F-42FF-B06E-A803AE070F47}" presName="childNode" presStyleLbl="node1" presStyleIdx="4" presStyleCnt="12" custLinFactY="-100000" custLinFactNeighborX="-793" custLinFactNeighborY="-117892">
        <dgm:presLayoutVars>
          <dgm:bulletEnabled val="1"/>
        </dgm:presLayoutVars>
      </dgm:prSet>
      <dgm:spPr/>
      <dgm:t>
        <a:bodyPr/>
        <a:lstStyle/>
        <a:p>
          <a:endParaRPr lang="ru-RU"/>
        </a:p>
      </dgm:t>
    </dgm:pt>
    <dgm:pt modelId="{B22AFF7C-55DA-4BE4-BF03-4B41BEE539DC}" type="pres">
      <dgm:prSet presAssocID="{FB6E50C5-C90F-42FF-B06E-A803AE070F47}" presName="aSpace2" presStyleCnt="0"/>
      <dgm:spPr/>
    </dgm:pt>
    <dgm:pt modelId="{660EFAAB-60A9-4670-8390-402F32FBFFF5}" type="pres">
      <dgm:prSet presAssocID="{12BB4D6B-00A7-45A3-B0F2-15246B71F8EF}" presName="childNode" presStyleLbl="node1" presStyleIdx="5" presStyleCnt="12">
        <dgm:presLayoutVars>
          <dgm:bulletEnabled val="1"/>
        </dgm:presLayoutVars>
      </dgm:prSet>
      <dgm:spPr/>
      <dgm:t>
        <a:bodyPr/>
        <a:lstStyle/>
        <a:p>
          <a:endParaRPr lang="ru-RU"/>
        </a:p>
      </dgm:t>
    </dgm:pt>
    <dgm:pt modelId="{11AF0BD5-86BF-4262-A408-6A52862AB213}" type="pres">
      <dgm:prSet presAssocID="{12BB4D6B-00A7-45A3-B0F2-15246B71F8EF}" presName="aSpace2" presStyleCnt="0"/>
      <dgm:spPr/>
    </dgm:pt>
    <dgm:pt modelId="{5D3785C3-A45C-43DF-A4D0-B0C7497134E8}" type="pres">
      <dgm:prSet presAssocID="{D36EA894-9AA1-468B-8B42-6CC61C9A3694}" presName="childNode" presStyleLbl="node1" presStyleIdx="6" presStyleCnt="12">
        <dgm:presLayoutVars>
          <dgm:bulletEnabled val="1"/>
        </dgm:presLayoutVars>
      </dgm:prSet>
      <dgm:spPr/>
      <dgm:t>
        <a:bodyPr/>
        <a:lstStyle/>
        <a:p>
          <a:endParaRPr lang="ru-RU"/>
        </a:p>
      </dgm:t>
    </dgm:pt>
    <dgm:pt modelId="{6DA173C6-F486-47A3-8D15-F62A5F387242}" type="pres">
      <dgm:prSet presAssocID="{A2A5EA7D-F8D8-4DE0-8D67-2C7091C17AFE}" presName="aSpace" presStyleCnt="0"/>
      <dgm:spPr/>
    </dgm:pt>
    <dgm:pt modelId="{63C249F9-A7B6-45EF-B780-D5313E8AE385}" type="pres">
      <dgm:prSet presAssocID="{FB31CA8F-E503-4867-AF55-9501FD9F0325}" presName="compNode" presStyleCnt="0"/>
      <dgm:spPr/>
    </dgm:pt>
    <dgm:pt modelId="{38E01E58-49C3-4BF8-B886-729EE9D57E8B}" type="pres">
      <dgm:prSet presAssocID="{FB31CA8F-E503-4867-AF55-9501FD9F0325}" presName="aNode" presStyleLbl="bgShp" presStyleIdx="2" presStyleCnt="3"/>
      <dgm:spPr/>
      <dgm:t>
        <a:bodyPr/>
        <a:lstStyle/>
        <a:p>
          <a:endParaRPr lang="ru-RU"/>
        </a:p>
      </dgm:t>
    </dgm:pt>
    <dgm:pt modelId="{01573606-D774-4BB0-9BAE-0559CBAF73C5}" type="pres">
      <dgm:prSet presAssocID="{FB31CA8F-E503-4867-AF55-9501FD9F0325}" presName="textNode" presStyleLbl="bgShp" presStyleIdx="2" presStyleCnt="3"/>
      <dgm:spPr/>
      <dgm:t>
        <a:bodyPr/>
        <a:lstStyle/>
        <a:p>
          <a:endParaRPr lang="ru-RU"/>
        </a:p>
      </dgm:t>
    </dgm:pt>
    <dgm:pt modelId="{C654AF54-FB25-492C-840E-E9125B2A0CF0}" type="pres">
      <dgm:prSet presAssocID="{FB31CA8F-E503-4867-AF55-9501FD9F0325}" presName="compChildNode" presStyleCnt="0"/>
      <dgm:spPr/>
    </dgm:pt>
    <dgm:pt modelId="{8C0FC171-DA13-446E-AC22-AA2D7DBD29AF}" type="pres">
      <dgm:prSet presAssocID="{FB31CA8F-E503-4867-AF55-9501FD9F0325}" presName="theInnerList" presStyleCnt="0"/>
      <dgm:spPr/>
    </dgm:pt>
    <dgm:pt modelId="{E2CD170F-1BC9-4CBC-ACFC-B3FDABA12C82}" type="pres">
      <dgm:prSet presAssocID="{F204E4FA-80DC-4109-BC06-57470B87183B}" presName="childNode" presStyleLbl="node1" presStyleIdx="7" presStyleCnt="12">
        <dgm:presLayoutVars>
          <dgm:bulletEnabled val="1"/>
        </dgm:presLayoutVars>
      </dgm:prSet>
      <dgm:spPr/>
      <dgm:t>
        <a:bodyPr/>
        <a:lstStyle/>
        <a:p>
          <a:endParaRPr lang="ru-RU"/>
        </a:p>
      </dgm:t>
    </dgm:pt>
    <dgm:pt modelId="{A3376611-F7A7-4DFC-B267-9814FA89F359}" type="pres">
      <dgm:prSet presAssocID="{F204E4FA-80DC-4109-BC06-57470B87183B}" presName="aSpace2" presStyleCnt="0"/>
      <dgm:spPr/>
    </dgm:pt>
    <dgm:pt modelId="{293E7B7D-83FF-420E-9C1D-ACA2429CF4EA}" type="pres">
      <dgm:prSet presAssocID="{4D83CE98-FFD8-4ADA-B996-75A067049C17}" presName="childNode" presStyleLbl="node1" presStyleIdx="8" presStyleCnt="12">
        <dgm:presLayoutVars>
          <dgm:bulletEnabled val="1"/>
        </dgm:presLayoutVars>
      </dgm:prSet>
      <dgm:spPr/>
      <dgm:t>
        <a:bodyPr/>
        <a:lstStyle/>
        <a:p>
          <a:endParaRPr lang="ru-RU"/>
        </a:p>
      </dgm:t>
    </dgm:pt>
    <dgm:pt modelId="{4FEBEF01-004F-430E-B3BA-284E9E329C5D}" type="pres">
      <dgm:prSet presAssocID="{4D83CE98-FFD8-4ADA-B996-75A067049C17}" presName="aSpace2" presStyleCnt="0"/>
      <dgm:spPr/>
    </dgm:pt>
    <dgm:pt modelId="{6CC73385-6C1B-4662-8B00-E0D7534AE650}" type="pres">
      <dgm:prSet presAssocID="{230A2B89-A54D-45E6-A8F6-C428EC990C80}" presName="childNode" presStyleLbl="node1" presStyleIdx="9" presStyleCnt="12">
        <dgm:presLayoutVars>
          <dgm:bulletEnabled val="1"/>
        </dgm:presLayoutVars>
      </dgm:prSet>
      <dgm:spPr/>
      <dgm:t>
        <a:bodyPr/>
        <a:lstStyle/>
        <a:p>
          <a:endParaRPr lang="ru-RU"/>
        </a:p>
      </dgm:t>
    </dgm:pt>
    <dgm:pt modelId="{303EDE1B-E2C2-4E7E-B8DB-04FB07261B20}" type="pres">
      <dgm:prSet presAssocID="{230A2B89-A54D-45E6-A8F6-C428EC990C80}" presName="aSpace2" presStyleCnt="0"/>
      <dgm:spPr/>
    </dgm:pt>
    <dgm:pt modelId="{F26E5860-0229-41C2-93C3-589E341CE1ED}" type="pres">
      <dgm:prSet presAssocID="{ADEB625C-5C57-4BC3-9ADB-15882777BEE4}" presName="childNode" presStyleLbl="node1" presStyleIdx="10" presStyleCnt="12">
        <dgm:presLayoutVars>
          <dgm:bulletEnabled val="1"/>
        </dgm:presLayoutVars>
      </dgm:prSet>
      <dgm:spPr/>
      <dgm:t>
        <a:bodyPr/>
        <a:lstStyle/>
        <a:p>
          <a:endParaRPr lang="ru-RU"/>
        </a:p>
      </dgm:t>
    </dgm:pt>
    <dgm:pt modelId="{BA571D9A-1DC9-4530-BF3F-05FD5DB15250}" type="pres">
      <dgm:prSet presAssocID="{ADEB625C-5C57-4BC3-9ADB-15882777BEE4}" presName="aSpace2" presStyleCnt="0"/>
      <dgm:spPr/>
    </dgm:pt>
    <dgm:pt modelId="{A7742C53-13C3-47AC-AC1C-BDC4FB5320DE}" type="pres">
      <dgm:prSet presAssocID="{33C724C5-C660-4E62-BB4F-EC09773711FE}" presName="childNode" presStyleLbl="node1" presStyleIdx="11" presStyleCnt="12">
        <dgm:presLayoutVars>
          <dgm:bulletEnabled val="1"/>
        </dgm:presLayoutVars>
      </dgm:prSet>
      <dgm:spPr/>
      <dgm:t>
        <a:bodyPr/>
        <a:lstStyle/>
        <a:p>
          <a:endParaRPr lang="ru-RU"/>
        </a:p>
      </dgm:t>
    </dgm:pt>
  </dgm:ptLst>
  <dgm:cxnLst>
    <dgm:cxn modelId="{6CBA3E60-8AD5-4727-B75F-7EC0FAEA747E}" srcId="{FB31CA8F-E503-4867-AF55-9501FD9F0325}" destId="{ADEB625C-5C57-4BC3-9ADB-15882777BEE4}" srcOrd="3" destOrd="0" parTransId="{D3003C13-4512-4E77-9CFC-6D2E851BE8D8}" sibTransId="{703DE0EF-0841-438A-A34B-63F9081B4C50}"/>
    <dgm:cxn modelId="{43133B0B-91F2-4EB3-AA67-8527A643E977}" type="presOf" srcId="{230A2B89-A54D-45E6-A8F6-C428EC990C80}" destId="{6CC73385-6C1B-4662-8B00-E0D7534AE650}" srcOrd="0" destOrd="0" presId="urn:microsoft.com/office/officeart/2005/8/layout/lProcess2"/>
    <dgm:cxn modelId="{4551B65E-6D32-4445-B953-99717A5DB5AF}" type="presOf" srcId="{DB2C5A1B-366F-406C-A548-B3D4E064CBCF}" destId="{9F37A909-0D22-4C13-95C1-BBF0A1A3AAFE}" srcOrd="0" destOrd="0" presId="urn:microsoft.com/office/officeart/2005/8/layout/lProcess2"/>
    <dgm:cxn modelId="{EB0B757D-8B95-445B-91C2-8D43D3995B17}" srcId="{FB31CA8F-E503-4867-AF55-9501FD9F0325}" destId="{4D83CE98-FFD8-4ADA-B996-75A067049C17}" srcOrd="1" destOrd="0" parTransId="{48299E9A-233B-4300-B615-D378DC20E6CB}" sibTransId="{41E6B177-6B07-4B43-AA86-91EA21FE6F89}"/>
    <dgm:cxn modelId="{8E60D744-DB57-4D46-A086-C296E6BD52D9}" srcId="{8BD5BDE3-FB37-4440-80D1-F17211038EB4}" destId="{1BF8F06C-AF06-482F-88E2-5FAC8389CA2D}" srcOrd="0" destOrd="0" parTransId="{1C88E3E5-B23A-40CE-B013-D5F45D71E780}" sibTransId="{8B95C753-C66F-4D58-9D7E-4AC0FA241946}"/>
    <dgm:cxn modelId="{75F32DF0-5D86-4F1C-896A-36CBAF1DE720}" srcId="{A2A5EA7D-F8D8-4DE0-8D67-2C7091C17AFE}" destId="{DB2C5A1B-366F-406C-A548-B3D4E064CBCF}" srcOrd="0" destOrd="0" parTransId="{8D4C51B1-E641-449B-8DE7-D2E7D95C77BF}" sibTransId="{6F828DD3-2C35-4149-ACE1-99289AB96464}"/>
    <dgm:cxn modelId="{8396C648-4D04-40B9-8AC3-AEF5728C8CAF}" srcId="{A2A5EA7D-F8D8-4DE0-8D67-2C7091C17AFE}" destId="{FB6E50C5-C90F-42FF-B06E-A803AE070F47}" srcOrd="1" destOrd="0" parTransId="{A6FB4DB2-86CD-4B31-9E13-356B038E6487}" sibTransId="{19DBA2E5-CBC0-48F0-857C-8E6B73748BC1}"/>
    <dgm:cxn modelId="{9D421E53-336F-49FB-A07F-245975E0B0F7}" srcId="{A2A5EA7D-F8D8-4DE0-8D67-2C7091C17AFE}" destId="{D36EA894-9AA1-468B-8B42-6CC61C9A3694}" srcOrd="3" destOrd="0" parTransId="{039593C7-D8CF-4B47-8DAA-778583954689}" sibTransId="{98692B74-D2F2-405F-AFF9-5026692AF905}"/>
    <dgm:cxn modelId="{6058111E-FC5D-49EF-962B-300A3AFF8977}" type="presOf" srcId="{F204E4FA-80DC-4109-BC06-57470B87183B}" destId="{E2CD170F-1BC9-4CBC-ACFC-B3FDABA12C82}" srcOrd="0" destOrd="0" presId="urn:microsoft.com/office/officeart/2005/8/layout/lProcess2"/>
    <dgm:cxn modelId="{141C14A4-C4B0-4831-8E44-95CB299CC8EB}" srcId="{A2A5EA7D-F8D8-4DE0-8D67-2C7091C17AFE}" destId="{12BB4D6B-00A7-45A3-B0F2-15246B71F8EF}" srcOrd="2" destOrd="0" parTransId="{887C95A1-1B81-43D1-BC7A-62DFA67368D4}" sibTransId="{85B20013-C0BB-430E-A3E4-F74C9B5218E3}"/>
    <dgm:cxn modelId="{AF0FE149-924E-4826-82C1-874F501668B5}" type="presOf" srcId="{D36EA894-9AA1-468B-8B42-6CC61C9A3694}" destId="{5D3785C3-A45C-43DF-A4D0-B0C7497134E8}" srcOrd="0" destOrd="0" presId="urn:microsoft.com/office/officeart/2005/8/layout/lProcess2"/>
    <dgm:cxn modelId="{701519F2-64AD-4D72-85BA-C328F1C4D39D}" type="presOf" srcId="{8BD5BDE3-FB37-4440-80D1-F17211038EB4}" destId="{FCFCAF29-3455-41C5-A620-29C58ED3767F}" srcOrd="0" destOrd="0" presId="urn:microsoft.com/office/officeart/2005/8/layout/lProcess2"/>
    <dgm:cxn modelId="{BA771A65-17B7-4596-A50F-6191A275D487}" srcId="{52A8D9F9-C2F5-4175-812D-3AAF4C56296C}" destId="{A2A5EA7D-F8D8-4DE0-8D67-2C7091C17AFE}" srcOrd="1" destOrd="0" parTransId="{68EA61E4-3492-4E95-BA40-F1F4F0586FE6}" sibTransId="{60624A46-F218-4B8B-8897-DD1BCCAAEE05}"/>
    <dgm:cxn modelId="{B0AD6B6F-E2E0-45EB-AF8C-31F0673297A0}" type="presOf" srcId="{1BF8F06C-AF06-482F-88E2-5FAC8389CA2D}" destId="{A0111C9A-205C-4BD2-858E-8E18924C11E1}" srcOrd="0" destOrd="0" presId="urn:microsoft.com/office/officeart/2005/8/layout/lProcess2"/>
    <dgm:cxn modelId="{61D3A309-250F-42D0-9434-A54F9A498A29}" type="presOf" srcId="{52A8D9F9-C2F5-4175-812D-3AAF4C56296C}" destId="{4D2C435A-740C-4F69-BB93-389A2A32F111}" srcOrd="0" destOrd="0" presId="urn:microsoft.com/office/officeart/2005/8/layout/lProcess2"/>
    <dgm:cxn modelId="{7E99D0B5-F299-42A9-B2C4-84B452678C46}" srcId="{FB31CA8F-E503-4867-AF55-9501FD9F0325}" destId="{230A2B89-A54D-45E6-A8F6-C428EC990C80}" srcOrd="2" destOrd="0" parTransId="{F1865D19-E8AC-4D6E-825D-7A2ACDBB8046}" sibTransId="{7953E475-ABC5-482A-9140-A22FF5527D1B}"/>
    <dgm:cxn modelId="{A8FB9A05-76BD-4497-B1F1-9871E15146AC}" type="presOf" srcId="{2D507158-1453-418A-A422-95E1E4AF2BFB}" destId="{1802CCEB-7E55-4CD4-8EFD-B6E34F5A39E0}" srcOrd="0" destOrd="0" presId="urn:microsoft.com/office/officeart/2005/8/layout/lProcess2"/>
    <dgm:cxn modelId="{FF3FB6B1-A7F6-4C4E-89C2-133A5DA7048F}" srcId="{FB31CA8F-E503-4867-AF55-9501FD9F0325}" destId="{F204E4FA-80DC-4109-BC06-57470B87183B}" srcOrd="0" destOrd="0" parTransId="{F88DBBDD-783E-4678-BBCB-A53492D05C51}" sibTransId="{170531B0-56A6-4C25-8E55-DC46F25633A6}"/>
    <dgm:cxn modelId="{0D7DA40D-39FB-4A9B-9022-C705A9D1C479}" srcId="{52A8D9F9-C2F5-4175-812D-3AAF4C56296C}" destId="{8BD5BDE3-FB37-4440-80D1-F17211038EB4}" srcOrd="0" destOrd="0" parTransId="{18FB456D-5D17-40A1-8EE8-A5955D9F71BB}" sibTransId="{9CA3B0CA-F089-4E65-B772-41C74DC9BD11}"/>
    <dgm:cxn modelId="{B90B4F85-3348-4555-B8D4-A314114DE65E}" type="presOf" srcId="{4D83CE98-FFD8-4ADA-B996-75A067049C17}" destId="{293E7B7D-83FF-420E-9C1D-ACA2429CF4EA}" srcOrd="0" destOrd="0" presId="urn:microsoft.com/office/officeart/2005/8/layout/lProcess2"/>
    <dgm:cxn modelId="{7A64811D-71C5-496B-9782-F2003BE00DB2}" srcId="{52A8D9F9-C2F5-4175-812D-3AAF4C56296C}" destId="{FB31CA8F-E503-4867-AF55-9501FD9F0325}" srcOrd="2" destOrd="0" parTransId="{E4E67393-CA65-485F-B83E-4BE768A9CE50}" sibTransId="{B9A5B412-0621-4A37-A3FA-349B21D425BA}"/>
    <dgm:cxn modelId="{85E6F648-3554-472E-A718-26614821DBB4}" srcId="{FB31CA8F-E503-4867-AF55-9501FD9F0325}" destId="{33C724C5-C660-4E62-BB4F-EC09773711FE}" srcOrd="4" destOrd="0" parTransId="{26B9C293-BE1F-4076-8E1A-5CE16C6AADCE}" sibTransId="{8DF747BC-F05A-4711-8F16-25A9F3E712E6}"/>
    <dgm:cxn modelId="{143D5B0F-0B98-4B2A-B454-38D566E767F9}" srcId="{8BD5BDE3-FB37-4440-80D1-F17211038EB4}" destId="{2D507158-1453-418A-A422-95E1E4AF2BFB}" srcOrd="1" destOrd="0" parTransId="{13BA910C-6693-44D6-B9D3-6F6BD25F746A}" sibTransId="{3A55E0D1-68D0-4718-82E6-7F448A0E470C}"/>
    <dgm:cxn modelId="{6E66F841-5ED7-477E-8A2A-F98F6C9A7811}" type="presOf" srcId="{12BB4D6B-00A7-45A3-B0F2-15246B71F8EF}" destId="{660EFAAB-60A9-4670-8390-402F32FBFFF5}" srcOrd="0" destOrd="0" presId="urn:microsoft.com/office/officeart/2005/8/layout/lProcess2"/>
    <dgm:cxn modelId="{A5C59838-260F-4F91-A20D-31D6E1E4A505}" type="presOf" srcId="{FB6E50C5-C90F-42FF-B06E-A803AE070F47}" destId="{D613F7D2-6CDB-437F-ADAC-6DCCFFD115BA}" srcOrd="0" destOrd="0" presId="urn:microsoft.com/office/officeart/2005/8/layout/lProcess2"/>
    <dgm:cxn modelId="{F68E53DA-6802-4D1D-92BB-CA2C2C4A4981}" type="presOf" srcId="{FB31CA8F-E503-4867-AF55-9501FD9F0325}" destId="{38E01E58-49C3-4BF8-B886-729EE9D57E8B}" srcOrd="0" destOrd="0" presId="urn:microsoft.com/office/officeart/2005/8/layout/lProcess2"/>
    <dgm:cxn modelId="{16CA7A4C-A119-45AB-8BC5-50CA25B1D0C7}" type="presOf" srcId="{ADEB625C-5C57-4BC3-9ADB-15882777BEE4}" destId="{F26E5860-0229-41C2-93C3-589E341CE1ED}" srcOrd="0" destOrd="0" presId="urn:microsoft.com/office/officeart/2005/8/layout/lProcess2"/>
    <dgm:cxn modelId="{E4958384-E38D-4481-94BE-93BE849F7DC4}" type="presOf" srcId="{33C724C5-C660-4E62-BB4F-EC09773711FE}" destId="{A7742C53-13C3-47AC-AC1C-BDC4FB5320DE}" srcOrd="0" destOrd="0" presId="urn:microsoft.com/office/officeart/2005/8/layout/lProcess2"/>
    <dgm:cxn modelId="{C0D4B8AE-DEFC-4A47-9267-053236E0EDC5}" type="presOf" srcId="{A2A5EA7D-F8D8-4DE0-8D67-2C7091C17AFE}" destId="{D5F6D98B-C7DF-4007-B090-75B98377CD34}" srcOrd="1" destOrd="0" presId="urn:microsoft.com/office/officeart/2005/8/layout/lProcess2"/>
    <dgm:cxn modelId="{32356DBD-59F4-44DF-8635-925F474F22EA}" type="presOf" srcId="{A8EA5099-E56D-4780-92A9-D1FD4420193F}" destId="{B81CFFCC-017D-4064-8750-3FDE9CF053C1}" srcOrd="0" destOrd="0" presId="urn:microsoft.com/office/officeart/2005/8/layout/lProcess2"/>
    <dgm:cxn modelId="{52BBAD29-D398-4746-98D0-8F88ACED571E}" type="presOf" srcId="{8BD5BDE3-FB37-4440-80D1-F17211038EB4}" destId="{189DC1EA-6AA7-4FE7-AC6C-8F240A38416E}" srcOrd="1" destOrd="0" presId="urn:microsoft.com/office/officeart/2005/8/layout/lProcess2"/>
    <dgm:cxn modelId="{7E6D7EB1-E711-4A3D-9DD3-00401A0D66FD}" type="presOf" srcId="{A2A5EA7D-F8D8-4DE0-8D67-2C7091C17AFE}" destId="{B060FF27-7C0D-4673-819C-DE22C0E76A19}" srcOrd="0" destOrd="0" presId="urn:microsoft.com/office/officeart/2005/8/layout/lProcess2"/>
    <dgm:cxn modelId="{E2E4BD6F-858D-43D3-A196-5007396D6558}" type="presOf" srcId="{FB31CA8F-E503-4867-AF55-9501FD9F0325}" destId="{01573606-D774-4BB0-9BAE-0559CBAF73C5}" srcOrd="1" destOrd="0" presId="urn:microsoft.com/office/officeart/2005/8/layout/lProcess2"/>
    <dgm:cxn modelId="{65DD67AE-EE98-4071-9CE8-FC0D25A19524}" srcId="{8BD5BDE3-FB37-4440-80D1-F17211038EB4}" destId="{A8EA5099-E56D-4780-92A9-D1FD4420193F}" srcOrd="2" destOrd="0" parTransId="{37CEF4B7-2627-482B-81A5-E7B7DF80C2A3}" sibTransId="{3C96854A-348A-4351-B6BC-C9CD38F5A044}"/>
    <dgm:cxn modelId="{B5892D27-0593-46C3-B575-30045841F840}" type="presParOf" srcId="{4D2C435A-740C-4F69-BB93-389A2A32F111}" destId="{14361089-79CF-4154-954D-25C5F2B5F44F}" srcOrd="0" destOrd="0" presId="urn:microsoft.com/office/officeart/2005/8/layout/lProcess2"/>
    <dgm:cxn modelId="{79215DA8-EFF1-47E1-A510-E3C343CB0803}" type="presParOf" srcId="{14361089-79CF-4154-954D-25C5F2B5F44F}" destId="{FCFCAF29-3455-41C5-A620-29C58ED3767F}" srcOrd="0" destOrd="0" presId="urn:microsoft.com/office/officeart/2005/8/layout/lProcess2"/>
    <dgm:cxn modelId="{9F72D773-0E76-4C19-8251-148746824F0E}" type="presParOf" srcId="{14361089-79CF-4154-954D-25C5F2B5F44F}" destId="{189DC1EA-6AA7-4FE7-AC6C-8F240A38416E}" srcOrd="1" destOrd="0" presId="urn:microsoft.com/office/officeart/2005/8/layout/lProcess2"/>
    <dgm:cxn modelId="{3AB212B2-29CD-45F3-9ADE-06EF0F1C3027}" type="presParOf" srcId="{14361089-79CF-4154-954D-25C5F2B5F44F}" destId="{427216B6-0ADC-4AFF-96D0-79A613444B16}" srcOrd="2" destOrd="0" presId="urn:microsoft.com/office/officeart/2005/8/layout/lProcess2"/>
    <dgm:cxn modelId="{ED0F4857-718C-407B-93FB-EADACE95E35E}" type="presParOf" srcId="{427216B6-0ADC-4AFF-96D0-79A613444B16}" destId="{C34582C0-1C29-4B0A-A573-8197EC965AA4}" srcOrd="0" destOrd="0" presId="urn:microsoft.com/office/officeart/2005/8/layout/lProcess2"/>
    <dgm:cxn modelId="{C837AC50-6383-4A71-B14E-952834A9141A}" type="presParOf" srcId="{C34582C0-1C29-4B0A-A573-8197EC965AA4}" destId="{A0111C9A-205C-4BD2-858E-8E18924C11E1}" srcOrd="0" destOrd="0" presId="urn:microsoft.com/office/officeart/2005/8/layout/lProcess2"/>
    <dgm:cxn modelId="{AB996A5E-95A3-46F2-8E2C-F38144D46847}" type="presParOf" srcId="{C34582C0-1C29-4B0A-A573-8197EC965AA4}" destId="{52735FA7-D9B5-419F-8B9B-49544BDC8018}" srcOrd="1" destOrd="0" presId="urn:microsoft.com/office/officeart/2005/8/layout/lProcess2"/>
    <dgm:cxn modelId="{F7D08926-D1D7-4606-B978-D7F2B78601F4}" type="presParOf" srcId="{C34582C0-1C29-4B0A-A573-8197EC965AA4}" destId="{1802CCEB-7E55-4CD4-8EFD-B6E34F5A39E0}" srcOrd="2" destOrd="0" presId="urn:microsoft.com/office/officeart/2005/8/layout/lProcess2"/>
    <dgm:cxn modelId="{DAA5048E-D478-4250-9C57-1536728C0E9E}" type="presParOf" srcId="{C34582C0-1C29-4B0A-A573-8197EC965AA4}" destId="{9B108EA4-386A-4556-AA24-880A55D33E37}" srcOrd="3" destOrd="0" presId="urn:microsoft.com/office/officeart/2005/8/layout/lProcess2"/>
    <dgm:cxn modelId="{89927CC1-31A6-4B90-B8A7-98BF70E6176E}" type="presParOf" srcId="{C34582C0-1C29-4B0A-A573-8197EC965AA4}" destId="{B81CFFCC-017D-4064-8750-3FDE9CF053C1}" srcOrd="4" destOrd="0" presId="urn:microsoft.com/office/officeart/2005/8/layout/lProcess2"/>
    <dgm:cxn modelId="{7C9F60A5-D29E-4348-894B-C145A7A92133}" type="presParOf" srcId="{4D2C435A-740C-4F69-BB93-389A2A32F111}" destId="{78AB2730-3420-43FB-9B7B-98C4B964B65B}" srcOrd="1" destOrd="0" presId="urn:microsoft.com/office/officeart/2005/8/layout/lProcess2"/>
    <dgm:cxn modelId="{0DE68D5A-4F16-4D72-9648-C284ADCEC785}" type="presParOf" srcId="{4D2C435A-740C-4F69-BB93-389A2A32F111}" destId="{433C3DD1-AC0E-4203-AE1F-26A34B1B66F6}" srcOrd="2" destOrd="0" presId="urn:microsoft.com/office/officeart/2005/8/layout/lProcess2"/>
    <dgm:cxn modelId="{569B15F4-D75F-4C0F-8D1E-4641D40EC488}" type="presParOf" srcId="{433C3DD1-AC0E-4203-AE1F-26A34B1B66F6}" destId="{B060FF27-7C0D-4673-819C-DE22C0E76A19}" srcOrd="0" destOrd="0" presId="urn:microsoft.com/office/officeart/2005/8/layout/lProcess2"/>
    <dgm:cxn modelId="{30E0F2B0-429C-4FBB-B854-CB1DECBF881B}" type="presParOf" srcId="{433C3DD1-AC0E-4203-AE1F-26A34B1B66F6}" destId="{D5F6D98B-C7DF-4007-B090-75B98377CD34}" srcOrd="1" destOrd="0" presId="urn:microsoft.com/office/officeart/2005/8/layout/lProcess2"/>
    <dgm:cxn modelId="{E0175C2A-FB7A-4A8E-AC53-0FC83981F35D}" type="presParOf" srcId="{433C3DD1-AC0E-4203-AE1F-26A34B1B66F6}" destId="{33F3E3E1-BB12-4B1A-A463-09FBEAD67738}" srcOrd="2" destOrd="0" presId="urn:microsoft.com/office/officeart/2005/8/layout/lProcess2"/>
    <dgm:cxn modelId="{4E914C11-CDDF-436C-8966-C04EF8E0449E}" type="presParOf" srcId="{33F3E3E1-BB12-4B1A-A463-09FBEAD67738}" destId="{E757E520-FE1C-4C3E-89BF-8CF4A35DB199}" srcOrd="0" destOrd="0" presId="urn:microsoft.com/office/officeart/2005/8/layout/lProcess2"/>
    <dgm:cxn modelId="{578910BC-1158-4C74-B47F-C808007CD9EF}" type="presParOf" srcId="{E757E520-FE1C-4C3E-89BF-8CF4A35DB199}" destId="{9F37A909-0D22-4C13-95C1-BBF0A1A3AAFE}" srcOrd="0" destOrd="0" presId="urn:microsoft.com/office/officeart/2005/8/layout/lProcess2"/>
    <dgm:cxn modelId="{6B8C70E3-1049-4B97-B936-7885F8947765}" type="presParOf" srcId="{E757E520-FE1C-4C3E-89BF-8CF4A35DB199}" destId="{6FC8DE7C-0773-4547-97A6-CDAD5E91F451}" srcOrd="1" destOrd="0" presId="urn:microsoft.com/office/officeart/2005/8/layout/lProcess2"/>
    <dgm:cxn modelId="{91E4046B-CAD9-4016-B14B-A555F6474497}" type="presParOf" srcId="{E757E520-FE1C-4C3E-89BF-8CF4A35DB199}" destId="{D613F7D2-6CDB-437F-ADAC-6DCCFFD115BA}" srcOrd="2" destOrd="0" presId="urn:microsoft.com/office/officeart/2005/8/layout/lProcess2"/>
    <dgm:cxn modelId="{694D73C9-9873-498C-A42C-3470CF274ED0}" type="presParOf" srcId="{E757E520-FE1C-4C3E-89BF-8CF4A35DB199}" destId="{B22AFF7C-55DA-4BE4-BF03-4B41BEE539DC}" srcOrd="3" destOrd="0" presId="urn:microsoft.com/office/officeart/2005/8/layout/lProcess2"/>
    <dgm:cxn modelId="{F0EF4D3C-1062-44D0-94D2-84DF294A6449}" type="presParOf" srcId="{E757E520-FE1C-4C3E-89BF-8CF4A35DB199}" destId="{660EFAAB-60A9-4670-8390-402F32FBFFF5}" srcOrd="4" destOrd="0" presId="urn:microsoft.com/office/officeart/2005/8/layout/lProcess2"/>
    <dgm:cxn modelId="{2FA3F3C5-F84A-4D16-8D5F-0E5EE2E3E648}" type="presParOf" srcId="{E757E520-FE1C-4C3E-89BF-8CF4A35DB199}" destId="{11AF0BD5-86BF-4262-A408-6A52862AB213}" srcOrd="5" destOrd="0" presId="urn:microsoft.com/office/officeart/2005/8/layout/lProcess2"/>
    <dgm:cxn modelId="{C2E47A50-A0BF-490D-BC1C-16A727E9BCD9}" type="presParOf" srcId="{E757E520-FE1C-4C3E-89BF-8CF4A35DB199}" destId="{5D3785C3-A45C-43DF-A4D0-B0C7497134E8}" srcOrd="6" destOrd="0" presId="urn:microsoft.com/office/officeart/2005/8/layout/lProcess2"/>
    <dgm:cxn modelId="{5C1DDB6F-EAFA-46DB-B312-A53C9329F8FE}" type="presParOf" srcId="{4D2C435A-740C-4F69-BB93-389A2A32F111}" destId="{6DA173C6-F486-47A3-8D15-F62A5F387242}" srcOrd="3" destOrd="0" presId="urn:microsoft.com/office/officeart/2005/8/layout/lProcess2"/>
    <dgm:cxn modelId="{FDB7339A-FA9D-49C9-8D17-301D97D420D6}" type="presParOf" srcId="{4D2C435A-740C-4F69-BB93-389A2A32F111}" destId="{63C249F9-A7B6-45EF-B780-D5313E8AE385}" srcOrd="4" destOrd="0" presId="urn:microsoft.com/office/officeart/2005/8/layout/lProcess2"/>
    <dgm:cxn modelId="{E1F1CFDC-D79F-4F23-B5A6-AF9105CC90B5}" type="presParOf" srcId="{63C249F9-A7B6-45EF-B780-D5313E8AE385}" destId="{38E01E58-49C3-4BF8-B886-729EE9D57E8B}" srcOrd="0" destOrd="0" presId="urn:microsoft.com/office/officeart/2005/8/layout/lProcess2"/>
    <dgm:cxn modelId="{912AEB03-3105-4782-8CF3-55BFFAEEFC76}" type="presParOf" srcId="{63C249F9-A7B6-45EF-B780-D5313E8AE385}" destId="{01573606-D774-4BB0-9BAE-0559CBAF73C5}" srcOrd="1" destOrd="0" presId="urn:microsoft.com/office/officeart/2005/8/layout/lProcess2"/>
    <dgm:cxn modelId="{88100C4A-89F9-4D88-AD73-DBC3ABEA2E28}" type="presParOf" srcId="{63C249F9-A7B6-45EF-B780-D5313E8AE385}" destId="{C654AF54-FB25-492C-840E-E9125B2A0CF0}" srcOrd="2" destOrd="0" presId="urn:microsoft.com/office/officeart/2005/8/layout/lProcess2"/>
    <dgm:cxn modelId="{09614E5C-C3F6-4509-9791-553C4C672761}" type="presParOf" srcId="{C654AF54-FB25-492C-840E-E9125B2A0CF0}" destId="{8C0FC171-DA13-446E-AC22-AA2D7DBD29AF}" srcOrd="0" destOrd="0" presId="urn:microsoft.com/office/officeart/2005/8/layout/lProcess2"/>
    <dgm:cxn modelId="{6E5E07CB-0E32-4A81-8A11-2059D13CD75C}" type="presParOf" srcId="{8C0FC171-DA13-446E-AC22-AA2D7DBD29AF}" destId="{E2CD170F-1BC9-4CBC-ACFC-B3FDABA12C82}" srcOrd="0" destOrd="0" presId="urn:microsoft.com/office/officeart/2005/8/layout/lProcess2"/>
    <dgm:cxn modelId="{E8CFEEED-0F57-4E51-8BC6-2374A7CB2034}" type="presParOf" srcId="{8C0FC171-DA13-446E-AC22-AA2D7DBD29AF}" destId="{A3376611-F7A7-4DFC-B267-9814FA89F359}" srcOrd="1" destOrd="0" presId="urn:microsoft.com/office/officeart/2005/8/layout/lProcess2"/>
    <dgm:cxn modelId="{F34F23C1-2800-4D07-9CC1-1DDDB56CF25B}" type="presParOf" srcId="{8C0FC171-DA13-446E-AC22-AA2D7DBD29AF}" destId="{293E7B7D-83FF-420E-9C1D-ACA2429CF4EA}" srcOrd="2" destOrd="0" presId="urn:microsoft.com/office/officeart/2005/8/layout/lProcess2"/>
    <dgm:cxn modelId="{7E849563-9198-4D7D-8D54-A2F9B15804C2}" type="presParOf" srcId="{8C0FC171-DA13-446E-AC22-AA2D7DBD29AF}" destId="{4FEBEF01-004F-430E-B3BA-284E9E329C5D}" srcOrd="3" destOrd="0" presId="urn:microsoft.com/office/officeart/2005/8/layout/lProcess2"/>
    <dgm:cxn modelId="{53483C42-FE48-450C-AC0A-2822E942B308}" type="presParOf" srcId="{8C0FC171-DA13-446E-AC22-AA2D7DBD29AF}" destId="{6CC73385-6C1B-4662-8B00-E0D7534AE650}" srcOrd="4" destOrd="0" presId="urn:microsoft.com/office/officeart/2005/8/layout/lProcess2"/>
    <dgm:cxn modelId="{006ECA92-66F3-4B4A-BD67-393509358341}" type="presParOf" srcId="{8C0FC171-DA13-446E-AC22-AA2D7DBD29AF}" destId="{303EDE1B-E2C2-4E7E-B8DB-04FB07261B20}" srcOrd="5" destOrd="0" presId="urn:microsoft.com/office/officeart/2005/8/layout/lProcess2"/>
    <dgm:cxn modelId="{C6F956E7-AF2F-4138-80FB-6509C5345985}" type="presParOf" srcId="{8C0FC171-DA13-446E-AC22-AA2D7DBD29AF}" destId="{F26E5860-0229-41C2-93C3-589E341CE1ED}" srcOrd="6" destOrd="0" presId="urn:microsoft.com/office/officeart/2005/8/layout/lProcess2"/>
    <dgm:cxn modelId="{3EC9F611-DE25-430B-9F72-B404824D595D}" type="presParOf" srcId="{8C0FC171-DA13-446E-AC22-AA2D7DBD29AF}" destId="{BA571D9A-1DC9-4530-BF3F-05FD5DB15250}" srcOrd="7" destOrd="0" presId="urn:microsoft.com/office/officeart/2005/8/layout/lProcess2"/>
    <dgm:cxn modelId="{7F88EF97-21E9-48EC-9183-3B98F741C4B9}" type="presParOf" srcId="{8C0FC171-DA13-446E-AC22-AA2D7DBD29AF}" destId="{A7742C53-13C3-47AC-AC1C-BDC4FB5320DE}"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4E51C-9093-4EEA-B9A7-50BC973DD0E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E510F061-0B69-4A05-88C0-409FAE53C831}">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800" b="1" dirty="0" smtClean="0">
              <a:latin typeface="Times New Roman" panose="02020603050405020304" pitchFamily="18" charset="0"/>
              <a:cs typeface="Times New Roman" panose="02020603050405020304" pitchFamily="18" charset="0"/>
            </a:rPr>
            <a:t>Безвозмездные поступления всего 12 995,3</a:t>
          </a:r>
        </a:p>
        <a:p>
          <a:pPr defTabSz="1244600">
            <a:lnSpc>
              <a:spcPct val="90000"/>
            </a:lnSpc>
            <a:spcBef>
              <a:spcPct val="0"/>
            </a:spcBef>
            <a:spcAft>
              <a:spcPct val="35000"/>
            </a:spcAft>
          </a:pPr>
          <a:r>
            <a:rPr lang="ru-RU" sz="2800" b="1" dirty="0" smtClean="0">
              <a:latin typeface="Times New Roman" panose="02020603050405020304" pitchFamily="18" charset="0"/>
              <a:cs typeface="Times New Roman" panose="02020603050405020304" pitchFamily="18" charset="0"/>
            </a:rPr>
            <a:t>в том числе:</a:t>
          </a:r>
        </a:p>
      </dgm:t>
    </dgm:pt>
    <dgm:pt modelId="{3D8A143A-785C-4E2E-823A-156E3D13DB18}" type="parTrans" cxnId="{336CC8DB-8FE1-4261-856A-B43D478E1788}">
      <dgm:prSet/>
      <dgm:spPr/>
      <dgm:t>
        <a:bodyPr/>
        <a:lstStyle/>
        <a:p>
          <a:endParaRPr lang="ru-RU" sz="1200">
            <a:latin typeface="Times New Roman" panose="02020603050405020304" pitchFamily="18" charset="0"/>
            <a:cs typeface="Times New Roman" panose="02020603050405020304" pitchFamily="18" charset="0"/>
          </a:endParaRPr>
        </a:p>
      </dgm:t>
    </dgm:pt>
    <dgm:pt modelId="{45D8814A-CBAA-4D9F-ABCC-0803D0F65328}" type="sibTrans" cxnId="{336CC8DB-8FE1-4261-856A-B43D478E1788}">
      <dgm:prSet/>
      <dgm:spPr/>
      <dgm:t>
        <a:bodyPr/>
        <a:lstStyle/>
        <a:p>
          <a:endParaRPr lang="ru-RU" sz="1200">
            <a:latin typeface="Times New Roman" panose="02020603050405020304" pitchFamily="18" charset="0"/>
            <a:cs typeface="Times New Roman" panose="02020603050405020304" pitchFamily="18" charset="0"/>
          </a:endParaRPr>
        </a:p>
      </dgm:t>
    </dgm:pt>
    <dgm:pt modelId="{541F7613-D15B-4A54-9A3D-F29CF5E93213}">
      <dgm:prSet phldrT="[Текст]" custT="1"/>
      <dgm:spPr>
        <a:solidFill>
          <a:schemeClr val="accent1">
            <a:lumMod val="40000"/>
            <a:lumOff val="60000"/>
          </a:schemeClr>
        </a:solidFill>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Дотации</a:t>
          </a:r>
        </a:p>
        <a:p>
          <a:r>
            <a:rPr lang="ru-RU" sz="2000" b="1" dirty="0" smtClean="0">
              <a:solidFill>
                <a:schemeClr val="tx1"/>
              </a:solidFill>
              <a:latin typeface="Times New Roman" panose="02020603050405020304" pitchFamily="18" charset="0"/>
              <a:cs typeface="Times New Roman" panose="02020603050405020304" pitchFamily="18" charset="0"/>
            </a:rPr>
            <a:t>159,9</a:t>
          </a:r>
        </a:p>
      </dgm:t>
    </dgm:pt>
    <dgm:pt modelId="{9FD6CE30-B6A4-4C03-B905-4C93328FC426}" type="parTrans" cxnId="{86939457-7AAE-4682-914F-147049F893CD}">
      <dgm:prSet/>
      <dgm:spPr/>
      <dgm:t>
        <a:bodyPr/>
        <a:lstStyle/>
        <a:p>
          <a:endParaRPr lang="ru-RU" sz="1200">
            <a:latin typeface="Times New Roman" panose="02020603050405020304" pitchFamily="18" charset="0"/>
            <a:cs typeface="Times New Roman" panose="02020603050405020304" pitchFamily="18" charset="0"/>
          </a:endParaRPr>
        </a:p>
      </dgm:t>
    </dgm:pt>
    <dgm:pt modelId="{5883E9BF-BB70-44D6-AA73-CB9BE8A0702F}" type="sibTrans" cxnId="{86939457-7AAE-4682-914F-147049F893CD}">
      <dgm:prSet/>
      <dgm:spPr/>
      <dgm:t>
        <a:bodyPr/>
        <a:lstStyle/>
        <a:p>
          <a:endParaRPr lang="ru-RU" sz="1200">
            <a:latin typeface="Times New Roman" panose="02020603050405020304" pitchFamily="18" charset="0"/>
            <a:cs typeface="Times New Roman" panose="02020603050405020304" pitchFamily="18" charset="0"/>
          </a:endParaRPr>
        </a:p>
      </dgm:t>
    </dgm:pt>
    <dgm:pt modelId="{7ECD93BE-3B9C-42A2-90A3-BA2DAC1444D7}">
      <dgm:prSet phldrT="[Текст]" custT="1"/>
      <dgm:spPr>
        <a:solidFill>
          <a:schemeClr val="accent1">
            <a:lumMod val="40000"/>
            <a:lumOff val="60000"/>
          </a:schemeClr>
        </a:solidFill>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Субсидии</a:t>
          </a:r>
        </a:p>
        <a:p>
          <a:r>
            <a:rPr lang="ru-RU" sz="2000" b="1" dirty="0" smtClean="0">
              <a:solidFill>
                <a:schemeClr val="tx1"/>
              </a:solidFill>
              <a:latin typeface="Times New Roman" panose="02020603050405020304" pitchFamily="18" charset="0"/>
              <a:cs typeface="Times New Roman" panose="02020603050405020304" pitchFamily="18" charset="0"/>
            </a:rPr>
            <a:t>2 303,9</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A7902FFB-0F3C-4F67-B715-168AA873F3F0}" type="parTrans" cxnId="{14D454DA-57E2-41ED-9BF2-A2E0E57E5BD8}">
      <dgm:prSet/>
      <dgm:spPr/>
      <dgm:t>
        <a:bodyPr/>
        <a:lstStyle/>
        <a:p>
          <a:endParaRPr lang="ru-RU" sz="1200">
            <a:latin typeface="Times New Roman" panose="02020603050405020304" pitchFamily="18" charset="0"/>
            <a:cs typeface="Times New Roman" panose="02020603050405020304" pitchFamily="18" charset="0"/>
          </a:endParaRPr>
        </a:p>
      </dgm:t>
    </dgm:pt>
    <dgm:pt modelId="{BCED9555-062E-42E8-AC29-EE8C876BEB6A}" type="sibTrans" cxnId="{14D454DA-57E2-41ED-9BF2-A2E0E57E5BD8}">
      <dgm:prSet/>
      <dgm:spPr/>
      <dgm:t>
        <a:bodyPr/>
        <a:lstStyle/>
        <a:p>
          <a:endParaRPr lang="ru-RU" sz="1200">
            <a:latin typeface="Times New Roman" panose="02020603050405020304" pitchFamily="18" charset="0"/>
            <a:cs typeface="Times New Roman" panose="02020603050405020304" pitchFamily="18" charset="0"/>
          </a:endParaRPr>
        </a:p>
      </dgm:t>
    </dgm:pt>
    <dgm:pt modelId="{CAD961AA-9BFD-4539-8223-E8D3598583AE}">
      <dgm:prSet phldrT="[Текст]" custT="1"/>
      <dgm:spPr>
        <a:solidFill>
          <a:schemeClr val="accent1">
            <a:lumMod val="60000"/>
            <a:lumOff val="40000"/>
          </a:schemeClr>
        </a:solidFill>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p>
        <a:p>
          <a:r>
            <a:rPr lang="ru-RU" sz="2000" b="1" dirty="0" smtClean="0">
              <a:solidFill>
                <a:schemeClr val="tx1"/>
              </a:solidFill>
              <a:latin typeface="Times New Roman" panose="02020603050405020304" pitchFamily="18" charset="0"/>
              <a:cs typeface="Times New Roman" panose="02020603050405020304" pitchFamily="18" charset="0"/>
            </a:rPr>
            <a:t>2,7</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8D773C5E-80B3-43E4-8D2A-D338F24236C1}" type="parTrans" cxnId="{22ECF1D3-0EF4-4311-8C29-8649FC82A92F}">
      <dgm:prSet/>
      <dgm:spPr/>
      <dgm:t>
        <a:bodyPr/>
        <a:lstStyle/>
        <a:p>
          <a:endParaRPr lang="ru-RU" sz="1200">
            <a:latin typeface="Times New Roman" panose="02020603050405020304" pitchFamily="18" charset="0"/>
            <a:cs typeface="Times New Roman" panose="02020603050405020304" pitchFamily="18" charset="0"/>
          </a:endParaRPr>
        </a:p>
      </dgm:t>
    </dgm:pt>
    <dgm:pt modelId="{B2D6DA56-0D1C-4106-9CD4-D85081BBB841}" type="sibTrans" cxnId="{22ECF1D3-0EF4-4311-8C29-8649FC82A92F}">
      <dgm:prSet/>
      <dgm:spPr/>
      <dgm:t>
        <a:bodyPr/>
        <a:lstStyle/>
        <a:p>
          <a:endParaRPr lang="ru-RU" sz="1200">
            <a:latin typeface="Times New Roman" panose="02020603050405020304" pitchFamily="18" charset="0"/>
            <a:cs typeface="Times New Roman" panose="02020603050405020304" pitchFamily="18" charset="0"/>
          </a:endParaRPr>
        </a:p>
      </dgm:t>
    </dgm:pt>
    <dgm:pt modelId="{DBC69D53-9AA3-4285-8DEC-FBF344A6C220}">
      <dgm:prSet phldrT="[Текст]" custT="1"/>
      <dgm:spPr>
        <a:solidFill>
          <a:schemeClr val="accent1">
            <a:lumMod val="40000"/>
            <a:lumOff val="60000"/>
          </a:schemeClr>
        </a:solidFill>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Субвенции</a:t>
          </a:r>
        </a:p>
        <a:p>
          <a:r>
            <a:rPr lang="ru-RU" sz="2000" b="1" dirty="0" smtClean="0">
              <a:solidFill>
                <a:schemeClr val="tx1"/>
              </a:solidFill>
              <a:latin typeface="Times New Roman" panose="02020603050405020304" pitchFamily="18" charset="0"/>
              <a:cs typeface="Times New Roman" panose="02020603050405020304" pitchFamily="18" charset="0"/>
            </a:rPr>
            <a:t>7 478,6</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F6FD3BCE-10E0-441A-BB0D-F8681AF6A513}" type="parTrans" cxnId="{D9859E3F-19BF-4FC8-B1A9-990783E82A7D}">
      <dgm:prSet/>
      <dgm:spPr/>
      <dgm:t>
        <a:bodyPr/>
        <a:lstStyle/>
        <a:p>
          <a:endParaRPr lang="ru-RU" sz="1200">
            <a:latin typeface="Times New Roman" panose="02020603050405020304" pitchFamily="18" charset="0"/>
            <a:cs typeface="Times New Roman" panose="02020603050405020304" pitchFamily="18" charset="0"/>
          </a:endParaRPr>
        </a:p>
      </dgm:t>
    </dgm:pt>
    <dgm:pt modelId="{D71293CD-1827-4919-A36A-1664BEAD6FFE}" type="sibTrans" cxnId="{D9859E3F-19BF-4FC8-B1A9-990783E82A7D}">
      <dgm:prSet/>
      <dgm:spPr/>
      <dgm:t>
        <a:bodyPr/>
        <a:lstStyle/>
        <a:p>
          <a:endParaRPr lang="ru-RU" sz="1200">
            <a:latin typeface="Times New Roman" panose="02020603050405020304" pitchFamily="18" charset="0"/>
            <a:cs typeface="Times New Roman" panose="02020603050405020304" pitchFamily="18" charset="0"/>
          </a:endParaRPr>
        </a:p>
      </dgm:t>
    </dgm:pt>
    <dgm:pt modelId="{3A403DFF-D8AA-4903-837C-4A9475F6A012}">
      <dgm:prSet phldrT="[Текст]" custT="1"/>
      <dgm:spPr>
        <a:solidFill>
          <a:schemeClr val="accent1">
            <a:lumMod val="40000"/>
            <a:lumOff val="60000"/>
          </a:schemeClr>
        </a:solidFill>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Иные межбюджетные трансферты</a:t>
          </a:r>
        </a:p>
        <a:p>
          <a:r>
            <a:rPr lang="ru-RU" sz="2000" b="1" dirty="0" smtClean="0">
              <a:solidFill>
                <a:schemeClr val="tx1"/>
              </a:solidFill>
              <a:latin typeface="Times New Roman" panose="02020603050405020304" pitchFamily="18" charset="0"/>
              <a:cs typeface="Times New Roman" panose="02020603050405020304" pitchFamily="18" charset="0"/>
            </a:rPr>
            <a:t>3 038,8</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572F8709-03B8-4031-8DD7-2CE45B570780}" type="parTrans" cxnId="{A38988A8-33B1-484B-8D21-849F18B4C5D8}">
      <dgm:prSet/>
      <dgm:spPr/>
      <dgm:t>
        <a:bodyPr/>
        <a:lstStyle/>
        <a:p>
          <a:endParaRPr lang="ru-RU" sz="1200">
            <a:latin typeface="Times New Roman" panose="02020603050405020304" pitchFamily="18" charset="0"/>
            <a:cs typeface="Times New Roman" panose="02020603050405020304" pitchFamily="18" charset="0"/>
          </a:endParaRPr>
        </a:p>
      </dgm:t>
    </dgm:pt>
    <dgm:pt modelId="{DF637D1D-C6EA-4E43-ACD7-9B8798EF193A}" type="sibTrans" cxnId="{A38988A8-33B1-484B-8D21-849F18B4C5D8}">
      <dgm:prSet/>
      <dgm:spPr/>
      <dgm:t>
        <a:bodyPr/>
        <a:lstStyle/>
        <a:p>
          <a:endParaRPr lang="ru-RU" sz="1200">
            <a:latin typeface="Times New Roman" panose="02020603050405020304" pitchFamily="18" charset="0"/>
            <a:cs typeface="Times New Roman" panose="02020603050405020304" pitchFamily="18" charset="0"/>
          </a:endParaRPr>
        </a:p>
      </dgm:t>
    </dgm:pt>
    <dgm:pt modelId="{E79566D9-EF50-4DC4-82F6-9ABC4965BA74}">
      <dgm:prSet phldrT="[Текст]" custT="1"/>
      <dgm:spPr>
        <a:solidFill>
          <a:schemeClr val="accent1">
            <a:lumMod val="60000"/>
            <a:lumOff val="40000"/>
          </a:schemeClr>
        </a:solidFill>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Безвозмездные поступления от негосударственных организаций</a:t>
          </a:r>
        </a:p>
        <a:p>
          <a:r>
            <a:rPr lang="ru-RU" sz="2000" b="1" dirty="0" smtClean="0">
              <a:solidFill>
                <a:schemeClr val="tx1"/>
              </a:solidFill>
              <a:latin typeface="Times New Roman" panose="02020603050405020304" pitchFamily="18" charset="0"/>
              <a:cs typeface="Times New Roman" panose="02020603050405020304" pitchFamily="18" charset="0"/>
            </a:rPr>
            <a:t>10,0</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7A18449F-40AA-420B-997A-55EF9F72E420}" type="parTrans" cxnId="{AF922089-EC98-49DB-92C5-757C6ACDA4EC}">
      <dgm:prSet/>
      <dgm:spPr/>
      <dgm:t>
        <a:bodyPr/>
        <a:lstStyle/>
        <a:p>
          <a:endParaRPr lang="ru-RU" sz="1200">
            <a:latin typeface="Times New Roman" panose="02020603050405020304" pitchFamily="18" charset="0"/>
            <a:cs typeface="Times New Roman" panose="02020603050405020304" pitchFamily="18" charset="0"/>
          </a:endParaRPr>
        </a:p>
      </dgm:t>
    </dgm:pt>
    <dgm:pt modelId="{98539C21-DC4A-4E34-A3E9-EA85C44A901E}" type="sibTrans" cxnId="{AF922089-EC98-49DB-92C5-757C6ACDA4EC}">
      <dgm:prSet/>
      <dgm:spPr/>
      <dgm:t>
        <a:bodyPr/>
        <a:lstStyle/>
        <a:p>
          <a:endParaRPr lang="ru-RU" sz="1200">
            <a:latin typeface="Times New Roman" panose="02020603050405020304" pitchFamily="18" charset="0"/>
            <a:cs typeface="Times New Roman" panose="02020603050405020304" pitchFamily="18" charset="0"/>
          </a:endParaRPr>
        </a:p>
      </dgm:t>
    </dgm:pt>
    <dgm:pt modelId="{7DED6571-2625-4282-B5DC-328C331A861C}">
      <dgm:prSet phldrT="[Текст]" custT="1"/>
      <dgm:spPr>
        <a:solidFill>
          <a:schemeClr val="accent1">
            <a:lumMod val="60000"/>
            <a:lumOff val="40000"/>
          </a:schemeClr>
        </a:solidFill>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Прочие безвозмездные поступления</a:t>
          </a:r>
        </a:p>
        <a:p>
          <a:r>
            <a:rPr lang="ru-RU" sz="2000" b="1" dirty="0" smtClean="0">
              <a:solidFill>
                <a:schemeClr val="tx1"/>
              </a:solidFill>
              <a:latin typeface="Times New Roman" panose="02020603050405020304" pitchFamily="18" charset="0"/>
              <a:cs typeface="Times New Roman" panose="02020603050405020304" pitchFamily="18" charset="0"/>
            </a:rPr>
            <a:t>10,6</a:t>
          </a:r>
        </a:p>
        <a:p>
          <a:r>
            <a:rPr lang="ru-RU" sz="1600" dirty="0" smtClean="0">
              <a:solidFill>
                <a:schemeClr val="tx1"/>
              </a:solidFill>
              <a:latin typeface="Times New Roman" panose="02020603050405020304" pitchFamily="18" charset="0"/>
              <a:cs typeface="Times New Roman" panose="02020603050405020304" pitchFamily="18" charset="0"/>
            </a:rPr>
            <a:t> </a:t>
          </a:r>
        </a:p>
      </dgm:t>
    </dgm:pt>
    <dgm:pt modelId="{D6DE9BD9-8613-4B4B-97EE-A3EB303CC5C5}" type="parTrans" cxnId="{F7707A77-02D1-4319-AEB1-CF73427110A9}">
      <dgm:prSet/>
      <dgm:spPr/>
      <dgm:t>
        <a:bodyPr/>
        <a:lstStyle/>
        <a:p>
          <a:endParaRPr lang="ru-RU" sz="1200">
            <a:latin typeface="Times New Roman" panose="02020603050405020304" pitchFamily="18" charset="0"/>
            <a:cs typeface="Times New Roman" panose="02020603050405020304" pitchFamily="18" charset="0"/>
          </a:endParaRPr>
        </a:p>
      </dgm:t>
    </dgm:pt>
    <dgm:pt modelId="{6D833385-1A4C-4B13-915B-8A61A401D94B}" type="sibTrans" cxnId="{F7707A77-02D1-4319-AEB1-CF73427110A9}">
      <dgm:prSet/>
      <dgm:spPr/>
      <dgm:t>
        <a:bodyPr/>
        <a:lstStyle/>
        <a:p>
          <a:endParaRPr lang="ru-RU" sz="1200">
            <a:latin typeface="Times New Roman" panose="02020603050405020304" pitchFamily="18" charset="0"/>
            <a:cs typeface="Times New Roman" panose="02020603050405020304" pitchFamily="18" charset="0"/>
          </a:endParaRPr>
        </a:p>
      </dgm:t>
    </dgm:pt>
    <dgm:pt modelId="{572E85AC-07D4-4BFA-A1FE-518AF0A85477}">
      <dgm:prSet phldrT="[Текст]" custT="1"/>
      <dgm:spPr>
        <a:solidFill>
          <a:schemeClr val="accent1">
            <a:lumMod val="60000"/>
            <a:lumOff val="40000"/>
          </a:schemeClr>
        </a:solidFill>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a:t>
          </a:r>
        </a:p>
        <a:p>
          <a:r>
            <a:rPr lang="ru-RU" sz="2000" b="1" dirty="0" smtClean="0">
              <a:solidFill>
                <a:schemeClr val="tx1"/>
              </a:solidFill>
              <a:latin typeface="Times New Roman" panose="02020603050405020304" pitchFamily="18" charset="0"/>
              <a:cs typeface="Times New Roman" panose="02020603050405020304" pitchFamily="18" charset="0"/>
            </a:rPr>
            <a:t>(-) 9,2</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3E881B15-B909-4360-917D-E81B2D9FE9C6}" type="parTrans" cxnId="{FF641481-5A34-49EB-8F4E-EEBA5BB974F4}">
      <dgm:prSet/>
      <dgm:spPr/>
      <dgm:t>
        <a:bodyPr/>
        <a:lstStyle/>
        <a:p>
          <a:endParaRPr lang="ru-RU" sz="1200">
            <a:latin typeface="Times New Roman" panose="02020603050405020304" pitchFamily="18" charset="0"/>
            <a:cs typeface="Times New Roman" panose="02020603050405020304" pitchFamily="18" charset="0"/>
          </a:endParaRPr>
        </a:p>
      </dgm:t>
    </dgm:pt>
    <dgm:pt modelId="{7210EC6D-F676-4B82-9AAC-D7A4A41E8886}" type="sibTrans" cxnId="{FF641481-5A34-49EB-8F4E-EEBA5BB974F4}">
      <dgm:prSet/>
      <dgm:spPr/>
      <dgm:t>
        <a:bodyPr/>
        <a:lstStyle/>
        <a:p>
          <a:endParaRPr lang="ru-RU" sz="1200">
            <a:latin typeface="Times New Roman" panose="02020603050405020304" pitchFamily="18" charset="0"/>
            <a:cs typeface="Times New Roman" panose="02020603050405020304" pitchFamily="18" charset="0"/>
          </a:endParaRPr>
        </a:p>
      </dgm:t>
    </dgm:pt>
    <dgm:pt modelId="{EF6E964B-1E27-4D62-B70E-A0A487E5F74D}">
      <dgm:prSet/>
      <dgm:spPr/>
      <dgm:t>
        <a:bodyPr/>
        <a:lstStyle/>
        <a:p>
          <a:endParaRPr lang="ru-RU" sz="1200" dirty="0">
            <a:latin typeface="Times New Roman" panose="02020603050405020304" pitchFamily="18" charset="0"/>
            <a:cs typeface="Times New Roman" panose="02020603050405020304" pitchFamily="18" charset="0"/>
          </a:endParaRPr>
        </a:p>
      </dgm:t>
    </dgm:pt>
    <dgm:pt modelId="{A3E0B7C0-4715-4788-B08F-18450DBA83B7}" type="parTrans" cxnId="{45096DA8-5ADD-4DAB-BEB8-42035F687B87}">
      <dgm:prSet/>
      <dgm:spPr/>
      <dgm:t>
        <a:bodyPr/>
        <a:lstStyle/>
        <a:p>
          <a:endParaRPr lang="ru-RU" sz="1200">
            <a:latin typeface="Times New Roman" panose="02020603050405020304" pitchFamily="18" charset="0"/>
            <a:cs typeface="Times New Roman" panose="02020603050405020304" pitchFamily="18" charset="0"/>
          </a:endParaRPr>
        </a:p>
      </dgm:t>
    </dgm:pt>
    <dgm:pt modelId="{3C3ED3D9-5914-4A8A-BA09-5642D1216411}" type="sibTrans" cxnId="{45096DA8-5ADD-4DAB-BEB8-42035F687B87}">
      <dgm:prSet/>
      <dgm:spPr/>
      <dgm:t>
        <a:bodyPr/>
        <a:lstStyle/>
        <a:p>
          <a:endParaRPr lang="ru-RU" sz="1200">
            <a:latin typeface="Times New Roman" panose="02020603050405020304" pitchFamily="18" charset="0"/>
            <a:cs typeface="Times New Roman" panose="02020603050405020304" pitchFamily="18" charset="0"/>
          </a:endParaRPr>
        </a:p>
      </dgm:t>
    </dgm:pt>
    <dgm:pt modelId="{2C237790-A4DE-4BCB-B2A4-9C542D050E9A}" type="pres">
      <dgm:prSet presAssocID="{0AD4E51C-9093-4EEA-B9A7-50BC973DD0ED}" presName="composite" presStyleCnt="0">
        <dgm:presLayoutVars>
          <dgm:chMax val="1"/>
          <dgm:dir/>
          <dgm:resizeHandles val="exact"/>
        </dgm:presLayoutVars>
      </dgm:prSet>
      <dgm:spPr/>
      <dgm:t>
        <a:bodyPr/>
        <a:lstStyle/>
        <a:p>
          <a:endParaRPr lang="ru-RU"/>
        </a:p>
      </dgm:t>
    </dgm:pt>
    <dgm:pt modelId="{7D936B49-BB73-4897-A4BD-71C52714C443}" type="pres">
      <dgm:prSet presAssocID="{E510F061-0B69-4A05-88C0-409FAE53C831}" presName="roof" presStyleLbl="dkBgShp" presStyleIdx="0" presStyleCnt="2" custLinFactNeighborX="0" custLinFactNeighborY="-543"/>
      <dgm:spPr/>
      <dgm:t>
        <a:bodyPr/>
        <a:lstStyle/>
        <a:p>
          <a:endParaRPr lang="ru-RU"/>
        </a:p>
      </dgm:t>
    </dgm:pt>
    <dgm:pt modelId="{374F70FE-03D9-4E7B-8515-B07980C12C20}" type="pres">
      <dgm:prSet presAssocID="{E510F061-0B69-4A05-88C0-409FAE53C831}" presName="pillars" presStyleCnt="0"/>
      <dgm:spPr/>
    </dgm:pt>
    <dgm:pt modelId="{221E8F06-040B-46EA-8ACF-93898F8BF156}" type="pres">
      <dgm:prSet presAssocID="{E510F061-0B69-4A05-88C0-409FAE53C831}" presName="pillar1" presStyleLbl="node1" presStyleIdx="0" presStyleCnt="8" custScaleX="61110">
        <dgm:presLayoutVars>
          <dgm:bulletEnabled val="1"/>
        </dgm:presLayoutVars>
      </dgm:prSet>
      <dgm:spPr/>
      <dgm:t>
        <a:bodyPr/>
        <a:lstStyle/>
        <a:p>
          <a:endParaRPr lang="ru-RU"/>
        </a:p>
      </dgm:t>
    </dgm:pt>
    <dgm:pt modelId="{3BEB3213-AF2C-4CD2-93A3-CB94DD372325}" type="pres">
      <dgm:prSet presAssocID="{7ECD93BE-3B9C-42A2-90A3-BA2DAC1444D7}" presName="pillarX" presStyleLbl="node1" presStyleIdx="1" presStyleCnt="8" custScaleX="66665">
        <dgm:presLayoutVars>
          <dgm:bulletEnabled val="1"/>
        </dgm:presLayoutVars>
      </dgm:prSet>
      <dgm:spPr/>
      <dgm:t>
        <a:bodyPr/>
        <a:lstStyle/>
        <a:p>
          <a:endParaRPr lang="ru-RU"/>
        </a:p>
      </dgm:t>
    </dgm:pt>
    <dgm:pt modelId="{53FB5C2A-A0AA-43D9-B4EC-B3ADA6253ED3}" type="pres">
      <dgm:prSet presAssocID="{DBC69D53-9AA3-4285-8DEC-FBF344A6C220}" presName="pillarX" presStyleLbl="node1" presStyleIdx="2" presStyleCnt="8" custScaleX="64485">
        <dgm:presLayoutVars>
          <dgm:bulletEnabled val="1"/>
        </dgm:presLayoutVars>
      </dgm:prSet>
      <dgm:spPr/>
      <dgm:t>
        <a:bodyPr/>
        <a:lstStyle/>
        <a:p>
          <a:endParaRPr lang="ru-RU"/>
        </a:p>
      </dgm:t>
    </dgm:pt>
    <dgm:pt modelId="{DB94149D-7F4D-4D28-9ECC-8E6FBBEFDB48}" type="pres">
      <dgm:prSet presAssocID="{3A403DFF-D8AA-4903-837C-4A9475F6A012}" presName="pillarX" presStyleLbl="node1" presStyleIdx="3" presStyleCnt="8" custScaleX="85813">
        <dgm:presLayoutVars>
          <dgm:bulletEnabled val="1"/>
        </dgm:presLayoutVars>
      </dgm:prSet>
      <dgm:spPr/>
      <dgm:t>
        <a:bodyPr/>
        <a:lstStyle/>
        <a:p>
          <a:endParaRPr lang="ru-RU"/>
        </a:p>
      </dgm:t>
    </dgm:pt>
    <dgm:pt modelId="{1CEC0EF7-9F0F-4FD2-A547-72CED950C9BA}" type="pres">
      <dgm:prSet presAssocID="{E79566D9-EF50-4DC4-82F6-9ABC4965BA74}" presName="pillarX" presStyleLbl="node1" presStyleIdx="4" presStyleCnt="8" custScaleX="105658">
        <dgm:presLayoutVars>
          <dgm:bulletEnabled val="1"/>
        </dgm:presLayoutVars>
      </dgm:prSet>
      <dgm:spPr/>
      <dgm:t>
        <a:bodyPr/>
        <a:lstStyle/>
        <a:p>
          <a:endParaRPr lang="ru-RU"/>
        </a:p>
      </dgm:t>
    </dgm:pt>
    <dgm:pt modelId="{E8B7B8F8-13B8-4428-B3F3-8480F4F18612}" type="pres">
      <dgm:prSet presAssocID="{7DED6571-2625-4282-B5DC-328C331A861C}" presName="pillarX" presStyleLbl="node1" presStyleIdx="5" presStyleCnt="8" custScaleX="81759">
        <dgm:presLayoutVars>
          <dgm:bulletEnabled val="1"/>
        </dgm:presLayoutVars>
      </dgm:prSet>
      <dgm:spPr/>
      <dgm:t>
        <a:bodyPr/>
        <a:lstStyle/>
        <a:p>
          <a:endParaRPr lang="ru-RU"/>
        </a:p>
      </dgm:t>
    </dgm:pt>
    <dgm:pt modelId="{EB0521A0-4865-43D7-8458-CE12ADB2FCC3}" type="pres">
      <dgm:prSet presAssocID="{CAD961AA-9BFD-4539-8223-E8D3598583AE}" presName="pillarX" presStyleLbl="node1" presStyleIdx="6" presStyleCnt="8" custScaleX="118489">
        <dgm:presLayoutVars>
          <dgm:bulletEnabled val="1"/>
        </dgm:presLayoutVars>
      </dgm:prSet>
      <dgm:spPr/>
      <dgm:t>
        <a:bodyPr/>
        <a:lstStyle/>
        <a:p>
          <a:endParaRPr lang="ru-RU"/>
        </a:p>
      </dgm:t>
    </dgm:pt>
    <dgm:pt modelId="{71C8CBD0-3DFB-45DA-BBEA-272649435741}" type="pres">
      <dgm:prSet presAssocID="{572E85AC-07D4-4BFA-A1FE-518AF0A85477}" presName="pillarX" presStyleLbl="node1" presStyleIdx="7" presStyleCnt="8" custScaleX="87125">
        <dgm:presLayoutVars>
          <dgm:bulletEnabled val="1"/>
        </dgm:presLayoutVars>
      </dgm:prSet>
      <dgm:spPr/>
      <dgm:t>
        <a:bodyPr/>
        <a:lstStyle/>
        <a:p>
          <a:endParaRPr lang="ru-RU"/>
        </a:p>
      </dgm:t>
    </dgm:pt>
    <dgm:pt modelId="{6EAC35BA-6F2C-4AC0-BD9D-E21722F6A79E}" type="pres">
      <dgm:prSet presAssocID="{E510F061-0B69-4A05-88C0-409FAE53C831}" presName="base" presStyleLbl="dkBgShp" presStyleIdx="1" presStyleCnt="2" custLinFactNeighborX="4393" custLinFactNeighborY="-20791"/>
      <dgm:spPr/>
    </dgm:pt>
  </dgm:ptLst>
  <dgm:cxnLst>
    <dgm:cxn modelId="{A38988A8-33B1-484B-8D21-849F18B4C5D8}" srcId="{E510F061-0B69-4A05-88C0-409FAE53C831}" destId="{3A403DFF-D8AA-4903-837C-4A9475F6A012}" srcOrd="3" destOrd="0" parTransId="{572F8709-03B8-4031-8DD7-2CE45B570780}" sibTransId="{DF637D1D-C6EA-4E43-ACD7-9B8798EF193A}"/>
    <dgm:cxn modelId="{D9859E3F-19BF-4FC8-B1A9-990783E82A7D}" srcId="{E510F061-0B69-4A05-88C0-409FAE53C831}" destId="{DBC69D53-9AA3-4285-8DEC-FBF344A6C220}" srcOrd="2" destOrd="0" parTransId="{F6FD3BCE-10E0-441A-BB0D-F8681AF6A513}" sibTransId="{D71293CD-1827-4919-A36A-1664BEAD6FFE}"/>
    <dgm:cxn modelId="{5A7A29BF-E939-4656-93DF-CEBB61263DD8}" type="presOf" srcId="{3A403DFF-D8AA-4903-837C-4A9475F6A012}" destId="{DB94149D-7F4D-4D28-9ECC-8E6FBBEFDB48}" srcOrd="0" destOrd="0" presId="urn:microsoft.com/office/officeart/2005/8/layout/hList3"/>
    <dgm:cxn modelId="{14D454DA-57E2-41ED-9BF2-A2E0E57E5BD8}" srcId="{E510F061-0B69-4A05-88C0-409FAE53C831}" destId="{7ECD93BE-3B9C-42A2-90A3-BA2DAC1444D7}" srcOrd="1" destOrd="0" parTransId="{A7902FFB-0F3C-4F67-B715-168AA873F3F0}" sibTransId="{BCED9555-062E-42E8-AC29-EE8C876BEB6A}"/>
    <dgm:cxn modelId="{22ECF1D3-0EF4-4311-8C29-8649FC82A92F}" srcId="{E510F061-0B69-4A05-88C0-409FAE53C831}" destId="{CAD961AA-9BFD-4539-8223-E8D3598583AE}" srcOrd="6" destOrd="0" parTransId="{8D773C5E-80B3-43E4-8D2A-D338F24236C1}" sibTransId="{B2D6DA56-0D1C-4106-9CD4-D85081BBB841}"/>
    <dgm:cxn modelId="{2EFF2072-EA02-4FDA-B26E-4E16F23FBEE9}" type="presOf" srcId="{CAD961AA-9BFD-4539-8223-E8D3598583AE}" destId="{EB0521A0-4865-43D7-8458-CE12ADB2FCC3}" srcOrd="0" destOrd="0" presId="urn:microsoft.com/office/officeart/2005/8/layout/hList3"/>
    <dgm:cxn modelId="{336CC8DB-8FE1-4261-856A-B43D478E1788}" srcId="{0AD4E51C-9093-4EEA-B9A7-50BC973DD0ED}" destId="{E510F061-0B69-4A05-88C0-409FAE53C831}" srcOrd="0" destOrd="0" parTransId="{3D8A143A-785C-4E2E-823A-156E3D13DB18}" sibTransId="{45D8814A-CBAA-4D9F-ABCC-0803D0F65328}"/>
    <dgm:cxn modelId="{B4EE401E-07FB-44E8-826A-0C7556B4E0A6}" type="presOf" srcId="{E79566D9-EF50-4DC4-82F6-9ABC4965BA74}" destId="{1CEC0EF7-9F0F-4FD2-A547-72CED950C9BA}" srcOrd="0" destOrd="0" presId="urn:microsoft.com/office/officeart/2005/8/layout/hList3"/>
    <dgm:cxn modelId="{1743ACEB-BA43-4975-8840-AA4888A71096}" type="presOf" srcId="{541F7613-D15B-4A54-9A3D-F29CF5E93213}" destId="{221E8F06-040B-46EA-8ACF-93898F8BF156}" srcOrd="0" destOrd="0" presId="urn:microsoft.com/office/officeart/2005/8/layout/hList3"/>
    <dgm:cxn modelId="{29EF6E29-2C97-4E92-841D-9A92C05C2B4C}" type="presOf" srcId="{7DED6571-2625-4282-B5DC-328C331A861C}" destId="{E8B7B8F8-13B8-4428-B3F3-8480F4F18612}" srcOrd="0" destOrd="0" presId="urn:microsoft.com/office/officeart/2005/8/layout/hList3"/>
    <dgm:cxn modelId="{423E47BB-EC7F-452B-A8A4-46D19A7E78DA}" type="presOf" srcId="{7ECD93BE-3B9C-42A2-90A3-BA2DAC1444D7}" destId="{3BEB3213-AF2C-4CD2-93A3-CB94DD372325}" srcOrd="0" destOrd="0" presId="urn:microsoft.com/office/officeart/2005/8/layout/hList3"/>
    <dgm:cxn modelId="{F7707A77-02D1-4319-AEB1-CF73427110A9}" srcId="{E510F061-0B69-4A05-88C0-409FAE53C831}" destId="{7DED6571-2625-4282-B5DC-328C331A861C}" srcOrd="5" destOrd="0" parTransId="{D6DE9BD9-8613-4B4B-97EE-A3EB303CC5C5}" sibTransId="{6D833385-1A4C-4B13-915B-8A61A401D94B}"/>
    <dgm:cxn modelId="{83BB9498-DB11-47A0-AB5B-C099FE8EDAF7}" type="presOf" srcId="{E510F061-0B69-4A05-88C0-409FAE53C831}" destId="{7D936B49-BB73-4897-A4BD-71C52714C443}" srcOrd="0" destOrd="0" presId="urn:microsoft.com/office/officeart/2005/8/layout/hList3"/>
    <dgm:cxn modelId="{AF922089-EC98-49DB-92C5-757C6ACDA4EC}" srcId="{E510F061-0B69-4A05-88C0-409FAE53C831}" destId="{E79566D9-EF50-4DC4-82F6-9ABC4965BA74}" srcOrd="4" destOrd="0" parTransId="{7A18449F-40AA-420B-997A-55EF9F72E420}" sibTransId="{98539C21-DC4A-4E34-A3E9-EA85C44A901E}"/>
    <dgm:cxn modelId="{3BF64CE6-6A1A-4CA1-A8A3-7E9132E28D92}" type="presOf" srcId="{0AD4E51C-9093-4EEA-B9A7-50BC973DD0ED}" destId="{2C237790-A4DE-4BCB-B2A4-9C542D050E9A}" srcOrd="0" destOrd="0" presId="urn:microsoft.com/office/officeart/2005/8/layout/hList3"/>
    <dgm:cxn modelId="{45096DA8-5ADD-4DAB-BEB8-42035F687B87}" srcId="{0AD4E51C-9093-4EEA-B9A7-50BC973DD0ED}" destId="{EF6E964B-1E27-4D62-B70E-A0A487E5F74D}" srcOrd="1" destOrd="0" parTransId="{A3E0B7C0-4715-4788-B08F-18450DBA83B7}" sibTransId="{3C3ED3D9-5914-4A8A-BA09-5642D1216411}"/>
    <dgm:cxn modelId="{7F300C9A-C745-4C72-9F65-85E8C6FB4F20}" type="presOf" srcId="{572E85AC-07D4-4BFA-A1FE-518AF0A85477}" destId="{71C8CBD0-3DFB-45DA-BBEA-272649435741}" srcOrd="0" destOrd="0" presId="urn:microsoft.com/office/officeart/2005/8/layout/hList3"/>
    <dgm:cxn modelId="{86939457-7AAE-4682-914F-147049F893CD}" srcId="{E510F061-0B69-4A05-88C0-409FAE53C831}" destId="{541F7613-D15B-4A54-9A3D-F29CF5E93213}" srcOrd="0" destOrd="0" parTransId="{9FD6CE30-B6A4-4C03-B905-4C93328FC426}" sibTransId="{5883E9BF-BB70-44D6-AA73-CB9BE8A0702F}"/>
    <dgm:cxn modelId="{FF641481-5A34-49EB-8F4E-EEBA5BB974F4}" srcId="{E510F061-0B69-4A05-88C0-409FAE53C831}" destId="{572E85AC-07D4-4BFA-A1FE-518AF0A85477}" srcOrd="7" destOrd="0" parTransId="{3E881B15-B909-4360-917D-E81B2D9FE9C6}" sibTransId="{7210EC6D-F676-4B82-9AAC-D7A4A41E8886}"/>
    <dgm:cxn modelId="{3FE65DF2-522A-49C6-AC63-7D6E68015C0F}" type="presOf" srcId="{DBC69D53-9AA3-4285-8DEC-FBF344A6C220}" destId="{53FB5C2A-A0AA-43D9-B4EC-B3ADA6253ED3}" srcOrd="0" destOrd="0" presId="urn:microsoft.com/office/officeart/2005/8/layout/hList3"/>
    <dgm:cxn modelId="{4FB78E25-60B5-47C9-883C-54A86569FE61}" type="presParOf" srcId="{2C237790-A4DE-4BCB-B2A4-9C542D050E9A}" destId="{7D936B49-BB73-4897-A4BD-71C52714C443}" srcOrd="0" destOrd="0" presId="urn:microsoft.com/office/officeart/2005/8/layout/hList3"/>
    <dgm:cxn modelId="{6812A3E0-63E6-4CAF-B98F-F055951BA722}" type="presParOf" srcId="{2C237790-A4DE-4BCB-B2A4-9C542D050E9A}" destId="{374F70FE-03D9-4E7B-8515-B07980C12C20}" srcOrd="1" destOrd="0" presId="urn:microsoft.com/office/officeart/2005/8/layout/hList3"/>
    <dgm:cxn modelId="{D14A5AA8-84EF-44C9-8DE2-7B8F57E1861A}" type="presParOf" srcId="{374F70FE-03D9-4E7B-8515-B07980C12C20}" destId="{221E8F06-040B-46EA-8ACF-93898F8BF156}" srcOrd="0" destOrd="0" presId="urn:microsoft.com/office/officeart/2005/8/layout/hList3"/>
    <dgm:cxn modelId="{AD044A2B-782C-4A88-8306-0AB1A21BB742}" type="presParOf" srcId="{374F70FE-03D9-4E7B-8515-B07980C12C20}" destId="{3BEB3213-AF2C-4CD2-93A3-CB94DD372325}" srcOrd="1" destOrd="0" presId="urn:microsoft.com/office/officeart/2005/8/layout/hList3"/>
    <dgm:cxn modelId="{0A67BD0B-3ACB-4AA1-B0B1-FC561140EA0F}" type="presParOf" srcId="{374F70FE-03D9-4E7B-8515-B07980C12C20}" destId="{53FB5C2A-A0AA-43D9-B4EC-B3ADA6253ED3}" srcOrd="2" destOrd="0" presId="urn:microsoft.com/office/officeart/2005/8/layout/hList3"/>
    <dgm:cxn modelId="{7B9DA4B1-651B-4A81-961C-1B5962F2813B}" type="presParOf" srcId="{374F70FE-03D9-4E7B-8515-B07980C12C20}" destId="{DB94149D-7F4D-4D28-9ECC-8E6FBBEFDB48}" srcOrd="3" destOrd="0" presId="urn:microsoft.com/office/officeart/2005/8/layout/hList3"/>
    <dgm:cxn modelId="{F4357848-ECB4-40C9-9512-B78928804514}" type="presParOf" srcId="{374F70FE-03D9-4E7B-8515-B07980C12C20}" destId="{1CEC0EF7-9F0F-4FD2-A547-72CED950C9BA}" srcOrd="4" destOrd="0" presId="urn:microsoft.com/office/officeart/2005/8/layout/hList3"/>
    <dgm:cxn modelId="{15ACAAE6-9A25-41D4-91C4-42456A5B7AFB}" type="presParOf" srcId="{374F70FE-03D9-4E7B-8515-B07980C12C20}" destId="{E8B7B8F8-13B8-4428-B3F3-8480F4F18612}" srcOrd="5" destOrd="0" presId="urn:microsoft.com/office/officeart/2005/8/layout/hList3"/>
    <dgm:cxn modelId="{80E439A4-826D-4EE6-8132-959A0A6EAFC6}" type="presParOf" srcId="{374F70FE-03D9-4E7B-8515-B07980C12C20}" destId="{EB0521A0-4865-43D7-8458-CE12ADB2FCC3}" srcOrd="6" destOrd="0" presId="urn:microsoft.com/office/officeart/2005/8/layout/hList3"/>
    <dgm:cxn modelId="{899724DF-2F6B-4E32-8A35-4A25E515BB72}" type="presParOf" srcId="{374F70FE-03D9-4E7B-8515-B07980C12C20}" destId="{71C8CBD0-3DFB-45DA-BBEA-272649435741}" srcOrd="7" destOrd="0" presId="urn:microsoft.com/office/officeart/2005/8/layout/hList3"/>
    <dgm:cxn modelId="{CF72D1A8-08DA-426A-9923-596206B87717}" type="presParOf" srcId="{2C237790-A4DE-4BCB-B2A4-9C542D050E9A}" destId="{6EAC35BA-6F2C-4AC0-BD9D-E21722F6A79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CAF29-3455-41C5-A620-29C58ED3767F}">
      <dsp:nvSpPr>
        <dsp:cNvPr id="0" name=""/>
        <dsp:cNvSpPr/>
      </dsp:nvSpPr>
      <dsp:spPr>
        <a:xfrm>
          <a:off x="999" y="0"/>
          <a:ext cx="2597768" cy="473876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kern="1200" dirty="0" smtClean="0">
              <a:latin typeface="Times New Roman" panose="02020603050405020304" pitchFamily="18" charset="0"/>
              <a:cs typeface="Times New Roman" panose="02020603050405020304" pitchFamily="18" charset="0"/>
            </a:rPr>
            <a:t>Налоговые доходы</a:t>
          </a:r>
          <a:endParaRPr lang="ru-RU" sz="2900" kern="1200" dirty="0">
            <a:latin typeface="Times New Roman" panose="02020603050405020304" pitchFamily="18" charset="0"/>
            <a:cs typeface="Times New Roman" panose="02020603050405020304" pitchFamily="18" charset="0"/>
          </a:endParaRPr>
        </a:p>
      </dsp:txBody>
      <dsp:txXfrm>
        <a:off x="999" y="0"/>
        <a:ext cx="2597768" cy="1421629"/>
      </dsp:txXfrm>
    </dsp:sp>
    <dsp:sp modelId="{A0111C9A-205C-4BD2-858E-8E18924C11E1}">
      <dsp:nvSpPr>
        <dsp:cNvPr id="0" name=""/>
        <dsp:cNvSpPr/>
      </dsp:nvSpPr>
      <dsp:spPr>
        <a:xfrm>
          <a:off x="281163" y="1422219"/>
          <a:ext cx="2037439" cy="1418251"/>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федеральные налоги и сборы (НДС, акцизы, НДФЛ, налог на прибыль организации,  налоги, предусмотренные специальными налоговыми режимами  и т.д.)</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322702" y="1463758"/>
        <a:ext cx="1954361" cy="1335173"/>
      </dsp:txXfrm>
    </dsp:sp>
    <dsp:sp modelId="{1802CCEB-7E55-4CD4-8EFD-B6E34F5A39E0}">
      <dsp:nvSpPr>
        <dsp:cNvPr id="0" name=""/>
        <dsp:cNvSpPr/>
      </dsp:nvSpPr>
      <dsp:spPr>
        <a:xfrm>
          <a:off x="260775" y="2951188"/>
          <a:ext cx="2078214" cy="719665"/>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региональные налоги (налог на имущество организаций, транспортный налог, налог на игорный бизнес)</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281853" y="2972266"/>
        <a:ext cx="2036058" cy="677509"/>
      </dsp:txXfrm>
    </dsp:sp>
    <dsp:sp modelId="{B81CFFCC-017D-4064-8750-3FDE9CF053C1}">
      <dsp:nvSpPr>
        <dsp:cNvPr id="0" name=""/>
        <dsp:cNvSpPr/>
      </dsp:nvSpPr>
      <dsp:spPr>
        <a:xfrm>
          <a:off x="260775" y="3781570"/>
          <a:ext cx="2078214" cy="719665"/>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местные налоги (земельный налог, налог на имущество физических лиц </a:t>
          </a:r>
          <a:r>
            <a:rPr lang="ru-RU" sz="1200" kern="1200" smtClean="0">
              <a:solidFill>
                <a:sysClr val="windowText" lastClr="000000"/>
              </a:solidFill>
              <a:latin typeface="Times New Roman" panose="02020603050405020304" pitchFamily="18" charset="0"/>
              <a:cs typeface="Times New Roman" panose="02020603050405020304" pitchFamily="18" charset="0"/>
            </a:rPr>
            <a:t>и т.д.)</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281853" y="3802648"/>
        <a:ext cx="2036058" cy="677509"/>
      </dsp:txXfrm>
    </dsp:sp>
    <dsp:sp modelId="{B060FF27-7C0D-4673-819C-DE22C0E76A19}">
      <dsp:nvSpPr>
        <dsp:cNvPr id="0" name=""/>
        <dsp:cNvSpPr/>
      </dsp:nvSpPr>
      <dsp:spPr>
        <a:xfrm>
          <a:off x="2793599" y="0"/>
          <a:ext cx="2597768" cy="473876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kern="1200" dirty="0" smtClean="0">
              <a:latin typeface="Times New Roman" panose="02020603050405020304" pitchFamily="18" charset="0"/>
              <a:cs typeface="Times New Roman" panose="02020603050405020304" pitchFamily="18" charset="0"/>
            </a:rPr>
            <a:t>Неналоговые доходы</a:t>
          </a:r>
          <a:endParaRPr lang="ru-RU" sz="2900" kern="1200" dirty="0">
            <a:latin typeface="Times New Roman" panose="02020603050405020304" pitchFamily="18" charset="0"/>
            <a:cs typeface="Times New Roman" panose="02020603050405020304" pitchFamily="18" charset="0"/>
          </a:endParaRPr>
        </a:p>
      </dsp:txBody>
      <dsp:txXfrm>
        <a:off x="2793599" y="0"/>
        <a:ext cx="2597768" cy="1421629"/>
      </dsp:txXfrm>
    </dsp:sp>
    <dsp:sp modelId="{9F37A909-0D22-4C13-95C1-BBF0A1A3AAFE}">
      <dsp:nvSpPr>
        <dsp:cNvPr id="0" name=""/>
        <dsp:cNvSpPr/>
      </dsp:nvSpPr>
      <dsp:spPr>
        <a:xfrm>
          <a:off x="3036896" y="2207856"/>
          <a:ext cx="2078214" cy="690337"/>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доходы от продажи государственного и муниципального имущества</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3057115" y="2228075"/>
        <a:ext cx="2037776" cy="649899"/>
      </dsp:txXfrm>
    </dsp:sp>
    <dsp:sp modelId="{D613F7D2-6CDB-437F-ADAC-6DCCFFD115BA}">
      <dsp:nvSpPr>
        <dsp:cNvPr id="0" name=""/>
        <dsp:cNvSpPr/>
      </dsp:nvSpPr>
      <dsp:spPr>
        <a:xfrm>
          <a:off x="3036896" y="1402742"/>
          <a:ext cx="2078214" cy="690337"/>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доходы от использования государственного и муниципального имущества</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3057115" y="1422961"/>
        <a:ext cx="2037776" cy="649899"/>
      </dsp:txXfrm>
    </dsp:sp>
    <dsp:sp modelId="{660EFAAB-60A9-4670-8390-402F32FBFFF5}">
      <dsp:nvSpPr>
        <dsp:cNvPr id="0" name=""/>
        <dsp:cNvSpPr/>
      </dsp:nvSpPr>
      <dsp:spPr>
        <a:xfrm>
          <a:off x="3053376" y="3014830"/>
          <a:ext cx="2078214" cy="690337"/>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штрафы, санкции, возмещение ущерба</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3073595" y="3035049"/>
        <a:ext cx="2037776" cy="649899"/>
      </dsp:txXfrm>
    </dsp:sp>
    <dsp:sp modelId="{5D3785C3-A45C-43DF-A4D0-B0C7497134E8}">
      <dsp:nvSpPr>
        <dsp:cNvPr id="0" name=""/>
        <dsp:cNvSpPr/>
      </dsp:nvSpPr>
      <dsp:spPr>
        <a:xfrm>
          <a:off x="3053376" y="3811373"/>
          <a:ext cx="2078214" cy="690337"/>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иные неналоговые доходы</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3073595" y="3831592"/>
        <a:ext cx="2037776" cy="649899"/>
      </dsp:txXfrm>
    </dsp:sp>
    <dsp:sp modelId="{38E01E58-49C3-4BF8-B886-729EE9D57E8B}">
      <dsp:nvSpPr>
        <dsp:cNvPr id="0" name=""/>
        <dsp:cNvSpPr/>
      </dsp:nvSpPr>
      <dsp:spPr>
        <a:xfrm>
          <a:off x="5586200" y="0"/>
          <a:ext cx="2597768" cy="473876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kern="1200" dirty="0" smtClean="0">
              <a:latin typeface="Times New Roman" panose="02020603050405020304" pitchFamily="18" charset="0"/>
              <a:cs typeface="Times New Roman" panose="02020603050405020304" pitchFamily="18" charset="0"/>
            </a:rPr>
            <a:t>Безвозмездные поступления</a:t>
          </a:r>
          <a:endParaRPr lang="ru-RU" sz="2900" kern="1200" dirty="0">
            <a:latin typeface="Times New Roman" panose="02020603050405020304" pitchFamily="18" charset="0"/>
            <a:cs typeface="Times New Roman" panose="02020603050405020304" pitchFamily="18" charset="0"/>
          </a:endParaRPr>
        </a:p>
      </dsp:txBody>
      <dsp:txXfrm>
        <a:off x="5586200" y="0"/>
        <a:ext cx="2597768" cy="1421629"/>
      </dsp:txXfrm>
    </dsp:sp>
    <dsp:sp modelId="{E2CD170F-1BC9-4CBC-ACFC-B3FDABA12C82}">
      <dsp:nvSpPr>
        <dsp:cNvPr id="0" name=""/>
        <dsp:cNvSpPr/>
      </dsp:nvSpPr>
      <dsp:spPr>
        <a:xfrm>
          <a:off x="5845977" y="1422525"/>
          <a:ext cx="2078214" cy="54820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5862033" y="1438581"/>
        <a:ext cx="2046102" cy="516096"/>
      </dsp:txXfrm>
    </dsp:sp>
    <dsp:sp modelId="{293E7B7D-83FF-420E-9C1D-ACA2429CF4EA}">
      <dsp:nvSpPr>
        <dsp:cNvPr id="0" name=""/>
        <dsp:cNvSpPr/>
      </dsp:nvSpPr>
      <dsp:spPr>
        <a:xfrm>
          <a:off x="5845977" y="2055074"/>
          <a:ext cx="2078214" cy="54820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субсидии</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5862033" y="2071130"/>
        <a:ext cx="2046102" cy="516096"/>
      </dsp:txXfrm>
    </dsp:sp>
    <dsp:sp modelId="{6CC73385-6C1B-4662-8B00-E0D7534AE650}">
      <dsp:nvSpPr>
        <dsp:cNvPr id="0" name=""/>
        <dsp:cNvSpPr/>
      </dsp:nvSpPr>
      <dsp:spPr>
        <a:xfrm>
          <a:off x="5845977" y="2687623"/>
          <a:ext cx="2078214" cy="54820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субвенции</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5862033" y="2703679"/>
        <a:ext cx="2046102" cy="516096"/>
      </dsp:txXfrm>
    </dsp:sp>
    <dsp:sp modelId="{F26E5860-0229-41C2-93C3-589E341CE1ED}">
      <dsp:nvSpPr>
        <dsp:cNvPr id="0" name=""/>
        <dsp:cNvSpPr/>
      </dsp:nvSpPr>
      <dsp:spPr>
        <a:xfrm>
          <a:off x="5845977" y="3320171"/>
          <a:ext cx="2078214" cy="54820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иные межбюджетные трансферты</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5862033" y="3336227"/>
        <a:ext cx="2046102" cy="516096"/>
      </dsp:txXfrm>
    </dsp:sp>
    <dsp:sp modelId="{A7742C53-13C3-47AC-AC1C-BDC4FB5320DE}">
      <dsp:nvSpPr>
        <dsp:cNvPr id="0" name=""/>
        <dsp:cNvSpPr/>
      </dsp:nvSpPr>
      <dsp:spPr>
        <a:xfrm>
          <a:off x="5845977" y="3952720"/>
          <a:ext cx="2078214" cy="54820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Times New Roman" panose="02020603050405020304" pitchFamily="18" charset="0"/>
              <a:cs typeface="Times New Roman" panose="02020603050405020304" pitchFamily="18" charset="0"/>
            </a:rPr>
            <a:t>прочие безвозмездные поступления</a:t>
          </a:r>
          <a:endParaRPr lang="ru-RU" sz="1200" kern="1200" dirty="0">
            <a:solidFill>
              <a:sysClr val="windowText" lastClr="000000"/>
            </a:solidFill>
            <a:latin typeface="Times New Roman" panose="02020603050405020304" pitchFamily="18" charset="0"/>
            <a:cs typeface="Times New Roman" panose="02020603050405020304" pitchFamily="18" charset="0"/>
          </a:endParaRPr>
        </a:p>
      </dsp:txBody>
      <dsp:txXfrm>
        <a:off x="5862033" y="3968776"/>
        <a:ext cx="2046102" cy="516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36B49-BB73-4897-A4BD-71C52714C443}">
      <dsp:nvSpPr>
        <dsp:cNvPr id="0" name=""/>
        <dsp:cNvSpPr/>
      </dsp:nvSpPr>
      <dsp:spPr>
        <a:xfrm>
          <a:off x="0" y="0"/>
          <a:ext cx="12200546" cy="179077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800" b="1" kern="1200" dirty="0" smtClean="0">
              <a:latin typeface="Times New Roman" panose="02020603050405020304" pitchFamily="18" charset="0"/>
              <a:cs typeface="Times New Roman" panose="02020603050405020304" pitchFamily="18" charset="0"/>
            </a:rPr>
            <a:t>Безвозмездные поступления всего 12 995,3</a:t>
          </a:r>
        </a:p>
        <a:p>
          <a:pPr lvl="0" algn="ctr" defTabSz="1244600">
            <a:lnSpc>
              <a:spcPct val="90000"/>
            </a:lnSpc>
            <a:spcBef>
              <a:spcPct val="0"/>
            </a:spcBef>
            <a:spcAft>
              <a:spcPct val="35000"/>
            </a:spcAft>
          </a:pPr>
          <a:r>
            <a:rPr lang="ru-RU" sz="2800" b="1" kern="1200" dirty="0" smtClean="0">
              <a:latin typeface="Times New Roman" panose="02020603050405020304" pitchFamily="18" charset="0"/>
              <a:cs typeface="Times New Roman" panose="02020603050405020304" pitchFamily="18" charset="0"/>
            </a:rPr>
            <a:t>в том числе:</a:t>
          </a:r>
        </a:p>
      </dsp:txBody>
      <dsp:txXfrm>
        <a:off x="0" y="0"/>
        <a:ext cx="12200546" cy="1790770"/>
      </dsp:txXfrm>
    </dsp:sp>
    <dsp:sp modelId="{221E8F06-040B-46EA-8ACF-93898F8BF156}">
      <dsp:nvSpPr>
        <dsp:cNvPr id="0" name=""/>
        <dsp:cNvSpPr/>
      </dsp:nvSpPr>
      <dsp:spPr>
        <a:xfrm>
          <a:off x="3374" y="1790770"/>
          <a:ext cx="1110353" cy="376061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Дотации</a:t>
          </a:r>
        </a:p>
        <a:p>
          <a:pPr lvl="0" algn="ctr" defTabSz="7112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159,9</a:t>
          </a:r>
        </a:p>
      </dsp:txBody>
      <dsp:txXfrm>
        <a:off x="3374" y="1790770"/>
        <a:ext cx="1110353" cy="3760618"/>
      </dsp:txXfrm>
    </dsp:sp>
    <dsp:sp modelId="{3BEB3213-AF2C-4CD2-93A3-CB94DD372325}">
      <dsp:nvSpPr>
        <dsp:cNvPr id="0" name=""/>
        <dsp:cNvSpPr/>
      </dsp:nvSpPr>
      <dsp:spPr>
        <a:xfrm>
          <a:off x="1113728" y="1790770"/>
          <a:ext cx="1211286" cy="376061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Субсидии</a:t>
          </a:r>
        </a:p>
        <a:p>
          <a:pPr lvl="0" algn="ctr" defTabSz="7112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2 303,9</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1113728" y="1790770"/>
        <a:ext cx="1211286" cy="3760618"/>
      </dsp:txXfrm>
    </dsp:sp>
    <dsp:sp modelId="{53FB5C2A-A0AA-43D9-B4EC-B3ADA6253ED3}">
      <dsp:nvSpPr>
        <dsp:cNvPr id="0" name=""/>
        <dsp:cNvSpPr/>
      </dsp:nvSpPr>
      <dsp:spPr>
        <a:xfrm>
          <a:off x="2325015" y="1790770"/>
          <a:ext cx="1171676" cy="376061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Субвенции</a:t>
          </a:r>
        </a:p>
        <a:p>
          <a:pPr lvl="0" algn="ctr" defTabSz="7112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7 478,6</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2325015" y="1790770"/>
        <a:ext cx="1171676" cy="3760618"/>
      </dsp:txXfrm>
    </dsp:sp>
    <dsp:sp modelId="{DB94149D-7F4D-4D28-9ECC-8E6FBBEFDB48}">
      <dsp:nvSpPr>
        <dsp:cNvPr id="0" name=""/>
        <dsp:cNvSpPr/>
      </dsp:nvSpPr>
      <dsp:spPr>
        <a:xfrm>
          <a:off x="3496691" y="1790770"/>
          <a:ext cx="1559201" cy="376061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Иные межбюджетные трансферты</a:t>
          </a:r>
        </a:p>
        <a:p>
          <a:pPr lvl="0" algn="ctr" defTabSz="7112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3 038,8</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3496691" y="1790770"/>
        <a:ext cx="1559201" cy="3760618"/>
      </dsp:txXfrm>
    </dsp:sp>
    <dsp:sp modelId="{1CEC0EF7-9F0F-4FD2-A547-72CED950C9BA}">
      <dsp:nvSpPr>
        <dsp:cNvPr id="0" name=""/>
        <dsp:cNvSpPr/>
      </dsp:nvSpPr>
      <dsp:spPr>
        <a:xfrm>
          <a:off x="5055893" y="1790770"/>
          <a:ext cx="1919780" cy="376061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Безвозмездные поступления от негосударственных организаций</a:t>
          </a:r>
        </a:p>
        <a:p>
          <a:pPr lvl="0" algn="ctr" defTabSz="7112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10,0</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5055893" y="1790770"/>
        <a:ext cx="1919780" cy="3760618"/>
      </dsp:txXfrm>
    </dsp:sp>
    <dsp:sp modelId="{E8B7B8F8-13B8-4428-B3F3-8480F4F18612}">
      <dsp:nvSpPr>
        <dsp:cNvPr id="0" name=""/>
        <dsp:cNvSpPr/>
      </dsp:nvSpPr>
      <dsp:spPr>
        <a:xfrm>
          <a:off x="6975673" y="1790770"/>
          <a:ext cx="1485541" cy="376061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Прочие безвозмездные поступления</a:t>
          </a:r>
        </a:p>
        <a:p>
          <a:pPr lvl="0" algn="ctr" defTabSz="7112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10,6</a:t>
          </a:r>
        </a:p>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 </a:t>
          </a:r>
        </a:p>
      </dsp:txBody>
      <dsp:txXfrm>
        <a:off x="6975673" y="1790770"/>
        <a:ext cx="1485541" cy="3760618"/>
      </dsp:txXfrm>
    </dsp:sp>
    <dsp:sp modelId="{EB0521A0-4865-43D7-8458-CE12ADB2FCC3}">
      <dsp:nvSpPr>
        <dsp:cNvPr id="0" name=""/>
        <dsp:cNvSpPr/>
      </dsp:nvSpPr>
      <dsp:spPr>
        <a:xfrm>
          <a:off x="8461215" y="1790770"/>
          <a:ext cx="2152916" cy="376061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p>
        <a:p>
          <a:pPr lvl="0" algn="ctr" defTabSz="7112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2,7</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8461215" y="1790770"/>
        <a:ext cx="2152916" cy="3760618"/>
      </dsp:txXfrm>
    </dsp:sp>
    <dsp:sp modelId="{71C8CBD0-3DFB-45DA-BBEA-272649435741}">
      <dsp:nvSpPr>
        <dsp:cNvPr id="0" name=""/>
        <dsp:cNvSpPr/>
      </dsp:nvSpPr>
      <dsp:spPr>
        <a:xfrm>
          <a:off x="10614131" y="1790770"/>
          <a:ext cx="1583040" cy="376061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a:t>
          </a:r>
        </a:p>
        <a:p>
          <a:pPr lvl="0" algn="ctr" defTabSz="7112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 9,2</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10614131" y="1790770"/>
        <a:ext cx="1583040" cy="3760618"/>
      </dsp:txXfrm>
    </dsp:sp>
    <dsp:sp modelId="{6EAC35BA-6F2C-4AC0-BD9D-E21722F6A79E}">
      <dsp:nvSpPr>
        <dsp:cNvPr id="0" name=""/>
        <dsp:cNvSpPr/>
      </dsp:nvSpPr>
      <dsp:spPr>
        <a:xfrm>
          <a:off x="0" y="5464515"/>
          <a:ext cx="12200546" cy="41784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51217" cy="499113"/>
          </a:xfrm>
          <a:prstGeom prst="rect">
            <a:avLst/>
          </a:prstGeom>
        </p:spPr>
        <p:txBody>
          <a:bodyPr vert="horz" lIns="91861" tIns="45930" rIns="91861" bIns="45930" rtlCol="0"/>
          <a:lstStyle>
            <a:lvl1pPr algn="l">
              <a:defRPr sz="1200"/>
            </a:lvl1pPr>
          </a:lstStyle>
          <a:p>
            <a:endParaRPr lang="ru-RU" dirty="0"/>
          </a:p>
        </p:txBody>
      </p:sp>
      <p:sp>
        <p:nvSpPr>
          <p:cNvPr id="3" name="Дата 2"/>
          <p:cNvSpPr>
            <a:spLocks noGrp="1"/>
          </p:cNvSpPr>
          <p:nvPr>
            <p:ph type="dt" idx="1"/>
          </p:nvPr>
        </p:nvSpPr>
        <p:spPr>
          <a:xfrm>
            <a:off x="3855981" y="1"/>
            <a:ext cx="2951217" cy="499113"/>
          </a:xfrm>
          <a:prstGeom prst="rect">
            <a:avLst/>
          </a:prstGeom>
        </p:spPr>
        <p:txBody>
          <a:bodyPr vert="horz" lIns="91861" tIns="45930" rIns="91861" bIns="45930" rtlCol="0"/>
          <a:lstStyle>
            <a:lvl1pPr algn="r">
              <a:defRPr sz="1200"/>
            </a:lvl1pPr>
          </a:lstStyle>
          <a:p>
            <a:fld id="{24B739C5-4E26-4660-AA19-8AEEA2E863C4}" type="datetimeFigureOut">
              <a:rPr lang="ru-RU" smtClean="0"/>
              <a:t>22.04.2024</a:t>
            </a:fld>
            <a:endParaRPr lang="ru-RU" dirty="0"/>
          </a:p>
        </p:txBody>
      </p:sp>
      <p:sp>
        <p:nvSpPr>
          <p:cNvPr id="4" name="Образ слайда 3"/>
          <p:cNvSpPr>
            <a:spLocks noGrp="1" noRot="1" noChangeAspect="1"/>
          </p:cNvSpPr>
          <p:nvPr>
            <p:ph type="sldImg" idx="2"/>
          </p:nvPr>
        </p:nvSpPr>
        <p:spPr>
          <a:xfrm>
            <a:off x="425450" y="1243013"/>
            <a:ext cx="5957888" cy="3352800"/>
          </a:xfrm>
          <a:prstGeom prst="rect">
            <a:avLst/>
          </a:prstGeom>
          <a:noFill/>
          <a:ln w="12700">
            <a:solidFill>
              <a:prstClr val="black"/>
            </a:solidFill>
          </a:ln>
        </p:spPr>
        <p:txBody>
          <a:bodyPr vert="horz" lIns="91861" tIns="45930" rIns="91861" bIns="45930" rtlCol="0" anchor="ctr"/>
          <a:lstStyle/>
          <a:p>
            <a:endParaRPr lang="ru-RU" dirty="0"/>
          </a:p>
        </p:txBody>
      </p:sp>
      <p:sp>
        <p:nvSpPr>
          <p:cNvPr id="5" name="Заметки 4"/>
          <p:cNvSpPr>
            <a:spLocks noGrp="1"/>
          </p:cNvSpPr>
          <p:nvPr>
            <p:ph type="body" sz="quarter" idx="3"/>
          </p:nvPr>
        </p:nvSpPr>
        <p:spPr>
          <a:xfrm>
            <a:off x="680562" y="4784489"/>
            <a:ext cx="5447666" cy="3913425"/>
          </a:xfrm>
          <a:prstGeom prst="rect">
            <a:avLst/>
          </a:prstGeom>
        </p:spPr>
        <p:txBody>
          <a:bodyPr vert="horz" lIns="91861" tIns="45930" rIns="91861" bIns="4593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1813"/>
            <a:ext cx="2951217" cy="499113"/>
          </a:xfrm>
          <a:prstGeom prst="rect">
            <a:avLst/>
          </a:prstGeom>
        </p:spPr>
        <p:txBody>
          <a:bodyPr vert="horz" lIns="91861" tIns="45930" rIns="91861" bIns="4593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5981" y="9441813"/>
            <a:ext cx="2951217" cy="499113"/>
          </a:xfrm>
          <a:prstGeom prst="rect">
            <a:avLst/>
          </a:prstGeom>
        </p:spPr>
        <p:txBody>
          <a:bodyPr vert="horz" lIns="91861" tIns="45930" rIns="91861" bIns="45930" rtlCol="0" anchor="b"/>
          <a:lstStyle>
            <a:lvl1pPr algn="r">
              <a:defRPr sz="1200"/>
            </a:lvl1pPr>
          </a:lstStyle>
          <a:p>
            <a:fld id="{95E72405-8A1E-4C1B-A8DB-FB8A7436FF27}" type="slidenum">
              <a:rPr lang="ru-RU" smtClean="0"/>
              <a:t>‹#›</a:t>
            </a:fld>
            <a:endParaRPr lang="ru-RU" dirty="0"/>
          </a:p>
        </p:txBody>
      </p:sp>
    </p:spTree>
    <p:extLst>
      <p:ext uri="{BB962C8B-B14F-4D97-AF65-F5344CB8AC3E}">
        <p14:creationId xmlns:p14="http://schemas.microsoft.com/office/powerpoint/2010/main" val="63952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95E72405-8A1E-4C1B-A8DB-FB8A7436FF27}" type="slidenum">
              <a:rPr lang="ru-RU" smtClean="0"/>
              <a:t>8</a:t>
            </a:fld>
            <a:endParaRPr lang="ru-RU" dirty="0"/>
          </a:p>
        </p:txBody>
      </p:sp>
    </p:spTree>
    <p:extLst>
      <p:ext uri="{BB962C8B-B14F-4D97-AF65-F5344CB8AC3E}">
        <p14:creationId xmlns:p14="http://schemas.microsoft.com/office/powerpoint/2010/main" val="322575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5450" y="1243013"/>
            <a:ext cx="5957888" cy="33528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14</a:t>
            </a:fld>
            <a:endParaRPr lang="ru-RU"/>
          </a:p>
        </p:txBody>
      </p:sp>
    </p:spTree>
    <p:extLst>
      <p:ext uri="{BB962C8B-B14F-4D97-AF65-F5344CB8AC3E}">
        <p14:creationId xmlns:p14="http://schemas.microsoft.com/office/powerpoint/2010/main" val="182739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5174" indent="-286605">
              <a:defRPr>
                <a:solidFill>
                  <a:schemeClr val="tx1"/>
                </a:solidFill>
                <a:latin typeface="Arial" panose="020B0604020202020204" pitchFamily="34" charset="0"/>
              </a:defRPr>
            </a:lvl2pPr>
            <a:lvl3pPr marL="1146421" indent="-229284">
              <a:defRPr>
                <a:solidFill>
                  <a:schemeClr val="tx1"/>
                </a:solidFill>
                <a:latin typeface="Arial" panose="020B0604020202020204" pitchFamily="34" charset="0"/>
              </a:defRPr>
            </a:lvl3pPr>
            <a:lvl4pPr marL="1604990" indent="-229284">
              <a:defRPr>
                <a:solidFill>
                  <a:schemeClr val="tx1"/>
                </a:solidFill>
                <a:latin typeface="Arial" panose="020B0604020202020204" pitchFamily="34" charset="0"/>
              </a:defRPr>
            </a:lvl4pPr>
            <a:lvl5pPr marL="2063558" indent="-229284">
              <a:defRPr>
                <a:solidFill>
                  <a:schemeClr val="tx1"/>
                </a:solidFill>
                <a:latin typeface="Arial" panose="020B0604020202020204" pitchFamily="34" charset="0"/>
              </a:defRPr>
            </a:lvl5pPr>
            <a:lvl6pPr marL="2522127" indent="-229284" eaLnBrk="0" fontAlgn="base" hangingPunct="0">
              <a:spcBef>
                <a:spcPct val="0"/>
              </a:spcBef>
              <a:spcAft>
                <a:spcPct val="0"/>
              </a:spcAft>
              <a:defRPr>
                <a:solidFill>
                  <a:schemeClr val="tx1"/>
                </a:solidFill>
                <a:latin typeface="Arial" panose="020B0604020202020204" pitchFamily="34" charset="0"/>
              </a:defRPr>
            </a:lvl6pPr>
            <a:lvl7pPr marL="2980695" indent="-229284" eaLnBrk="0" fontAlgn="base" hangingPunct="0">
              <a:spcBef>
                <a:spcPct val="0"/>
              </a:spcBef>
              <a:spcAft>
                <a:spcPct val="0"/>
              </a:spcAft>
              <a:defRPr>
                <a:solidFill>
                  <a:schemeClr val="tx1"/>
                </a:solidFill>
                <a:latin typeface="Arial" panose="020B0604020202020204" pitchFamily="34" charset="0"/>
              </a:defRPr>
            </a:lvl7pPr>
            <a:lvl8pPr marL="3439264" indent="-229284" eaLnBrk="0" fontAlgn="base" hangingPunct="0">
              <a:spcBef>
                <a:spcPct val="0"/>
              </a:spcBef>
              <a:spcAft>
                <a:spcPct val="0"/>
              </a:spcAft>
              <a:defRPr>
                <a:solidFill>
                  <a:schemeClr val="tx1"/>
                </a:solidFill>
                <a:latin typeface="Arial" panose="020B0604020202020204" pitchFamily="34" charset="0"/>
              </a:defRPr>
            </a:lvl8pPr>
            <a:lvl9pPr marL="3897833" indent="-229284" eaLnBrk="0" fontAlgn="base" hangingPunct="0">
              <a:spcBef>
                <a:spcPct val="0"/>
              </a:spcBef>
              <a:spcAft>
                <a:spcPct val="0"/>
              </a:spcAft>
              <a:defRPr>
                <a:solidFill>
                  <a:schemeClr val="tx1"/>
                </a:solidFill>
                <a:latin typeface="Arial" panose="020B0604020202020204" pitchFamily="34" charset="0"/>
              </a:defRPr>
            </a:lvl9pPr>
          </a:lstStyle>
          <a:p>
            <a:fld id="{F62FEE32-AE4F-4B44-9A43-C65ADA7B6FB5}" type="slidenum">
              <a:rPr lang="ru-RU" altLang="ru-RU" smtClean="0"/>
              <a:pPr/>
              <a:t>18</a:t>
            </a:fld>
            <a:endParaRPr lang="ru-RU" altLang="ru-RU"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76123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5174" indent="-286605">
              <a:defRPr>
                <a:solidFill>
                  <a:schemeClr val="tx1"/>
                </a:solidFill>
                <a:latin typeface="Arial" panose="020B0604020202020204" pitchFamily="34" charset="0"/>
              </a:defRPr>
            </a:lvl2pPr>
            <a:lvl3pPr marL="1146421" indent="-229284">
              <a:defRPr>
                <a:solidFill>
                  <a:schemeClr val="tx1"/>
                </a:solidFill>
                <a:latin typeface="Arial" panose="020B0604020202020204" pitchFamily="34" charset="0"/>
              </a:defRPr>
            </a:lvl3pPr>
            <a:lvl4pPr marL="1604990" indent="-229284">
              <a:defRPr>
                <a:solidFill>
                  <a:schemeClr val="tx1"/>
                </a:solidFill>
                <a:latin typeface="Arial" panose="020B0604020202020204" pitchFamily="34" charset="0"/>
              </a:defRPr>
            </a:lvl4pPr>
            <a:lvl5pPr marL="2063558" indent="-229284">
              <a:defRPr>
                <a:solidFill>
                  <a:schemeClr val="tx1"/>
                </a:solidFill>
                <a:latin typeface="Arial" panose="020B0604020202020204" pitchFamily="34" charset="0"/>
              </a:defRPr>
            </a:lvl5pPr>
            <a:lvl6pPr marL="2522127" indent="-229284" eaLnBrk="0" fontAlgn="base" hangingPunct="0">
              <a:spcBef>
                <a:spcPct val="0"/>
              </a:spcBef>
              <a:spcAft>
                <a:spcPct val="0"/>
              </a:spcAft>
              <a:defRPr>
                <a:solidFill>
                  <a:schemeClr val="tx1"/>
                </a:solidFill>
                <a:latin typeface="Arial" panose="020B0604020202020204" pitchFamily="34" charset="0"/>
              </a:defRPr>
            </a:lvl6pPr>
            <a:lvl7pPr marL="2980695" indent="-229284" eaLnBrk="0" fontAlgn="base" hangingPunct="0">
              <a:spcBef>
                <a:spcPct val="0"/>
              </a:spcBef>
              <a:spcAft>
                <a:spcPct val="0"/>
              </a:spcAft>
              <a:defRPr>
                <a:solidFill>
                  <a:schemeClr val="tx1"/>
                </a:solidFill>
                <a:latin typeface="Arial" panose="020B0604020202020204" pitchFamily="34" charset="0"/>
              </a:defRPr>
            </a:lvl7pPr>
            <a:lvl8pPr marL="3439264" indent="-229284" eaLnBrk="0" fontAlgn="base" hangingPunct="0">
              <a:spcBef>
                <a:spcPct val="0"/>
              </a:spcBef>
              <a:spcAft>
                <a:spcPct val="0"/>
              </a:spcAft>
              <a:defRPr>
                <a:solidFill>
                  <a:schemeClr val="tx1"/>
                </a:solidFill>
                <a:latin typeface="Arial" panose="020B0604020202020204" pitchFamily="34" charset="0"/>
              </a:defRPr>
            </a:lvl8pPr>
            <a:lvl9pPr marL="3897833" indent="-229284" eaLnBrk="0" fontAlgn="base" hangingPunct="0">
              <a:spcBef>
                <a:spcPct val="0"/>
              </a:spcBef>
              <a:spcAft>
                <a:spcPct val="0"/>
              </a:spcAft>
              <a:defRPr>
                <a:solidFill>
                  <a:schemeClr val="tx1"/>
                </a:solidFill>
                <a:latin typeface="Arial" panose="020B0604020202020204" pitchFamily="34" charset="0"/>
              </a:defRPr>
            </a:lvl9pPr>
          </a:lstStyle>
          <a:p>
            <a:fld id="{89E5350B-3CE8-4C30-93A8-A843D2C2D5A7}" type="slidenum">
              <a:rPr lang="ru-RU" altLang="ru-RU" smtClean="0"/>
              <a:pPr/>
              <a:t>21</a:t>
            </a:fld>
            <a:endParaRPr lang="ru-RU" altLang="ru-RU"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52414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5174" indent="-286605">
              <a:defRPr>
                <a:solidFill>
                  <a:schemeClr val="tx1"/>
                </a:solidFill>
                <a:latin typeface="Arial" panose="020B0604020202020204" pitchFamily="34" charset="0"/>
              </a:defRPr>
            </a:lvl2pPr>
            <a:lvl3pPr marL="1146421" indent="-229284">
              <a:defRPr>
                <a:solidFill>
                  <a:schemeClr val="tx1"/>
                </a:solidFill>
                <a:latin typeface="Arial" panose="020B0604020202020204" pitchFamily="34" charset="0"/>
              </a:defRPr>
            </a:lvl3pPr>
            <a:lvl4pPr marL="1604990" indent="-229284">
              <a:defRPr>
                <a:solidFill>
                  <a:schemeClr val="tx1"/>
                </a:solidFill>
                <a:latin typeface="Arial" panose="020B0604020202020204" pitchFamily="34" charset="0"/>
              </a:defRPr>
            </a:lvl4pPr>
            <a:lvl5pPr marL="2063558" indent="-229284">
              <a:defRPr>
                <a:solidFill>
                  <a:schemeClr val="tx1"/>
                </a:solidFill>
                <a:latin typeface="Arial" panose="020B0604020202020204" pitchFamily="34" charset="0"/>
              </a:defRPr>
            </a:lvl5pPr>
            <a:lvl6pPr marL="2522127" indent="-229284" eaLnBrk="0" fontAlgn="base" hangingPunct="0">
              <a:spcBef>
                <a:spcPct val="0"/>
              </a:spcBef>
              <a:spcAft>
                <a:spcPct val="0"/>
              </a:spcAft>
              <a:defRPr>
                <a:solidFill>
                  <a:schemeClr val="tx1"/>
                </a:solidFill>
                <a:latin typeface="Arial" panose="020B0604020202020204" pitchFamily="34" charset="0"/>
              </a:defRPr>
            </a:lvl6pPr>
            <a:lvl7pPr marL="2980695" indent="-229284" eaLnBrk="0" fontAlgn="base" hangingPunct="0">
              <a:spcBef>
                <a:spcPct val="0"/>
              </a:spcBef>
              <a:spcAft>
                <a:spcPct val="0"/>
              </a:spcAft>
              <a:defRPr>
                <a:solidFill>
                  <a:schemeClr val="tx1"/>
                </a:solidFill>
                <a:latin typeface="Arial" panose="020B0604020202020204" pitchFamily="34" charset="0"/>
              </a:defRPr>
            </a:lvl7pPr>
            <a:lvl8pPr marL="3439264" indent="-229284" eaLnBrk="0" fontAlgn="base" hangingPunct="0">
              <a:spcBef>
                <a:spcPct val="0"/>
              </a:spcBef>
              <a:spcAft>
                <a:spcPct val="0"/>
              </a:spcAft>
              <a:defRPr>
                <a:solidFill>
                  <a:schemeClr val="tx1"/>
                </a:solidFill>
                <a:latin typeface="Arial" panose="020B0604020202020204" pitchFamily="34" charset="0"/>
              </a:defRPr>
            </a:lvl8pPr>
            <a:lvl9pPr marL="3897833" indent="-229284" eaLnBrk="0" fontAlgn="base" hangingPunct="0">
              <a:spcBef>
                <a:spcPct val="0"/>
              </a:spcBef>
              <a:spcAft>
                <a:spcPct val="0"/>
              </a:spcAft>
              <a:defRPr>
                <a:solidFill>
                  <a:schemeClr val="tx1"/>
                </a:solidFill>
                <a:latin typeface="Arial" panose="020B0604020202020204" pitchFamily="34" charset="0"/>
              </a:defRPr>
            </a:lvl9pPr>
          </a:lstStyle>
          <a:p>
            <a:fld id="{AC9FCCED-9084-47B7-85C2-53D2B7A08EEE}" type="slidenum">
              <a:rPr lang="ru-RU" altLang="ru-RU" smtClean="0"/>
              <a:pPr/>
              <a:t>22</a:t>
            </a:fld>
            <a:endParaRPr lang="ru-RU" altLang="ru-RU"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51754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22.04.2024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181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22.04.2024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95002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22.04.2024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342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22.04.2024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14568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01D522-98E8-44C7-9007-7280AFEBCC8C}" type="datetimeFigureOut">
              <a:rPr lang="ru-RU" smtClean="0"/>
              <a:t>22.04.2024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53887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01D522-98E8-44C7-9007-7280AFEBCC8C}" type="datetimeFigureOut">
              <a:rPr lang="ru-RU" smtClean="0"/>
              <a:t>22.04.2024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51167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01D522-98E8-44C7-9007-7280AFEBCC8C}" type="datetimeFigureOut">
              <a:rPr lang="ru-RU" smtClean="0"/>
              <a:t>22.04.2024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62424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01D522-98E8-44C7-9007-7280AFEBCC8C}" type="datetimeFigureOut">
              <a:rPr lang="ru-RU" smtClean="0"/>
              <a:t>22.04.2024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37952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1D522-98E8-44C7-9007-7280AFEBCC8C}" type="datetimeFigureOut">
              <a:rPr lang="ru-RU" smtClean="0"/>
              <a:t>22.04.2024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29436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01D522-98E8-44C7-9007-7280AFEBCC8C}" type="datetimeFigureOut">
              <a:rPr lang="ru-RU" smtClean="0"/>
              <a:t>22.04.2024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427576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01D522-98E8-44C7-9007-7280AFEBCC8C}" type="datetimeFigureOut">
              <a:rPr lang="ru-RU" smtClean="0"/>
              <a:t>22.04.2024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19228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1D522-98E8-44C7-9007-7280AFEBCC8C}" type="datetimeFigureOut">
              <a:rPr lang="ru-RU" smtClean="0"/>
              <a:t>22.04.2024</a:t>
            </a:fld>
            <a:endParaRPr lang="ru-RU"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3984F-F6FD-4D94-ACA5-CE09A62595C0}" type="slidenum">
              <a:rPr lang="ru-RU" smtClean="0"/>
              <a:t>‹#›</a:t>
            </a:fld>
            <a:endParaRPr lang="ru-RU" dirty="0"/>
          </a:p>
        </p:txBody>
      </p:sp>
    </p:spTree>
    <p:extLst>
      <p:ext uri="{BB962C8B-B14F-4D97-AF65-F5344CB8AC3E}">
        <p14:creationId xmlns:p14="http://schemas.microsoft.com/office/powerpoint/2010/main" val="24314229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1.emf"/><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tula.fo@tularegion.r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Layout" Target="../diagrams/layout1.xml"/><Relationship Id="rId7" Type="http://schemas.openxmlformats.org/officeDocument/2006/relationships/image" Target="../media/image5.em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3851"/>
            <a:ext cx="12192000" cy="912823"/>
          </a:xfrm>
          <a:prstGeom prst="rect">
            <a:avLst/>
          </a:prstGeom>
          <a:ln>
            <a:solidFill>
              <a:srgbClr val="00B050"/>
            </a:solidFill>
          </a:ln>
          <a:effectLst>
            <a:glow rad="12700">
              <a:schemeClr val="accent1">
                <a:alpha val="40000"/>
              </a:schemeClr>
            </a:glow>
          </a:effectLst>
        </p:spPr>
      </p:pic>
      <p:sp>
        <p:nvSpPr>
          <p:cNvPr id="10" name="Прямоугольник 9"/>
          <p:cNvSpPr/>
          <p:nvPr/>
        </p:nvSpPr>
        <p:spPr>
          <a:xfrm>
            <a:off x="712691" y="1702409"/>
            <a:ext cx="11034466" cy="3539430"/>
          </a:xfrm>
          <a:prstGeom prst="rect">
            <a:avLst/>
          </a:prstGeom>
          <a:noFill/>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БЮДЖЕТ </a:t>
            </a:r>
            <a:r>
              <a:rPr lang="ru-RU" sz="3200" b="1" dirty="0" smtClean="0">
                <a:latin typeface="Times New Roman" panose="02020603050405020304" pitchFamily="18" charset="0"/>
                <a:cs typeface="Times New Roman" panose="02020603050405020304" pitchFamily="18" charset="0"/>
              </a:rPr>
              <a:t>ДЛЯ ГРАЖДАН </a:t>
            </a:r>
          </a:p>
          <a:p>
            <a:pPr algn="ctr"/>
            <a:endParaRPr lang="ru-RU" sz="3200" b="1" dirty="0" smtClean="0">
              <a:latin typeface="Times New Roman" panose="02020603050405020304" pitchFamily="18" charset="0"/>
              <a:cs typeface="Times New Roman" panose="02020603050405020304" pitchFamily="18" charset="0"/>
            </a:endParaRPr>
          </a:p>
          <a:p>
            <a:pPr algn="ctr"/>
            <a:r>
              <a:rPr lang="ru-RU" sz="3200" b="1" i="1" dirty="0" smtClean="0">
                <a:latin typeface="Times New Roman" panose="02020603050405020304" pitchFamily="18" charset="0"/>
                <a:cs typeface="Times New Roman" panose="02020603050405020304" pitchFamily="18" charset="0"/>
              </a:rPr>
              <a:t>«Об исполнении бюджета муниципального образования город Тула за 20</a:t>
            </a:r>
            <a:r>
              <a:rPr lang="en-US" sz="3200" b="1" i="1" dirty="0" smtClean="0">
                <a:latin typeface="Times New Roman" panose="02020603050405020304" pitchFamily="18" charset="0"/>
                <a:cs typeface="Times New Roman" panose="02020603050405020304" pitchFamily="18" charset="0"/>
              </a:rPr>
              <a:t>2</a:t>
            </a:r>
            <a:r>
              <a:rPr lang="ru-RU" sz="3200" b="1" i="1" smtClean="0">
                <a:latin typeface="Times New Roman" panose="02020603050405020304" pitchFamily="18" charset="0"/>
                <a:cs typeface="Times New Roman" panose="02020603050405020304" pitchFamily="18" charset="0"/>
              </a:rPr>
              <a:t>3 </a:t>
            </a:r>
            <a:r>
              <a:rPr lang="ru-RU" sz="3200" b="1" i="1" dirty="0" smtClean="0">
                <a:latin typeface="Times New Roman" panose="02020603050405020304" pitchFamily="18" charset="0"/>
                <a:cs typeface="Times New Roman" panose="02020603050405020304" pitchFamily="18" charset="0"/>
              </a:rPr>
              <a:t>год»</a:t>
            </a:r>
          </a:p>
          <a:p>
            <a:pPr algn="ctr"/>
            <a:r>
              <a:rPr lang="ru-RU"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(проект решения Тульской городской Думы)</a:t>
            </a:r>
            <a:endParaRPr lang="ru-RU" sz="32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ru-RU" sz="3200" b="1" i="1" dirty="0" smtClean="0">
              <a:latin typeface="Times New Roman" panose="02020603050405020304" pitchFamily="18" charset="0"/>
              <a:cs typeface="Times New Roman" panose="02020603050405020304" pitchFamily="18" charset="0"/>
            </a:endParaRPr>
          </a:p>
          <a:p>
            <a:pPr algn="ctr"/>
            <a:endParaRPr lang="ru-RU"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796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71367"/>
            <a:ext cx="12192000" cy="912823"/>
          </a:xfrm>
          <a:prstGeom prst="rect">
            <a:avLst/>
          </a:prstGeom>
          <a:ln>
            <a:solidFill>
              <a:srgbClr val="00B050"/>
            </a:solidFill>
          </a:ln>
          <a:effectLst>
            <a:glow rad="12700">
              <a:schemeClr val="accent1">
                <a:alpha val="40000"/>
              </a:schemeClr>
            </a:glow>
          </a:effectLst>
        </p:spPr>
      </p:pic>
      <p:graphicFrame>
        <p:nvGraphicFramePr>
          <p:cNvPr id="4" name="Диаграмма 3"/>
          <p:cNvGraphicFramePr/>
          <p:nvPr>
            <p:extLst>
              <p:ext uri="{D42A27DB-BD31-4B8C-83A1-F6EECF244321}">
                <p14:modId xmlns:p14="http://schemas.microsoft.com/office/powerpoint/2010/main" val="1711735892"/>
              </p:ext>
            </p:extLst>
          </p:nvPr>
        </p:nvGraphicFramePr>
        <p:xfrm>
          <a:off x="759695" y="925158"/>
          <a:ext cx="11181294" cy="4297049"/>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2290119" y="47218"/>
            <a:ext cx="9794789" cy="923330"/>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Исполнение объема </a:t>
            </a:r>
            <a:r>
              <a:rPr lang="ru-RU" b="1" dirty="0">
                <a:latin typeface="Times New Roman" panose="02020603050405020304" pitchFamily="18" charset="0"/>
                <a:cs typeface="Times New Roman" panose="02020603050405020304" pitchFamily="18" charset="0"/>
              </a:rPr>
              <a:t>муниципального долга муниципального образования </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город Тула за 2020-20</a:t>
            </a:r>
            <a:r>
              <a:rPr lang="en-US" b="1" dirty="0" smtClean="0">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3 год</a:t>
            </a:r>
            <a:r>
              <a:rPr lang="ru-RU" b="1" dirty="0">
                <a:latin typeface="Times New Roman" panose="02020603050405020304" pitchFamily="18" charset="0"/>
                <a:cs typeface="Times New Roman" panose="02020603050405020304" pitchFamily="18" charset="0"/>
              </a:rPr>
              <a:t>ы</a:t>
            </a:r>
          </a:p>
          <a:p>
            <a:pPr algn="ct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45756" y="5351300"/>
            <a:ext cx="10810694" cy="1077218"/>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	По состоянию на </a:t>
            </a:r>
            <a:r>
              <a:rPr lang="ru-RU" sz="1600" dirty="0" smtClean="0">
                <a:latin typeface="Times New Roman" panose="02020603050405020304" pitchFamily="18" charset="0"/>
                <a:cs typeface="Times New Roman" panose="02020603050405020304" pitchFamily="18" charset="0"/>
              </a:rPr>
              <a:t>01.01.2024 </a:t>
            </a:r>
            <a:r>
              <a:rPr lang="ru-RU" sz="1600" dirty="0">
                <a:latin typeface="Times New Roman" panose="02020603050405020304" pitchFamily="18" charset="0"/>
                <a:cs typeface="Times New Roman" panose="02020603050405020304" pitchFamily="18" charset="0"/>
              </a:rPr>
              <a:t>года объем муниципального долга составил </a:t>
            </a:r>
            <a:r>
              <a:rPr lang="ru-RU" sz="1600" dirty="0" smtClean="0">
                <a:latin typeface="Times New Roman" panose="02020603050405020304" pitchFamily="18" charset="0"/>
                <a:cs typeface="Times New Roman" panose="02020603050405020304" pitchFamily="18" charset="0"/>
              </a:rPr>
              <a:t>6 518,4 млн. </a:t>
            </a:r>
            <a:r>
              <a:rPr lang="ru-RU" sz="1600" dirty="0">
                <a:latin typeface="Times New Roman" panose="02020603050405020304" pitchFamily="18" charset="0"/>
                <a:cs typeface="Times New Roman" panose="02020603050405020304" pitchFamily="18" charset="0"/>
              </a:rPr>
              <a:t>руб</a:t>
            </a:r>
            <a:r>
              <a:rPr lang="ru-RU" sz="1600" dirty="0" smtClean="0">
                <a:latin typeface="Times New Roman" panose="02020603050405020304" pitchFamily="18" charset="0"/>
                <a:cs typeface="Times New Roman" panose="02020603050405020304" pitchFamily="18" charset="0"/>
              </a:rPr>
              <a:t>., в том числе:                                  коммерческие кредиты – 3 429,5 млн. руб.,</a:t>
            </a:r>
          </a:p>
          <a:p>
            <a:pPr algn="ctr"/>
            <a:r>
              <a:rPr lang="ru-RU" sz="1600" dirty="0" smtClean="0">
                <a:latin typeface="Times New Roman" panose="02020603050405020304" pitchFamily="18" charset="0"/>
                <a:cs typeface="Times New Roman" panose="02020603050405020304" pitchFamily="18" charset="0"/>
              </a:rPr>
              <a:t>бюджетные кредиты – 3 088,9 млн. руб.</a:t>
            </a:r>
            <a:endParaRPr lang="ru-RU" sz="1600" dirty="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630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70750"/>
            <a:ext cx="12192000" cy="645041"/>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2504405" y="-12547"/>
            <a:ext cx="9108140" cy="369332"/>
          </a:xfrm>
          <a:prstGeom prst="rect">
            <a:avLst/>
          </a:prstGeom>
        </p:spPr>
        <p:txBody>
          <a:bodyPr wrap="square">
            <a:spAutoFit/>
          </a:bodyPr>
          <a:lstStyle/>
          <a:p>
            <a:r>
              <a:rPr lang="ru-RU" dirty="0">
                <a:solidFill>
                  <a:prstClr val="black"/>
                </a:solidFill>
                <a:latin typeface="Times New Roman" panose="02020603050405020304" pitchFamily="18" charset="0"/>
                <a:cs typeface="Times New Roman" panose="02020603050405020304" pitchFamily="18" charset="0"/>
              </a:rPr>
              <a:t>Статистическое сопоставление муниципального долга по городам ЦФО </a:t>
            </a:r>
            <a:r>
              <a:rPr lang="ru-RU" dirty="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01.01.2024</a:t>
            </a:r>
            <a:endParaRPr lang="ru-RU"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1329854"/>
              </p:ext>
            </p:extLst>
          </p:nvPr>
        </p:nvGraphicFramePr>
        <p:xfrm>
          <a:off x="242596" y="699799"/>
          <a:ext cx="11691255" cy="6147158"/>
        </p:xfrm>
        <a:graphic>
          <a:graphicData uri="http://schemas.openxmlformats.org/drawingml/2006/table">
            <a:tbl>
              <a:tblPr/>
              <a:tblGrid>
                <a:gridCol w="1129537">
                  <a:extLst>
                    <a:ext uri="{9D8B030D-6E8A-4147-A177-3AD203B41FA5}">
                      <a16:colId xmlns:a16="http://schemas.microsoft.com/office/drawing/2014/main" xmlns="" val="3703323131"/>
                    </a:ext>
                  </a:extLst>
                </a:gridCol>
                <a:gridCol w="941280">
                  <a:extLst>
                    <a:ext uri="{9D8B030D-6E8A-4147-A177-3AD203B41FA5}">
                      <a16:colId xmlns:a16="http://schemas.microsoft.com/office/drawing/2014/main" xmlns="" val="3832868946"/>
                    </a:ext>
                  </a:extLst>
                </a:gridCol>
                <a:gridCol w="930206">
                  <a:extLst>
                    <a:ext uri="{9D8B030D-6E8A-4147-A177-3AD203B41FA5}">
                      <a16:colId xmlns:a16="http://schemas.microsoft.com/office/drawing/2014/main" xmlns="" val="1663682089"/>
                    </a:ext>
                  </a:extLst>
                </a:gridCol>
                <a:gridCol w="930206">
                  <a:extLst>
                    <a:ext uri="{9D8B030D-6E8A-4147-A177-3AD203B41FA5}">
                      <a16:colId xmlns:a16="http://schemas.microsoft.com/office/drawing/2014/main" xmlns="" val="2959493954"/>
                    </a:ext>
                  </a:extLst>
                </a:gridCol>
                <a:gridCol w="888679">
                  <a:extLst>
                    <a:ext uri="{9D8B030D-6E8A-4147-A177-3AD203B41FA5}">
                      <a16:colId xmlns:a16="http://schemas.microsoft.com/office/drawing/2014/main" xmlns="" val="2473740123"/>
                    </a:ext>
                  </a:extLst>
                </a:gridCol>
                <a:gridCol w="1129537">
                  <a:extLst>
                    <a:ext uri="{9D8B030D-6E8A-4147-A177-3AD203B41FA5}">
                      <a16:colId xmlns:a16="http://schemas.microsoft.com/office/drawing/2014/main" xmlns="" val="1364532791"/>
                    </a:ext>
                  </a:extLst>
                </a:gridCol>
                <a:gridCol w="819468">
                  <a:extLst>
                    <a:ext uri="{9D8B030D-6E8A-4147-A177-3AD203B41FA5}">
                      <a16:colId xmlns:a16="http://schemas.microsoft.com/office/drawing/2014/main" xmlns="" val="2475987834"/>
                    </a:ext>
                  </a:extLst>
                </a:gridCol>
                <a:gridCol w="789015">
                  <a:extLst>
                    <a:ext uri="{9D8B030D-6E8A-4147-A177-3AD203B41FA5}">
                      <a16:colId xmlns:a16="http://schemas.microsoft.com/office/drawing/2014/main" xmlns="" val="2424684611"/>
                    </a:ext>
                  </a:extLst>
                </a:gridCol>
                <a:gridCol w="786246">
                  <a:extLst>
                    <a:ext uri="{9D8B030D-6E8A-4147-A177-3AD203B41FA5}">
                      <a16:colId xmlns:a16="http://schemas.microsoft.com/office/drawing/2014/main" xmlns="" val="2263481288"/>
                    </a:ext>
                  </a:extLst>
                </a:gridCol>
                <a:gridCol w="775172">
                  <a:extLst>
                    <a:ext uri="{9D8B030D-6E8A-4147-A177-3AD203B41FA5}">
                      <a16:colId xmlns:a16="http://schemas.microsoft.com/office/drawing/2014/main" xmlns="" val="1075678213"/>
                    </a:ext>
                  </a:extLst>
                </a:gridCol>
                <a:gridCol w="775172">
                  <a:extLst>
                    <a:ext uri="{9D8B030D-6E8A-4147-A177-3AD203B41FA5}">
                      <a16:colId xmlns:a16="http://schemas.microsoft.com/office/drawing/2014/main" xmlns="" val="3322969223"/>
                    </a:ext>
                  </a:extLst>
                </a:gridCol>
                <a:gridCol w="941280">
                  <a:extLst>
                    <a:ext uri="{9D8B030D-6E8A-4147-A177-3AD203B41FA5}">
                      <a16:colId xmlns:a16="http://schemas.microsoft.com/office/drawing/2014/main" xmlns="" val="1782215334"/>
                    </a:ext>
                  </a:extLst>
                </a:gridCol>
                <a:gridCol w="855457">
                  <a:extLst>
                    <a:ext uri="{9D8B030D-6E8A-4147-A177-3AD203B41FA5}">
                      <a16:colId xmlns:a16="http://schemas.microsoft.com/office/drawing/2014/main" xmlns="" val="3991801444"/>
                    </a:ext>
                  </a:extLst>
                </a:gridCol>
              </a:tblGrid>
              <a:tr h="233536">
                <a:tc rowSpan="2">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 п/п</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Наименование города</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Объем муниципального долга на </a:t>
                      </a:r>
                      <a:r>
                        <a:rPr lang="ru-RU" sz="900" b="0" i="0" u="none" strike="noStrike" dirty="0" smtClean="0">
                          <a:solidFill>
                            <a:srgbClr val="000000"/>
                          </a:solidFill>
                          <a:effectLst/>
                          <a:latin typeface="PT Astra Serif" panose="020A0603040505020204" pitchFamily="18" charset="-52"/>
                          <a:ea typeface="PT Astra Serif" panose="020A0603040505020204" pitchFamily="18" charset="-52"/>
                        </a:rPr>
                        <a:t>01.01.2024, </a:t>
                      </a:r>
                      <a:r>
                        <a:rPr lang="ru-RU" sz="900" b="0" i="0" u="none" strike="noStrike" dirty="0">
                          <a:solidFill>
                            <a:srgbClr val="000000"/>
                          </a:solidFill>
                          <a:effectLst/>
                          <a:latin typeface="PT Astra Serif" panose="020A0603040505020204" pitchFamily="18" charset="-52"/>
                          <a:ea typeface="PT Astra Serif" panose="020A0603040505020204" pitchFamily="18" charset="-52"/>
                        </a:rPr>
                        <a:t>млн. руб.</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Объем муниципального долга на </a:t>
                      </a:r>
                      <a:r>
                        <a:rPr lang="ru-RU" sz="900" b="0" i="0" u="none" strike="noStrike" dirty="0" smtClean="0">
                          <a:solidFill>
                            <a:srgbClr val="000000"/>
                          </a:solidFill>
                          <a:effectLst/>
                          <a:latin typeface="PT Astra Serif" panose="020A0603040505020204" pitchFamily="18" charset="-52"/>
                          <a:ea typeface="PT Astra Serif" panose="020A0603040505020204" pitchFamily="18" charset="-52"/>
                        </a:rPr>
                        <a:t>01.01.2023, </a:t>
                      </a:r>
                      <a:r>
                        <a:rPr lang="ru-RU" sz="900" b="0" i="0" u="none" strike="noStrike" dirty="0">
                          <a:solidFill>
                            <a:srgbClr val="000000"/>
                          </a:solidFill>
                          <a:effectLst/>
                          <a:latin typeface="PT Astra Serif" panose="020A0603040505020204" pitchFamily="18" charset="-52"/>
                          <a:ea typeface="PT Astra Serif" panose="020A0603040505020204" pitchFamily="18" charset="-52"/>
                        </a:rPr>
                        <a:t>млн. руб.</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Темп роста муниципального долга к </a:t>
                      </a:r>
                      <a:r>
                        <a:rPr lang="ru-RU" sz="900" b="0" i="0" u="none" strike="noStrike" dirty="0" smtClean="0">
                          <a:solidFill>
                            <a:srgbClr val="000000"/>
                          </a:solidFill>
                          <a:effectLst/>
                          <a:latin typeface="PT Astra Serif" panose="020A0603040505020204" pitchFamily="18" charset="-52"/>
                          <a:ea typeface="PT Astra Serif" panose="020A0603040505020204" pitchFamily="18" charset="-52"/>
                        </a:rPr>
                        <a:t>01.01.2023, </a:t>
                      </a:r>
                      <a:r>
                        <a:rPr lang="ru-RU" sz="900" b="0" i="0" u="none" strike="noStrike" dirty="0">
                          <a:solidFill>
                            <a:srgbClr val="000000"/>
                          </a:solidFill>
                          <a:effectLst/>
                          <a:latin typeface="PT Astra Serif" panose="020A0603040505020204" pitchFamily="18" charset="-52"/>
                          <a:ea typeface="PT Astra Serif" panose="020A0603040505020204" pitchFamily="18" charset="-52"/>
                        </a:rPr>
                        <a:t/>
                      </a:r>
                      <a:br>
                        <a:rPr lang="ru-RU" sz="900" b="0" i="0" u="none" strike="noStrike" dirty="0">
                          <a:solidFill>
                            <a:srgbClr val="000000"/>
                          </a:solidFill>
                          <a:effectLst/>
                          <a:latin typeface="PT Astra Serif" panose="020A0603040505020204" pitchFamily="18" charset="-52"/>
                          <a:ea typeface="PT Astra Serif" panose="020A0603040505020204" pitchFamily="18" charset="-52"/>
                        </a:rPr>
                      </a:br>
                      <a:r>
                        <a:rPr lang="ru-RU" sz="900" b="0" i="0" u="none" strike="noStrike" dirty="0">
                          <a:solidFill>
                            <a:srgbClr val="000000"/>
                          </a:solidFill>
                          <a:effectLst/>
                          <a:latin typeface="PT Astra Serif" panose="020A0603040505020204" pitchFamily="18" charset="-52"/>
                          <a:ea typeface="PT Astra Serif" panose="020A0603040505020204" pitchFamily="18" charset="-52"/>
                        </a:rPr>
                        <a:t>%</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кредиты кредитных организаций</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бюджетные кредиты</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муниципальные гарантии</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Исполнение годового плана по налоговым и неналоговым доходам </a:t>
                      </a:r>
                      <a:r>
                        <a:rPr lang="ru-RU" sz="900" b="0" i="0" u="none" strike="noStrike" dirty="0" smtClean="0">
                          <a:solidFill>
                            <a:srgbClr val="000000"/>
                          </a:solidFill>
                          <a:effectLst/>
                          <a:latin typeface="PT Astra Serif" panose="020A0603040505020204" pitchFamily="18" charset="-52"/>
                          <a:ea typeface="PT Astra Serif" panose="020A0603040505020204" pitchFamily="18" charset="-52"/>
                        </a:rPr>
                        <a:t>за 2023 год, </a:t>
                      </a:r>
                      <a:r>
                        <a:rPr lang="ru-RU" sz="900" b="0" i="0" u="none" strike="noStrike" dirty="0">
                          <a:solidFill>
                            <a:srgbClr val="000000"/>
                          </a:solidFill>
                          <a:effectLst/>
                          <a:latin typeface="PT Astra Serif" panose="020A0603040505020204" pitchFamily="18" charset="-52"/>
                          <a:ea typeface="PT Astra Serif" panose="020A0603040505020204" pitchFamily="18" charset="-52"/>
                        </a:rPr>
                        <a:t>млн. руб.</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Отношение муниципального долга к утвержденному плану по налоговым и неналоговым доходам бюджета на </a:t>
                      </a:r>
                      <a:r>
                        <a:rPr lang="ru-RU" sz="900" b="0" i="0" u="none" strike="noStrike" dirty="0" smtClean="0">
                          <a:solidFill>
                            <a:srgbClr val="000000"/>
                          </a:solidFill>
                          <a:effectLst/>
                          <a:latin typeface="PT Astra Serif" panose="020A0603040505020204" pitchFamily="18" charset="-52"/>
                          <a:ea typeface="PT Astra Serif" panose="020A0603040505020204" pitchFamily="18" charset="-52"/>
                        </a:rPr>
                        <a:t>2023 </a:t>
                      </a:r>
                      <a:r>
                        <a:rPr lang="ru-RU" sz="900" b="0" i="0" u="none" strike="noStrike" dirty="0">
                          <a:solidFill>
                            <a:srgbClr val="000000"/>
                          </a:solidFill>
                          <a:effectLst/>
                          <a:latin typeface="PT Astra Serif" panose="020A0603040505020204" pitchFamily="18" charset="-52"/>
                          <a:ea typeface="PT Astra Serif" panose="020A0603040505020204" pitchFamily="18" charset="-52"/>
                        </a:rPr>
                        <a:t>год,%</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592918742"/>
                  </a:ext>
                </a:extLst>
              </a:tr>
              <a:tr h="108983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млн. руб.</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доля в общем объеме муниципального долга, %</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млн. руб.</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доля в общем объеме муниципального долга, %</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млн. руб.</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доля в общем объеме муниципального долга, %</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888087684"/>
                  </a:ext>
                </a:extLst>
              </a:tr>
              <a:tr h="113283">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1</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2</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3</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4</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5</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6</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7</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8</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9</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10</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11</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ru-RU" sz="900" b="0" i="0" u="none" strike="noStrike">
                          <a:solidFill>
                            <a:srgbClr val="000000"/>
                          </a:solidFill>
                          <a:effectLst/>
                          <a:latin typeface="PT Astra Serif" panose="020A0603040505020204" pitchFamily="18" charset="-52"/>
                          <a:ea typeface="PT Astra Serif" panose="020A0603040505020204" pitchFamily="18" charset="-52"/>
                        </a:rPr>
                        <a:t>12</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effectLst/>
                          <a:latin typeface="PT Astra Serif" panose="020A0603040505020204" pitchFamily="18" charset="-52"/>
                          <a:ea typeface="PT Astra Serif" panose="020A0603040505020204" pitchFamily="18" charset="-52"/>
                        </a:rPr>
                        <a:t>13</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8177602"/>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1</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Белгород</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3 275,00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2 831,30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115,67%</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480,00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14,66%</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2 795,00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85,34%</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6 404,78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51,13%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14394133"/>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2</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Брянск</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2 600,12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2 415,60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107,64%</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1 307,12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50,27%</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1 293,00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49,73%</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4 088,72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63,59%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72345939"/>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3</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Владимир</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941,83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984,20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95,69%</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941,83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4 867,08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19,35%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37555387"/>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4</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Воронеж</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3 207,31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panose="02020603050405020304" pitchFamily="18" charset="0"/>
                        </a:rPr>
                        <a:t>1 894,31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169,31%</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1 313,00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40,94%</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1 894,31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59,06%</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13 329,74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24,06%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356698"/>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5</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Иваново</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1 960,00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1 850,00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105,95%</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3,06%</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1 900,00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96,94%</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4 179,00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46,90%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34999929"/>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6</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Калуга</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2 887,70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panose="02020603050405020304" pitchFamily="18" charset="0"/>
                        </a:rPr>
                        <a:t>2 838,41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101,74%</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1 585,40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54,90%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1 302,30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45,10%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7 134,27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40,48%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4959491"/>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7</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Кострома</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4 222,00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1 719,26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245,57%</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4 222,00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4 690,48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90,01%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46045954"/>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8</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Курск</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2 831,35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2 611,67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108,41%</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2 001,35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70,69%</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830,00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29,31%</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6 387,97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44,32%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14119603"/>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9</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Липецк</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2 465,00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2 766,84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89,09%</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2 465,00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7 555,41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32,63%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70077608"/>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10</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Орел</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2 835,00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2 570,00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110,31%</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315,00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11,11%</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2 520,00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88,89%</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3 133,06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90,49%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45606631"/>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11</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Рязань</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3 153,00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2 589,00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121,78%</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2 561,00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81,22%</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592,00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18,78%</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6 930,42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45,50%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85249067"/>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12</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Смоленск</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2 498,71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2 498,80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2 198,81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88,00%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12,01%</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4 672,28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53,48%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71649531"/>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13</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Тамбов</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3 131,02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2 911,02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107,56%</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905,36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28,92%</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2 225,65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71,08%</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3 703,37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84,55%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35677451"/>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14</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Тверь</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3 208,71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panose="02020603050405020304" pitchFamily="18" charset="0"/>
                        </a:rPr>
                        <a:t>3 208,71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1 461,95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45,56%</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1 746,76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54,44%</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5 023,68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63,87%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68615295"/>
                  </a:ext>
                </a:extLst>
              </a:tr>
              <a:tr h="382149">
                <a:tc>
                  <a:txBody>
                    <a:bodyPr/>
                    <a:lstStyle/>
                    <a:p>
                      <a:pPr algn="ctr" fontAlgn="ctr"/>
                      <a:r>
                        <a:rPr lang="ru-RU" sz="1200" b="1" i="0" u="none" strike="noStrike" dirty="0">
                          <a:solidFill>
                            <a:srgbClr val="000000"/>
                          </a:solidFill>
                          <a:effectLst/>
                          <a:latin typeface="PT Astra Serif" panose="020A0603040505020204" pitchFamily="18" charset="-52"/>
                          <a:ea typeface="PT Astra Serif" panose="020A0603040505020204" pitchFamily="18" charset="-52"/>
                        </a:rPr>
                        <a:t>15</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ru-RU" sz="1400" b="1" i="0" u="none" strike="noStrike" dirty="0">
                          <a:solidFill>
                            <a:srgbClr val="000000"/>
                          </a:solidFill>
                          <a:effectLst/>
                          <a:latin typeface="PT Astra Serif" panose="020A0603040505020204" pitchFamily="18" charset="-52"/>
                          <a:ea typeface="PT Astra Serif" panose="020A0603040505020204" pitchFamily="18" charset="-52"/>
                        </a:rPr>
                        <a:t>Тула</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400" b="1" i="0" u="none" strike="noStrike">
                          <a:solidFill>
                            <a:srgbClr val="000000"/>
                          </a:solidFill>
                          <a:effectLst/>
                          <a:latin typeface="Times New Roman" panose="02020603050405020304" pitchFamily="18" charset="0"/>
                        </a:rPr>
                        <a:t>6 518,40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400" b="1" i="0" u="none" strike="noStrike">
                          <a:solidFill>
                            <a:srgbClr val="000000"/>
                          </a:solidFill>
                          <a:effectLst/>
                          <a:latin typeface="Times New Roman" panose="02020603050405020304" pitchFamily="18" charset="0"/>
                        </a:rPr>
                        <a:t>5 891,90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400" b="1" i="0" u="none" strike="noStrike" dirty="0" smtClean="0">
                          <a:solidFill>
                            <a:srgbClr val="000000"/>
                          </a:solidFill>
                          <a:effectLst/>
                          <a:latin typeface="Times New Roman" panose="02020603050405020304" pitchFamily="18" charset="0"/>
                        </a:rPr>
                        <a:t>110,63%</a:t>
                      </a:r>
                      <a:endParaRPr lang="ru-RU" sz="14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400" b="1" i="0" u="none" strike="noStrike">
                          <a:solidFill>
                            <a:srgbClr val="000000"/>
                          </a:solidFill>
                          <a:effectLst/>
                          <a:latin typeface="Times New Roman" panose="02020603050405020304" pitchFamily="18" charset="0"/>
                        </a:rPr>
                        <a:t>3 429,50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400" b="1" i="0" u="none" strike="noStrike" dirty="0" smtClean="0">
                          <a:solidFill>
                            <a:srgbClr val="000000"/>
                          </a:solidFill>
                          <a:effectLst/>
                          <a:latin typeface="Times New Roman" panose="02020603050405020304" pitchFamily="18" charset="0"/>
                        </a:rPr>
                        <a:t>52,61%</a:t>
                      </a:r>
                      <a:endParaRPr lang="ru-RU" sz="14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400" b="1" i="0" u="none" strike="noStrike" dirty="0" smtClean="0">
                          <a:solidFill>
                            <a:srgbClr val="000000"/>
                          </a:solidFill>
                          <a:effectLst/>
                          <a:latin typeface="Times New Roman" panose="02020603050405020304" pitchFamily="18" charset="0"/>
                        </a:rPr>
                        <a:t>3 088,90</a:t>
                      </a:r>
                      <a:endParaRPr lang="ru-RU" sz="14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400" b="1" i="0" u="none" strike="noStrike" dirty="0" smtClean="0">
                          <a:solidFill>
                            <a:srgbClr val="000000"/>
                          </a:solidFill>
                          <a:effectLst/>
                          <a:latin typeface="Times New Roman" panose="02020603050405020304" pitchFamily="18" charset="0"/>
                        </a:rPr>
                        <a:t>47,39%</a:t>
                      </a:r>
                      <a:endParaRPr lang="ru-RU" sz="14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400" b="1"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400" b="1" i="0" u="none" strike="noStrike" dirty="0" smtClean="0">
                          <a:solidFill>
                            <a:srgbClr val="000000"/>
                          </a:solidFill>
                          <a:effectLst/>
                          <a:latin typeface="Times New Roman" panose="02020603050405020304" pitchFamily="18" charset="0"/>
                        </a:rPr>
                        <a:t>0,00%</a:t>
                      </a:r>
                      <a:endParaRPr lang="ru-RU" sz="14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400" b="1" i="0" u="none" strike="noStrike" dirty="0">
                          <a:solidFill>
                            <a:srgbClr val="000000"/>
                          </a:solidFill>
                          <a:effectLst/>
                          <a:latin typeface="Times New Roman" panose="02020603050405020304" pitchFamily="18" charset="0"/>
                        </a:rPr>
                        <a:t>13 579,10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48,00%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540140392"/>
                  </a:ext>
                </a:extLst>
              </a:tr>
              <a:tr h="283073">
                <a:tc>
                  <a:txBody>
                    <a:bodyPr/>
                    <a:lstStyle/>
                    <a:p>
                      <a:pPr algn="ctr" fontAlgn="ctr"/>
                      <a:r>
                        <a:rPr lang="ru-RU" sz="1200" b="0" i="0" u="none" strike="noStrike" dirty="0">
                          <a:solidFill>
                            <a:srgbClr val="000000"/>
                          </a:solidFill>
                          <a:effectLst/>
                          <a:latin typeface="PT Astra Serif" panose="020A0603040505020204" pitchFamily="18" charset="-52"/>
                          <a:ea typeface="PT Astra Serif" panose="020A0603040505020204" pitchFamily="18" charset="-52"/>
                        </a:rPr>
                        <a:t>16</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a:solidFill>
                            <a:srgbClr val="000000"/>
                          </a:solidFill>
                          <a:effectLst/>
                          <a:latin typeface="PT Astra Serif" panose="020A0603040505020204" pitchFamily="18" charset="-52"/>
                          <a:ea typeface="PT Astra Serif" panose="020A0603040505020204" pitchFamily="18" charset="-52"/>
                        </a:rPr>
                        <a:t>Ярославль</a:t>
                      </a: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6 909,00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6 909,00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6 909,00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100,00%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a:solidFill>
                            <a:srgbClr val="000000"/>
                          </a:solidFill>
                          <a:effectLst/>
                          <a:latin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smtClean="0">
                          <a:solidFill>
                            <a:srgbClr val="000000"/>
                          </a:solidFill>
                          <a:effectLst/>
                          <a:latin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400" b="0" i="0" u="none" strike="noStrike" dirty="0">
                          <a:solidFill>
                            <a:srgbClr val="000000"/>
                          </a:solidFill>
                          <a:effectLst/>
                          <a:latin typeface="Times New Roman" panose="02020603050405020304" pitchFamily="18" charset="0"/>
                        </a:rPr>
                        <a:t>9 822,92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mn-cs"/>
                        </a:rPr>
                        <a:t> 70,34% </a:t>
                      </a:r>
                      <a:endParaRPr lang="ru-RU" sz="1400" b="0" i="0" u="none" strike="noStrike" kern="1200" dirty="0">
                        <a:solidFill>
                          <a:srgbClr val="000000"/>
                        </a:solidFill>
                        <a:effectLst/>
                        <a:latin typeface="Times New Roman" panose="02020603050405020304" pitchFamily="18" charset="0"/>
                        <a:ea typeface="+mn-ea"/>
                        <a:cs typeface="+mn-cs"/>
                      </a:endParaRPr>
                    </a:p>
                  </a:txBody>
                  <a:tcPr marL="5077" marR="5077" marT="5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80711726"/>
                  </a:ext>
                </a:extLst>
              </a:tr>
            </a:tbl>
          </a:graphicData>
        </a:graphic>
      </p:graphicFrame>
    </p:spTree>
    <p:extLst>
      <p:ext uri="{BB962C8B-B14F-4D97-AF65-F5344CB8AC3E}">
        <p14:creationId xmlns:p14="http://schemas.microsoft.com/office/powerpoint/2010/main" val="42203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7842"/>
            <a:ext cx="12192000" cy="839871"/>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2207741" y="2"/>
            <a:ext cx="9918356" cy="646331"/>
          </a:xfrm>
          <a:prstGeom prst="rect">
            <a:avLst/>
          </a:prstGeom>
        </p:spPr>
        <p:txBody>
          <a:bodyPr wrap="square">
            <a:spAutoFit/>
          </a:bodyPr>
          <a:lstStyle/>
          <a:p>
            <a:pPr algn="ctr"/>
            <a:r>
              <a:rPr lang="ru-RU" b="1" dirty="0">
                <a:solidFill>
                  <a:prstClr val="black"/>
                </a:solidFill>
                <a:latin typeface="Times New Roman" panose="02020603050405020304" pitchFamily="18" charset="0"/>
                <a:cs typeface="Times New Roman" panose="02020603050405020304" pitchFamily="18" charset="0"/>
              </a:rPr>
              <a:t>Рейтинговые места города </a:t>
            </a:r>
            <a:r>
              <a:rPr lang="ru-RU" b="1" dirty="0" smtClean="0">
                <a:solidFill>
                  <a:prstClr val="black"/>
                </a:solidFill>
                <a:latin typeface="Times New Roman" panose="02020603050405020304" pitchFamily="18" charset="0"/>
                <a:cs typeface="Times New Roman" panose="02020603050405020304" pitchFamily="18" charset="0"/>
              </a:rPr>
              <a:t>Тулы </a:t>
            </a:r>
            <a:r>
              <a:rPr lang="ru-RU" b="1" dirty="0">
                <a:solidFill>
                  <a:prstClr val="black"/>
                </a:solidFill>
                <a:latin typeface="Times New Roman" panose="02020603050405020304" pitchFamily="18" charset="0"/>
                <a:cs typeface="Times New Roman" panose="02020603050405020304" pitchFamily="18" charset="0"/>
              </a:rPr>
              <a:t>по показателям, характеризующим состояние бюджета,             среди городов ЦФО за </a:t>
            </a:r>
            <a:r>
              <a:rPr lang="ru-RU" b="1" dirty="0">
                <a:latin typeface="Times New Roman" panose="02020603050405020304" pitchFamily="18" charset="0"/>
                <a:cs typeface="Times New Roman" panose="02020603050405020304" pitchFamily="18" charset="0"/>
              </a:rPr>
              <a:t>январь-декабрь </a:t>
            </a:r>
            <a:r>
              <a:rPr lang="ru-RU" b="1" dirty="0" smtClean="0">
                <a:latin typeface="Times New Roman" panose="02020603050405020304" pitchFamily="18" charset="0"/>
                <a:cs typeface="Times New Roman" panose="02020603050405020304" pitchFamily="18" charset="0"/>
              </a:rPr>
              <a:t>2023 </a:t>
            </a:r>
            <a:r>
              <a:rPr lang="ru-RU" b="1" dirty="0">
                <a:latin typeface="Times New Roman" panose="02020603050405020304" pitchFamily="18" charset="0"/>
                <a:cs typeface="Times New Roman" panose="02020603050405020304" pitchFamily="18" charset="0"/>
              </a:rPr>
              <a:t>года</a:t>
            </a:r>
          </a:p>
        </p:txBody>
      </p:sp>
      <p:graphicFrame>
        <p:nvGraphicFramePr>
          <p:cNvPr id="4" name="Таблица 3"/>
          <p:cNvGraphicFramePr>
            <a:graphicFrameLocks noGrp="1"/>
          </p:cNvGraphicFramePr>
          <p:nvPr>
            <p:extLst>
              <p:ext uri="{D42A27DB-BD31-4B8C-83A1-F6EECF244321}">
                <p14:modId xmlns:p14="http://schemas.microsoft.com/office/powerpoint/2010/main" val="1508519825"/>
              </p:ext>
            </p:extLst>
          </p:nvPr>
        </p:nvGraphicFramePr>
        <p:xfrm>
          <a:off x="121299" y="839875"/>
          <a:ext cx="11821884" cy="5608020"/>
        </p:xfrm>
        <a:graphic>
          <a:graphicData uri="http://schemas.openxmlformats.org/drawingml/2006/table">
            <a:tbl>
              <a:tblPr/>
              <a:tblGrid>
                <a:gridCol w="248098">
                  <a:extLst>
                    <a:ext uri="{9D8B030D-6E8A-4147-A177-3AD203B41FA5}">
                      <a16:colId xmlns:a16="http://schemas.microsoft.com/office/drawing/2014/main" xmlns="" val="341933339"/>
                    </a:ext>
                  </a:extLst>
                </a:gridCol>
                <a:gridCol w="2642250">
                  <a:extLst>
                    <a:ext uri="{9D8B030D-6E8A-4147-A177-3AD203B41FA5}">
                      <a16:colId xmlns:a16="http://schemas.microsoft.com/office/drawing/2014/main" xmlns="" val="1800922480"/>
                    </a:ext>
                  </a:extLst>
                </a:gridCol>
                <a:gridCol w="558221">
                  <a:extLst>
                    <a:ext uri="{9D8B030D-6E8A-4147-A177-3AD203B41FA5}">
                      <a16:colId xmlns:a16="http://schemas.microsoft.com/office/drawing/2014/main" xmlns="" val="909095686"/>
                    </a:ext>
                  </a:extLst>
                </a:gridCol>
                <a:gridCol w="558221">
                  <a:extLst>
                    <a:ext uri="{9D8B030D-6E8A-4147-A177-3AD203B41FA5}">
                      <a16:colId xmlns:a16="http://schemas.microsoft.com/office/drawing/2014/main" xmlns="" val="45481853"/>
                    </a:ext>
                  </a:extLst>
                </a:gridCol>
                <a:gridCol w="558221">
                  <a:extLst>
                    <a:ext uri="{9D8B030D-6E8A-4147-A177-3AD203B41FA5}">
                      <a16:colId xmlns:a16="http://schemas.microsoft.com/office/drawing/2014/main" xmlns="" val="3991208319"/>
                    </a:ext>
                  </a:extLst>
                </a:gridCol>
                <a:gridCol w="558221">
                  <a:extLst>
                    <a:ext uri="{9D8B030D-6E8A-4147-A177-3AD203B41FA5}">
                      <a16:colId xmlns:a16="http://schemas.microsoft.com/office/drawing/2014/main" xmlns="" val="4255327689"/>
                    </a:ext>
                  </a:extLst>
                </a:gridCol>
                <a:gridCol w="558221">
                  <a:extLst>
                    <a:ext uri="{9D8B030D-6E8A-4147-A177-3AD203B41FA5}">
                      <a16:colId xmlns:a16="http://schemas.microsoft.com/office/drawing/2014/main" xmlns="" val="3235614547"/>
                    </a:ext>
                  </a:extLst>
                </a:gridCol>
                <a:gridCol w="558221">
                  <a:extLst>
                    <a:ext uri="{9D8B030D-6E8A-4147-A177-3AD203B41FA5}">
                      <a16:colId xmlns:a16="http://schemas.microsoft.com/office/drawing/2014/main" xmlns="" val="253652849"/>
                    </a:ext>
                  </a:extLst>
                </a:gridCol>
                <a:gridCol w="558221">
                  <a:extLst>
                    <a:ext uri="{9D8B030D-6E8A-4147-A177-3AD203B41FA5}">
                      <a16:colId xmlns:a16="http://schemas.microsoft.com/office/drawing/2014/main" xmlns="" val="564969385"/>
                    </a:ext>
                  </a:extLst>
                </a:gridCol>
                <a:gridCol w="558221">
                  <a:extLst>
                    <a:ext uri="{9D8B030D-6E8A-4147-A177-3AD203B41FA5}">
                      <a16:colId xmlns:a16="http://schemas.microsoft.com/office/drawing/2014/main" xmlns="" val="2687123262"/>
                    </a:ext>
                  </a:extLst>
                </a:gridCol>
                <a:gridCol w="558221">
                  <a:extLst>
                    <a:ext uri="{9D8B030D-6E8A-4147-A177-3AD203B41FA5}">
                      <a16:colId xmlns:a16="http://schemas.microsoft.com/office/drawing/2014/main" xmlns="" val="2948613147"/>
                    </a:ext>
                  </a:extLst>
                </a:gridCol>
                <a:gridCol w="558221">
                  <a:extLst>
                    <a:ext uri="{9D8B030D-6E8A-4147-A177-3AD203B41FA5}">
                      <a16:colId xmlns:a16="http://schemas.microsoft.com/office/drawing/2014/main" xmlns="" val="4196583583"/>
                    </a:ext>
                  </a:extLst>
                </a:gridCol>
                <a:gridCol w="558221">
                  <a:extLst>
                    <a:ext uri="{9D8B030D-6E8A-4147-A177-3AD203B41FA5}">
                      <a16:colId xmlns:a16="http://schemas.microsoft.com/office/drawing/2014/main" xmlns="" val="1668056158"/>
                    </a:ext>
                  </a:extLst>
                </a:gridCol>
                <a:gridCol w="558221">
                  <a:extLst>
                    <a:ext uri="{9D8B030D-6E8A-4147-A177-3AD203B41FA5}">
                      <a16:colId xmlns:a16="http://schemas.microsoft.com/office/drawing/2014/main" xmlns="" val="3628884463"/>
                    </a:ext>
                  </a:extLst>
                </a:gridCol>
                <a:gridCol w="558221">
                  <a:extLst>
                    <a:ext uri="{9D8B030D-6E8A-4147-A177-3AD203B41FA5}">
                      <a16:colId xmlns:a16="http://schemas.microsoft.com/office/drawing/2014/main" xmlns="" val="667353809"/>
                    </a:ext>
                  </a:extLst>
                </a:gridCol>
                <a:gridCol w="558221">
                  <a:extLst>
                    <a:ext uri="{9D8B030D-6E8A-4147-A177-3AD203B41FA5}">
                      <a16:colId xmlns:a16="http://schemas.microsoft.com/office/drawing/2014/main" xmlns="" val="1957943268"/>
                    </a:ext>
                  </a:extLst>
                </a:gridCol>
                <a:gridCol w="558221">
                  <a:extLst>
                    <a:ext uri="{9D8B030D-6E8A-4147-A177-3AD203B41FA5}">
                      <a16:colId xmlns:a16="http://schemas.microsoft.com/office/drawing/2014/main" xmlns="" val="2501981243"/>
                    </a:ext>
                  </a:extLst>
                </a:gridCol>
                <a:gridCol w="558221">
                  <a:extLst>
                    <a:ext uri="{9D8B030D-6E8A-4147-A177-3AD203B41FA5}">
                      <a16:colId xmlns:a16="http://schemas.microsoft.com/office/drawing/2014/main" xmlns="" val="2371841247"/>
                    </a:ext>
                  </a:extLst>
                </a:gridCol>
              </a:tblGrid>
              <a:tr h="346239">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Наименование</a:t>
                      </a:r>
                      <a:br>
                        <a:rPr lang="ru-RU" sz="900" b="0" i="0" u="none" strike="noStrike" dirty="0" smtClean="0">
                          <a:effectLst/>
                          <a:latin typeface="PT Astra Serif" panose="020A0603040505020204" pitchFamily="18" charset="-52"/>
                          <a:ea typeface="PT Astra Serif" panose="020A0603040505020204" pitchFamily="18" charset="-52"/>
                        </a:rPr>
                      </a:br>
                      <a:r>
                        <a:rPr lang="ru-RU" sz="900" b="0" i="0" u="none" strike="noStrike" dirty="0" smtClean="0">
                          <a:effectLst/>
                          <a:latin typeface="PT Astra Serif" panose="020A0603040505020204" pitchFamily="18" charset="-52"/>
                          <a:ea typeface="PT Astra Serif" panose="020A0603040505020204" pitchFamily="18" charset="-52"/>
                        </a:rPr>
                        <a:t>показателя</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1</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2</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3</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4</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5</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6</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7</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8</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9</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10</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11</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12</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13</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14</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15</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smtClean="0">
                          <a:effectLst/>
                          <a:latin typeface="PT Astra Serif" panose="020A0603040505020204" pitchFamily="18" charset="-52"/>
                          <a:ea typeface="PT Astra Serif" panose="020A0603040505020204" pitchFamily="18" charset="-52"/>
                        </a:rPr>
                        <a:t>16</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2091618"/>
                  </a:ext>
                </a:extLst>
              </a:tr>
              <a:tr h="346239">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0</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dirty="0" smtClean="0">
                          <a:effectLst/>
                          <a:latin typeface="PT Astra Serif" panose="020A0603040505020204" pitchFamily="18" charset="-52"/>
                          <a:ea typeface="PT Astra Serif" panose="020A0603040505020204" pitchFamily="18" charset="-52"/>
                        </a:rPr>
                        <a:t>Общий рейтинг городов</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r>
                        <a:rPr lang="ru-RU" sz="900" b="0" i="0" u="none" strike="noStrike" smtClean="0">
                          <a:effectLst/>
                          <a:latin typeface="PT Astra Serif" panose="020A0603040505020204" pitchFamily="18" charset="-52"/>
                          <a:ea typeface="PT Astra Serif" panose="020A0603040505020204" pitchFamily="18" charset="-52"/>
                        </a:rPr>
                        <a:t/>
                      </a:r>
                      <a:br>
                        <a:rPr lang="ru-RU" sz="900" b="0" i="0" u="none" strike="noStrike" smtClean="0">
                          <a:effectLst/>
                          <a:latin typeface="PT Astra Serif" panose="020A0603040505020204" pitchFamily="18" charset="-52"/>
                          <a:ea typeface="PT Astra Serif" panose="020A0603040505020204" pitchFamily="18" charset="-52"/>
                        </a:rPr>
                      </a:br>
                      <a:r>
                        <a:rPr lang="ru-RU" sz="900" b="0" i="0" u="none" strike="noStrike" smtClean="0">
                          <a:effectLst/>
                          <a:latin typeface="PT Astra Serif" panose="020A0603040505020204" pitchFamily="18" charset="-52"/>
                          <a:ea typeface="PT Astra Serif" panose="020A0603040505020204" pitchFamily="18" charset="-52"/>
                        </a:rPr>
                        <a:t> 84</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smtClean="0">
                          <a:effectLst/>
                          <a:latin typeface="PT Astra Serif" panose="020A0603040505020204" pitchFamily="18" charset="-52"/>
                          <a:ea typeface="PT Astra Serif" panose="020A0603040505020204" pitchFamily="18" charset="-52"/>
                        </a:rPr>
                        <a:t>Липецк</a:t>
                      </a:r>
                      <a:br>
                        <a:rPr lang="ru-RU" sz="900" b="0" i="0" u="none" strike="noStrike" smtClean="0">
                          <a:effectLst/>
                          <a:latin typeface="PT Astra Serif" panose="020A0603040505020204" pitchFamily="18" charset="-52"/>
                          <a:ea typeface="PT Astra Serif" panose="020A0603040505020204" pitchFamily="18" charset="-52"/>
                        </a:rPr>
                      </a:br>
                      <a:r>
                        <a:rPr lang="ru-RU" sz="900" b="0" i="0" u="none" strike="noStrike" smtClean="0">
                          <a:effectLst/>
                          <a:latin typeface="PT Astra Serif" panose="020A0603040505020204" pitchFamily="18" charset="-52"/>
                          <a:ea typeface="PT Astra Serif" panose="020A0603040505020204" pitchFamily="18" charset="-52"/>
                        </a:rPr>
                        <a:t> 91</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r>
                        <a:rPr lang="ru-RU" sz="900" b="0" i="0" u="none" strike="noStrike" smtClean="0">
                          <a:effectLst/>
                          <a:latin typeface="PT Astra Serif" panose="020A0603040505020204" pitchFamily="18" charset="-52"/>
                          <a:ea typeface="PT Astra Serif" panose="020A0603040505020204" pitchFamily="18" charset="-52"/>
                        </a:rPr>
                        <a:t/>
                      </a:r>
                      <a:br>
                        <a:rPr lang="ru-RU" sz="900" b="0" i="0" u="none" strike="noStrike" smtClean="0">
                          <a:effectLst/>
                          <a:latin typeface="PT Astra Serif" panose="020A0603040505020204" pitchFamily="18" charset="-52"/>
                          <a:ea typeface="PT Astra Serif" panose="020A0603040505020204" pitchFamily="18" charset="-52"/>
                        </a:rPr>
                      </a:br>
                      <a:r>
                        <a:rPr lang="ru-RU" sz="900" b="0" i="0" u="none" strike="noStrike" smtClean="0">
                          <a:effectLst/>
                          <a:latin typeface="PT Astra Serif" panose="020A0603040505020204" pitchFamily="18" charset="-52"/>
                          <a:ea typeface="PT Astra Serif" panose="020A0603040505020204" pitchFamily="18" charset="-52"/>
                        </a:rPr>
                        <a:t> 94</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1" i="0" u="none" strike="noStrike" smtClean="0">
                          <a:effectLst/>
                          <a:latin typeface="PT Astra Serif" panose="020A0603040505020204" pitchFamily="18" charset="-52"/>
                          <a:ea typeface="PT Astra Serif" panose="020A0603040505020204" pitchFamily="18" charset="-52"/>
                        </a:rPr>
                        <a:t>Тула</a:t>
                      </a:r>
                      <a:br>
                        <a:rPr lang="ru-RU" sz="900" b="1" i="0" u="none" strike="noStrike" smtClean="0">
                          <a:effectLst/>
                          <a:latin typeface="PT Astra Serif" panose="020A0603040505020204" pitchFamily="18" charset="-52"/>
                          <a:ea typeface="PT Astra Serif" panose="020A0603040505020204" pitchFamily="18" charset="-52"/>
                        </a:rPr>
                      </a:br>
                      <a:r>
                        <a:rPr lang="ru-RU" sz="900" b="1" i="0" u="none" strike="noStrike" smtClean="0">
                          <a:effectLst/>
                          <a:latin typeface="PT Astra Serif" panose="020A0603040505020204" pitchFamily="18" charset="-52"/>
                          <a:ea typeface="PT Astra Serif" panose="020A0603040505020204" pitchFamily="18" charset="-52"/>
                        </a:rPr>
                        <a:t> 107</a:t>
                      </a:r>
                      <a:endParaRPr lang="ru-RU" sz="9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Калуга</a:t>
                      </a:r>
                      <a:br>
                        <a:rPr lang="ru-RU" sz="900" b="0" i="0" u="none" strike="noStrike" dirty="0" smtClean="0">
                          <a:effectLst/>
                          <a:latin typeface="PT Astra Serif" panose="020A0603040505020204" pitchFamily="18" charset="-52"/>
                          <a:ea typeface="PT Astra Serif" panose="020A0603040505020204" pitchFamily="18" charset="-52"/>
                        </a:rPr>
                      </a:br>
                      <a:r>
                        <a:rPr lang="ru-RU" sz="900" b="0" i="0" u="none" strike="noStrike" dirty="0" smtClean="0">
                          <a:effectLst/>
                          <a:latin typeface="PT Astra Serif" panose="020A0603040505020204" pitchFamily="18" charset="-52"/>
                          <a:ea typeface="PT Astra Serif" panose="020A0603040505020204" pitchFamily="18" charset="-52"/>
                        </a:rPr>
                        <a:t> 109</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smtClean="0">
                          <a:effectLst/>
                          <a:latin typeface="PT Astra Serif" panose="020A0603040505020204" pitchFamily="18" charset="-52"/>
                          <a:ea typeface="PT Astra Serif" panose="020A0603040505020204" pitchFamily="18" charset="-52"/>
                        </a:rPr>
                        <a:t>Белгород</a:t>
                      </a:r>
                      <a:br>
                        <a:rPr lang="ru-RU" sz="900" b="0" i="0" u="none" strike="noStrike" smtClean="0">
                          <a:effectLst/>
                          <a:latin typeface="PT Astra Serif" panose="020A0603040505020204" pitchFamily="18" charset="-52"/>
                          <a:ea typeface="PT Astra Serif" panose="020A0603040505020204" pitchFamily="18" charset="-52"/>
                        </a:rPr>
                      </a:br>
                      <a:r>
                        <a:rPr lang="ru-RU" sz="900" b="0" i="0" u="none" strike="noStrike" smtClean="0">
                          <a:effectLst/>
                          <a:latin typeface="PT Astra Serif" panose="020A0603040505020204" pitchFamily="18" charset="-52"/>
                          <a:ea typeface="PT Astra Serif" panose="020A0603040505020204" pitchFamily="18" charset="-52"/>
                        </a:rPr>
                        <a:t> 110</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smtClean="0">
                          <a:effectLst/>
                          <a:latin typeface="PT Astra Serif" panose="020A0603040505020204" pitchFamily="18" charset="-52"/>
                          <a:ea typeface="PT Astra Serif" panose="020A0603040505020204" pitchFamily="18" charset="-52"/>
                        </a:rPr>
                        <a:t>Смоленск</a:t>
                      </a:r>
                      <a:br>
                        <a:rPr lang="ru-RU" sz="900" b="0" i="0" u="none" strike="noStrike" smtClean="0">
                          <a:effectLst/>
                          <a:latin typeface="PT Astra Serif" panose="020A0603040505020204" pitchFamily="18" charset="-52"/>
                          <a:ea typeface="PT Astra Serif" panose="020A0603040505020204" pitchFamily="18" charset="-52"/>
                        </a:rPr>
                      </a:br>
                      <a:r>
                        <a:rPr lang="ru-RU" sz="900" b="0" i="0" u="none" strike="noStrike" smtClean="0">
                          <a:effectLst/>
                          <a:latin typeface="PT Astra Serif" panose="020A0603040505020204" pitchFamily="18" charset="-52"/>
                          <a:ea typeface="PT Astra Serif" panose="020A0603040505020204" pitchFamily="18" charset="-52"/>
                        </a:rPr>
                        <a:t> 122</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smtClean="0">
                          <a:effectLst/>
                          <a:latin typeface="PT Astra Serif" panose="020A0603040505020204" pitchFamily="18" charset="-52"/>
                          <a:ea typeface="PT Astra Serif" panose="020A0603040505020204" pitchFamily="18" charset="-52"/>
                        </a:rPr>
                        <a:t>Курск</a:t>
                      </a:r>
                      <a:br>
                        <a:rPr lang="ru-RU" sz="900" b="0" i="0" u="none" strike="noStrike" smtClean="0">
                          <a:effectLst/>
                          <a:latin typeface="PT Astra Serif" panose="020A0603040505020204" pitchFamily="18" charset="-52"/>
                          <a:ea typeface="PT Astra Serif" panose="020A0603040505020204" pitchFamily="18" charset="-52"/>
                        </a:rPr>
                      </a:br>
                      <a:r>
                        <a:rPr lang="ru-RU" sz="900" b="0" i="0" u="none" strike="noStrike" smtClean="0">
                          <a:effectLst/>
                          <a:latin typeface="PT Astra Serif" panose="020A0603040505020204" pitchFamily="18" charset="-52"/>
                          <a:ea typeface="PT Astra Serif" panose="020A0603040505020204" pitchFamily="18" charset="-52"/>
                        </a:rPr>
                        <a:t> 126</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Иваново</a:t>
                      </a:r>
                      <a:br>
                        <a:rPr lang="ru-RU" sz="900" b="0" i="0" u="none" strike="noStrike" dirty="0" smtClean="0">
                          <a:effectLst/>
                          <a:latin typeface="PT Astra Serif" panose="020A0603040505020204" pitchFamily="18" charset="-52"/>
                          <a:ea typeface="PT Astra Serif" panose="020A0603040505020204" pitchFamily="18" charset="-52"/>
                        </a:rPr>
                      </a:br>
                      <a:r>
                        <a:rPr lang="ru-RU" sz="900" b="0" i="0" u="none" strike="noStrike" dirty="0" smtClean="0">
                          <a:effectLst/>
                          <a:latin typeface="PT Astra Serif" panose="020A0603040505020204" pitchFamily="18" charset="-52"/>
                          <a:ea typeface="PT Astra Serif" panose="020A0603040505020204" pitchFamily="18" charset="-52"/>
                        </a:rPr>
                        <a:t> 131</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Воронеж</a:t>
                      </a:r>
                      <a:br>
                        <a:rPr lang="ru-RU" sz="900" b="0" i="0" u="none" strike="noStrike" dirty="0" smtClean="0">
                          <a:effectLst/>
                          <a:latin typeface="PT Astra Serif" panose="020A0603040505020204" pitchFamily="18" charset="-52"/>
                          <a:ea typeface="PT Astra Serif" panose="020A0603040505020204" pitchFamily="18" charset="-52"/>
                        </a:rPr>
                      </a:br>
                      <a:r>
                        <a:rPr lang="ru-RU" sz="900" b="0" i="0" u="none" strike="noStrike" dirty="0" smtClean="0">
                          <a:effectLst/>
                          <a:latin typeface="PT Astra Serif" panose="020A0603040505020204" pitchFamily="18" charset="-52"/>
                          <a:ea typeface="PT Astra Serif" panose="020A0603040505020204" pitchFamily="18" charset="-52"/>
                        </a:rPr>
                        <a:t> 135</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smtClean="0">
                          <a:effectLst/>
                          <a:latin typeface="PT Astra Serif" panose="020A0603040505020204" pitchFamily="18" charset="-52"/>
                          <a:ea typeface="PT Astra Serif" panose="020A0603040505020204" pitchFamily="18" charset="-52"/>
                        </a:rPr>
                        <a:t>Рязань</a:t>
                      </a:r>
                      <a:br>
                        <a:rPr lang="ru-RU" sz="900" b="0" i="0" u="none" strike="noStrike" smtClean="0">
                          <a:effectLst/>
                          <a:latin typeface="PT Astra Serif" panose="020A0603040505020204" pitchFamily="18" charset="-52"/>
                          <a:ea typeface="PT Astra Serif" panose="020A0603040505020204" pitchFamily="18" charset="-52"/>
                        </a:rPr>
                      </a:br>
                      <a:r>
                        <a:rPr lang="ru-RU" sz="900" b="0" i="0" u="none" strike="noStrike" smtClean="0">
                          <a:effectLst/>
                          <a:latin typeface="PT Astra Serif" panose="020A0603040505020204" pitchFamily="18" charset="-52"/>
                          <a:ea typeface="PT Astra Serif" panose="020A0603040505020204" pitchFamily="18" charset="-52"/>
                        </a:rPr>
                        <a:t> 137</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smtClean="0">
                          <a:effectLst/>
                          <a:latin typeface="PT Astra Serif" panose="020A0603040505020204" pitchFamily="18" charset="-52"/>
                          <a:ea typeface="PT Astra Serif" panose="020A0603040505020204" pitchFamily="18" charset="-52"/>
                        </a:rPr>
                        <a:t>Тамбов</a:t>
                      </a:r>
                      <a:br>
                        <a:rPr lang="ru-RU" sz="900" b="0" i="0" u="none" strike="noStrike" smtClean="0">
                          <a:effectLst/>
                          <a:latin typeface="PT Astra Serif" panose="020A0603040505020204" pitchFamily="18" charset="-52"/>
                          <a:ea typeface="PT Astra Serif" panose="020A0603040505020204" pitchFamily="18" charset="-52"/>
                        </a:rPr>
                      </a:br>
                      <a:r>
                        <a:rPr lang="ru-RU" sz="900" b="0" i="0" u="none" strike="noStrike" smtClean="0">
                          <a:effectLst/>
                          <a:latin typeface="PT Astra Serif" panose="020A0603040505020204" pitchFamily="18" charset="-52"/>
                          <a:ea typeface="PT Astra Serif" panose="020A0603040505020204" pitchFamily="18" charset="-52"/>
                        </a:rPr>
                        <a:t> 148</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smtClean="0">
                          <a:effectLst/>
                          <a:latin typeface="PT Astra Serif" panose="020A0603040505020204" pitchFamily="18" charset="-52"/>
                          <a:ea typeface="PT Astra Serif" panose="020A0603040505020204" pitchFamily="18" charset="-52"/>
                        </a:rPr>
                        <a:t>Брянск</a:t>
                      </a:r>
                      <a:br>
                        <a:rPr lang="ru-RU" sz="900" b="0" i="0" u="none" strike="noStrike" smtClean="0">
                          <a:effectLst/>
                          <a:latin typeface="PT Astra Serif" panose="020A0603040505020204" pitchFamily="18" charset="-52"/>
                          <a:ea typeface="PT Astra Serif" panose="020A0603040505020204" pitchFamily="18" charset="-52"/>
                        </a:rPr>
                      </a:br>
                      <a:r>
                        <a:rPr lang="ru-RU" sz="900" b="0" i="0" u="none" strike="noStrike" smtClean="0">
                          <a:effectLst/>
                          <a:latin typeface="PT Astra Serif" panose="020A0603040505020204" pitchFamily="18" charset="-52"/>
                          <a:ea typeface="PT Astra Serif" panose="020A0603040505020204" pitchFamily="18" charset="-52"/>
                        </a:rPr>
                        <a:t> 151</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Орел</a:t>
                      </a:r>
                      <a:br>
                        <a:rPr lang="ru-RU" sz="900" b="0" i="0" u="none" strike="noStrike" dirty="0" smtClean="0">
                          <a:effectLst/>
                          <a:latin typeface="PT Astra Serif" panose="020A0603040505020204" pitchFamily="18" charset="-52"/>
                          <a:ea typeface="PT Astra Serif" panose="020A0603040505020204" pitchFamily="18" charset="-52"/>
                        </a:rPr>
                      </a:br>
                      <a:r>
                        <a:rPr lang="ru-RU" sz="900" b="0" i="0" u="none" strike="noStrike" dirty="0" smtClean="0">
                          <a:effectLst/>
                          <a:latin typeface="PT Astra Serif" panose="020A0603040505020204" pitchFamily="18" charset="-52"/>
                          <a:ea typeface="PT Astra Serif" panose="020A0603040505020204" pitchFamily="18" charset="-52"/>
                        </a:rPr>
                        <a:t> 155</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smtClean="0">
                          <a:effectLst/>
                          <a:latin typeface="PT Astra Serif" panose="020A0603040505020204" pitchFamily="18" charset="-52"/>
                          <a:ea typeface="PT Astra Serif" panose="020A0603040505020204" pitchFamily="18" charset="-52"/>
                        </a:rPr>
                        <a:t>Тверь</a:t>
                      </a:r>
                      <a:br>
                        <a:rPr lang="ru-RU" sz="900" b="0" i="0" u="none" strike="noStrike" smtClean="0">
                          <a:effectLst/>
                          <a:latin typeface="PT Astra Serif" panose="020A0603040505020204" pitchFamily="18" charset="-52"/>
                          <a:ea typeface="PT Astra Serif" panose="020A0603040505020204" pitchFamily="18" charset="-52"/>
                        </a:rPr>
                      </a:br>
                      <a:r>
                        <a:rPr lang="ru-RU" sz="900" b="0" i="0" u="none" strike="noStrike" smtClean="0">
                          <a:effectLst/>
                          <a:latin typeface="PT Astra Serif" panose="020A0603040505020204" pitchFamily="18" charset="-52"/>
                          <a:ea typeface="PT Astra Serif" panose="020A0603040505020204" pitchFamily="18" charset="-52"/>
                        </a:rPr>
                        <a:t> 161</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effectLst/>
                          <a:latin typeface="PT Astra Serif" panose="020A0603040505020204" pitchFamily="18" charset="-52"/>
                          <a:ea typeface="PT Astra Serif" panose="020A0603040505020204" pitchFamily="18" charset="-52"/>
                        </a:rPr>
                        <a:t>Кострома</a:t>
                      </a:r>
                      <a:br>
                        <a:rPr lang="ru-RU" sz="900" b="0" i="0" u="none" strike="noStrike" dirty="0" smtClean="0">
                          <a:effectLst/>
                          <a:latin typeface="PT Astra Serif" panose="020A0603040505020204" pitchFamily="18" charset="-52"/>
                          <a:ea typeface="PT Astra Serif" panose="020A0603040505020204" pitchFamily="18" charset="-52"/>
                        </a:rPr>
                      </a:br>
                      <a:r>
                        <a:rPr lang="ru-RU" sz="900" b="0" i="0" u="none" strike="noStrike" dirty="0" smtClean="0">
                          <a:effectLst/>
                          <a:latin typeface="PT Astra Serif" panose="020A0603040505020204" pitchFamily="18" charset="-52"/>
                          <a:ea typeface="PT Astra Serif" panose="020A0603040505020204" pitchFamily="18" charset="-52"/>
                        </a:rPr>
                        <a:t> 179</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4289136"/>
                  </a:ext>
                </a:extLst>
              </a:tr>
              <a:tr h="336621">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dirty="0" smtClean="0">
                          <a:effectLst/>
                          <a:latin typeface="PT Astra Serif" panose="020A0603040505020204" pitchFamily="18" charset="-52"/>
                          <a:ea typeface="PT Astra Serif" panose="020A0603040505020204" pitchFamily="18" charset="-52"/>
                        </a:rPr>
                        <a:t>Налоговые и неналоговые  доходы бюджета на душу населения, тыс. руб.</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smtClean="0">
                          <a:effectLst/>
                          <a:latin typeface="PT Astra Serif" panose="020A0603040505020204" pitchFamily="18" charset="-52"/>
                          <a:ea typeface="PT Astra Serif" panose="020A0603040505020204" pitchFamily="18" charset="-52"/>
                        </a:rPr>
                        <a:t>Тула</a:t>
                      </a:r>
                      <a:br>
                        <a:rPr lang="ru-RU" sz="800" b="1" i="0" u="none" strike="noStrike" smtClean="0">
                          <a:effectLst/>
                          <a:latin typeface="PT Astra Serif" panose="020A0603040505020204" pitchFamily="18" charset="-52"/>
                          <a:ea typeface="PT Astra Serif" panose="020A0603040505020204" pitchFamily="18" charset="-52"/>
                        </a:rPr>
                      </a:br>
                      <a:r>
                        <a:rPr lang="ru-RU" sz="800" b="1" i="0" u="none" strike="noStrike" smtClean="0">
                          <a:effectLst/>
                          <a:latin typeface="PT Astra Serif" panose="020A0603040505020204" pitchFamily="18" charset="-52"/>
                          <a:ea typeface="PT Astra Serif" panose="020A0603040505020204" pitchFamily="18" charset="-52"/>
                        </a:rPr>
                        <a:t>25,03</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20,345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19,18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17,208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Кострома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16,587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15,219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14,932</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14,695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13,873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Рязань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13,196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12,885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12,671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12,112</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11,586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10,562</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9,89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23865992"/>
                  </a:ext>
                </a:extLst>
              </a:tr>
              <a:tr h="327003">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2</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Доля налоговых и неналоговых  доходов в   доходах бюджета, %</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smtClean="0">
                          <a:effectLst/>
                          <a:latin typeface="PT Astra Serif" panose="020A0603040505020204" pitchFamily="18" charset="-52"/>
                          <a:ea typeface="PT Astra Serif" panose="020A0603040505020204" pitchFamily="18" charset="-52"/>
                        </a:rPr>
                        <a:t>Тула</a:t>
                      </a:r>
                      <a:br>
                        <a:rPr lang="ru-RU" sz="800" b="1" i="0" u="none" strike="noStrike" smtClean="0">
                          <a:effectLst/>
                          <a:latin typeface="PT Astra Serif" panose="020A0603040505020204" pitchFamily="18" charset="-52"/>
                          <a:ea typeface="PT Astra Serif" panose="020A0603040505020204" pitchFamily="18" charset="-52"/>
                        </a:rPr>
                      </a:br>
                      <a:r>
                        <a:rPr lang="ru-RU" sz="800" b="1" i="0" u="none" strike="noStrike" smtClean="0">
                          <a:effectLst/>
                          <a:latin typeface="PT Astra Serif" panose="020A0603040505020204" pitchFamily="18" charset="-52"/>
                          <a:ea typeface="PT Astra Serif" panose="020A0603040505020204" pitchFamily="18" charset="-52"/>
                        </a:rPr>
                        <a:t>51,1</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43,38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42,95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Кострома</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40,05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38,89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37,88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37,73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37,19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36,68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35,42</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34,99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Рязань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34,17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31,49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31,37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22,58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20,99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49713337"/>
                  </a:ext>
                </a:extLst>
              </a:tr>
              <a:tr h="327003">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3</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dirty="0" smtClean="0">
                          <a:effectLst/>
                          <a:latin typeface="PT Astra Serif" panose="020A0603040505020204" pitchFamily="18" charset="-52"/>
                          <a:ea typeface="PT Astra Serif" panose="020A0603040505020204" pitchFamily="18" charset="-52"/>
                        </a:rPr>
                        <a:t>Процент исполнения годового плана по доходам бюджета, %</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102,94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1" i="0" u="none" strike="noStrike" smtClean="0">
                          <a:effectLst/>
                          <a:latin typeface="PT Astra Serif" panose="020A0603040505020204" pitchFamily="18" charset="-52"/>
                          <a:ea typeface="PT Astra Serif" panose="020A0603040505020204" pitchFamily="18" charset="-52"/>
                        </a:rPr>
                        <a:t>Тула</a:t>
                      </a:r>
                      <a:br>
                        <a:rPr lang="ru-RU" sz="800" b="1" i="0" u="none" strike="noStrike" smtClean="0">
                          <a:effectLst/>
                          <a:latin typeface="PT Astra Serif" panose="020A0603040505020204" pitchFamily="18" charset="-52"/>
                          <a:ea typeface="PT Astra Serif" panose="020A0603040505020204" pitchFamily="18" charset="-52"/>
                        </a:rPr>
                      </a:br>
                      <a:r>
                        <a:rPr lang="ru-RU" sz="800" b="1" i="0" u="none" strike="noStrike" smtClean="0">
                          <a:effectLst/>
                          <a:latin typeface="PT Astra Serif" panose="020A0603040505020204" pitchFamily="18" charset="-52"/>
                          <a:ea typeface="PT Astra Serif" panose="020A0603040505020204" pitchFamily="18" charset="-52"/>
                        </a:rPr>
                        <a:t>102,92</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101,39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101,15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Рязань</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100,55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100,31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99,98</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99,7</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99,39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98,22</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97,45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96,33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95,7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94,44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93,73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Кострома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91,68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82693763"/>
                  </a:ext>
                </a:extLst>
              </a:tr>
              <a:tr h="327003">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dirty="0" smtClean="0">
                          <a:effectLst/>
                          <a:latin typeface="PT Astra Serif" panose="020A0603040505020204" pitchFamily="18" charset="-52"/>
                          <a:ea typeface="PT Astra Serif" panose="020A0603040505020204" pitchFamily="18" charset="-52"/>
                        </a:rPr>
                        <a:t>Темп роста налоговых и неналоговых доходов к соответствующему периоду прошлого года, %</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115,28</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114,41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smtClean="0">
                          <a:effectLst/>
                          <a:latin typeface="PT Astra Serif" panose="020A0603040505020204" pitchFamily="18" charset="-52"/>
                          <a:ea typeface="PT Astra Serif" panose="020A0603040505020204" pitchFamily="18" charset="-52"/>
                        </a:rPr>
                        <a:t>Тула</a:t>
                      </a:r>
                      <a:br>
                        <a:rPr lang="ru-RU" sz="800" b="1" i="0" u="none" strike="noStrike" smtClean="0">
                          <a:effectLst/>
                          <a:latin typeface="PT Astra Serif" panose="020A0603040505020204" pitchFamily="18" charset="-52"/>
                          <a:ea typeface="PT Astra Serif" panose="020A0603040505020204" pitchFamily="18" charset="-52"/>
                        </a:rPr>
                      </a:br>
                      <a:r>
                        <a:rPr lang="ru-RU" sz="800" b="1" i="0" u="none" strike="noStrike" smtClean="0">
                          <a:effectLst/>
                          <a:latin typeface="PT Astra Serif" panose="020A0603040505020204" pitchFamily="18" charset="-52"/>
                          <a:ea typeface="PT Astra Serif" panose="020A0603040505020204" pitchFamily="18" charset="-52"/>
                        </a:rPr>
                        <a:t>113,28</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113,02</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112,86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111,15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Орел</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110,74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Рязань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110,26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109,48</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109,4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108,64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105,8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104,61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103,19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100,18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Кострома</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100</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59881672"/>
                  </a:ext>
                </a:extLst>
              </a:tr>
              <a:tr h="266196">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Доходы бюджета на душу населения, тыс. руб.</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54,813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54,701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50,309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smtClean="0">
                          <a:effectLst/>
                          <a:latin typeface="PT Astra Serif" panose="020A0603040505020204" pitchFamily="18" charset="-52"/>
                          <a:ea typeface="PT Astra Serif" panose="020A0603040505020204" pitchFamily="18" charset="-52"/>
                        </a:rPr>
                        <a:t>Тула</a:t>
                      </a:r>
                      <a:br>
                        <a:rPr lang="ru-RU" sz="800" b="1" i="0" u="none" strike="noStrike" dirty="0" smtClean="0">
                          <a:effectLst/>
                          <a:latin typeface="PT Astra Serif" panose="020A0603040505020204" pitchFamily="18" charset="-52"/>
                          <a:ea typeface="PT Astra Serif" panose="020A0603040505020204" pitchFamily="18" charset="-52"/>
                        </a:rPr>
                      </a:br>
                      <a:r>
                        <a:rPr lang="ru-RU" sz="800" b="1" i="0" u="none" strike="noStrike" dirty="0" smtClean="0">
                          <a:effectLst/>
                          <a:latin typeface="PT Astra Serif" panose="020A0603040505020204" pitchFamily="18" charset="-52"/>
                          <a:ea typeface="PT Astra Serif" panose="020A0603040505020204" pitchFamily="18" charset="-52"/>
                        </a:rPr>
                        <a:t>48,984</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Липецк</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48,327</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45,423</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43,805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Кострома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41,412</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40,397</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38,943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Рязань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38,623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36,38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35,677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34,419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31,591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28,199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93047057"/>
                  </a:ext>
                </a:extLst>
              </a:tr>
              <a:tr h="252663">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Расходы бюджета на душу населения, тыс. руб.</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57,187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53,763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52,241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smtClean="0">
                          <a:effectLst/>
                          <a:latin typeface="PT Astra Serif" panose="020A0603040505020204" pitchFamily="18" charset="-52"/>
                          <a:ea typeface="PT Astra Serif" panose="020A0603040505020204" pitchFamily="18" charset="-52"/>
                        </a:rPr>
                        <a:t>Тула</a:t>
                      </a:r>
                      <a:br>
                        <a:rPr lang="ru-RU" sz="800" b="1" i="0" u="none" strike="noStrike" smtClean="0">
                          <a:effectLst/>
                          <a:latin typeface="PT Astra Serif" panose="020A0603040505020204" pitchFamily="18" charset="-52"/>
                          <a:ea typeface="PT Astra Serif" panose="020A0603040505020204" pitchFamily="18" charset="-52"/>
                        </a:rPr>
                      </a:br>
                      <a:r>
                        <a:rPr lang="ru-RU" sz="800" b="1" i="0" u="none" strike="noStrike" smtClean="0">
                          <a:effectLst/>
                          <a:latin typeface="PT Astra Serif" panose="020A0603040505020204" pitchFamily="18" charset="-52"/>
                          <a:ea typeface="PT Astra Serif" panose="020A0603040505020204" pitchFamily="18" charset="-52"/>
                        </a:rPr>
                        <a:t>50,681</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Липецк</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48,759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Ярославль</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44,952</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43,98</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43,543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Кострома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41,43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40,286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Рязань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39,555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37,695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36,211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33,951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32,33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28,734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29413168"/>
                  </a:ext>
                </a:extLst>
              </a:tr>
              <a:tr h="327003">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7</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Процент исполнения годового плана по налоговым и неналоговым доходам бюджета, %</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110,1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108,04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Рязань</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105,61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104,75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104,29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Ярославль</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103,39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Брянск</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103,26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smtClean="0">
                          <a:effectLst/>
                          <a:latin typeface="PT Astra Serif" panose="020A0603040505020204" pitchFamily="18" charset="-52"/>
                          <a:ea typeface="PT Astra Serif" panose="020A0603040505020204" pitchFamily="18" charset="-52"/>
                        </a:rPr>
                        <a:t>Тула</a:t>
                      </a:r>
                      <a:br>
                        <a:rPr lang="ru-RU" sz="800" b="1" i="0" u="none" strike="noStrike" smtClean="0">
                          <a:effectLst/>
                          <a:latin typeface="PT Astra Serif" panose="020A0603040505020204" pitchFamily="18" charset="-52"/>
                          <a:ea typeface="PT Astra Serif" panose="020A0603040505020204" pitchFamily="18" charset="-52"/>
                        </a:rPr>
                      </a:br>
                      <a:r>
                        <a:rPr lang="ru-RU" sz="800" b="1" i="0" u="none" strike="noStrike" smtClean="0">
                          <a:effectLst/>
                          <a:latin typeface="PT Astra Serif" panose="020A0603040505020204" pitchFamily="18" charset="-52"/>
                          <a:ea typeface="PT Astra Serif" panose="020A0603040505020204" pitchFamily="18" charset="-52"/>
                        </a:rPr>
                        <a:t>103,01</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102,63</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Кострома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102,18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101,29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100,54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100,04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99,33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98,23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96,36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6012887"/>
                  </a:ext>
                </a:extLst>
              </a:tr>
              <a:tr h="327003">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8</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Отношение муниципального долга к утвержденному годовому плану по налоговым и неналоговым доходам бюджета,%</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19,351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24,061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32,626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40,476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44,323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Рязань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45,495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Иваново</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46,901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smtClean="0">
                          <a:effectLst/>
                          <a:latin typeface="PT Astra Serif" panose="020A0603040505020204" pitchFamily="18" charset="-52"/>
                          <a:ea typeface="PT Astra Serif" panose="020A0603040505020204" pitchFamily="18" charset="-52"/>
                        </a:rPr>
                        <a:t>Тула</a:t>
                      </a:r>
                      <a:br>
                        <a:rPr lang="ru-RU" sz="800" b="1" i="0" u="none" strike="noStrike" dirty="0" smtClean="0">
                          <a:effectLst/>
                          <a:latin typeface="PT Astra Serif" panose="020A0603040505020204" pitchFamily="18" charset="-52"/>
                          <a:ea typeface="PT Astra Serif" panose="020A0603040505020204" pitchFamily="18" charset="-52"/>
                        </a:rPr>
                      </a:br>
                      <a:r>
                        <a:rPr lang="ru-RU" sz="800" b="1" i="0" u="none" strike="noStrike" dirty="0" smtClean="0">
                          <a:effectLst/>
                          <a:latin typeface="PT Astra Serif" panose="020A0603040505020204" pitchFamily="18" charset="-52"/>
                          <a:ea typeface="PT Astra Serif" panose="020A0603040505020204" pitchFamily="18" charset="-52"/>
                        </a:rPr>
                        <a:t>48,003</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51,134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53,479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63,593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63,872</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70,336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84,545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Кострома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90,012</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90,487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17651328"/>
                  </a:ext>
                </a:extLst>
              </a:tr>
              <a:tr h="327003">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Процент исполнения годового плана по расходам бюджета, %</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99,07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98,69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Рязань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98,33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98,27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98,26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97,47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97,35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smtClean="0">
                          <a:effectLst/>
                          <a:latin typeface="PT Astra Serif" panose="020A0603040505020204" pitchFamily="18" charset="-52"/>
                          <a:ea typeface="PT Astra Serif" panose="020A0603040505020204" pitchFamily="18" charset="-52"/>
                        </a:rPr>
                        <a:t>Тула</a:t>
                      </a:r>
                      <a:br>
                        <a:rPr lang="ru-RU" sz="800" b="1" i="0" u="none" strike="noStrike" dirty="0" smtClean="0">
                          <a:effectLst/>
                          <a:latin typeface="PT Astra Serif" panose="020A0603040505020204" pitchFamily="18" charset="-52"/>
                          <a:ea typeface="PT Astra Serif" panose="020A0603040505020204" pitchFamily="18" charset="-52"/>
                        </a:rPr>
                      </a:br>
                      <a:r>
                        <a:rPr lang="ru-RU" sz="800" b="1" i="0" u="none" strike="noStrike" dirty="0" smtClean="0">
                          <a:effectLst/>
                          <a:latin typeface="PT Astra Serif" panose="020A0603040505020204" pitchFamily="18" charset="-52"/>
                          <a:ea typeface="PT Astra Serif" panose="020A0603040505020204" pitchFamily="18" charset="-52"/>
                        </a:rPr>
                        <a:t>97,18</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Владимир</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96,53</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95,06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94,79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93,15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92,58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92,49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90,37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Кострома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88,58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9820218"/>
                  </a:ext>
                </a:extLst>
              </a:tr>
              <a:tr h="368077">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10</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Темп роста расходов бюджета на обслуживание муниципального долга к предыдущему году, %</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0,341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3,518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3,815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4,448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7,943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Иваново</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20,945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Липецк</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24,178</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53,856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smtClean="0">
                          <a:effectLst/>
                          <a:latin typeface="PT Astra Serif" panose="020A0603040505020204" pitchFamily="18" charset="-52"/>
                          <a:ea typeface="PT Astra Serif" panose="020A0603040505020204" pitchFamily="18" charset="-52"/>
                        </a:rPr>
                        <a:t>Тула</a:t>
                      </a:r>
                      <a:br>
                        <a:rPr lang="ru-RU" sz="800" b="1" i="0" u="none" strike="noStrike" dirty="0" smtClean="0">
                          <a:effectLst/>
                          <a:latin typeface="PT Astra Serif" panose="020A0603040505020204" pitchFamily="18" charset="-52"/>
                          <a:ea typeface="PT Astra Serif" panose="020A0603040505020204" pitchFamily="18" charset="-52"/>
                        </a:rPr>
                      </a:br>
                      <a:r>
                        <a:rPr lang="ru-RU" sz="800" b="1" i="0" u="none" strike="noStrike" dirty="0" smtClean="0">
                          <a:effectLst/>
                          <a:latin typeface="PT Astra Serif" panose="020A0603040505020204" pitchFamily="18" charset="-52"/>
                          <a:ea typeface="PT Astra Serif" panose="020A0603040505020204" pitchFamily="18" charset="-52"/>
                        </a:rPr>
                        <a:t>73,273</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Тверь</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74,064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77,902</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86,979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91,438</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Кострома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99,979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Рязань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107,555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123,466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4278436"/>
                  </a:ext>
                </a:extLst>
              </a:tr>
              <a:tr h="372979">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11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Отношение дефицита бюджета к налоговым и неналоговым доходам, %</a:t>
                      </a:r>
                      <a:endParaRPr lang="ru-RU" sz="9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4,607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3,139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2,736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Кострома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-0,106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-1,774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-2,833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-3,849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Тверь</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-4,413</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-6,38</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smtClean="0">
                          <a:effectLst/>
                          <a:latin typeface="PT Astra Serif" panose="020A0603040505020204" pitchFamily="18" charset="-52"/>
                          <a:ea typeface="PT Astra Serif" panose="020A0603040505020204" pitchFamily="18" charset="-52"/>
                        </a:rPr>
                        <a:t>Тула</a:t>
                      </a:r>
                      <a:br>
                        <a:rPr lang="ru-RU" sz="800" b="1" i="0" u="none" strike="noStrike" dirty="0" smtClean="0">
                          <a:effectLst/>
                          <a:latin typeface="PT Astra Serif" panose="020A0603040505020204" pitchFamily="18" charset="-52"/>
                          <a:ea typeface="PT Astra Serif" panose="020A0603040505020204" pitchFamily="18" charset="-52"/>
                        </a:rPr>
                      </a:br>
                      <a:r>
                        <a:rPr lang="ru-RU" sz="800" b="1" i="0" u="none" strike="noStrike" dirty="0" smtClean="0">
                          <a:effectLst/>
                          <a:latin typeface="PT Astra Serif" panose="020A0603040505020204" pitchFamily="18" charset="-52"/>
                          <a:ea typeface="PT Astra Serif" panose="020A0603040505020204" pitchFamily="18" charset="-52"/>
                        </a:rPr>
                        <a:t>-6,78</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Рязань</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-7,066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-9,135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-10,21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-12,38</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-18,29</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-24,832</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77009841"/>
                  </a:ext>
                </a:extLst>
              </a:tr>
              <a:tr h="327003">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12</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Доля расходов на обслуживание муниципального долга в расходах бюджета, %</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0</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0</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0,01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0,02</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0,04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0,07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0,15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0,47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Брянск</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0,5</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Курск</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0,56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smtClean="0">
                          <a:effectLst/>
                          <a:latin typeface="PT Astra Serif" panose="020A0603040505020204" pitchFamily="18" charset="-52"/>
                          <a:ea typeface="PT Astra Serif" panose="020A0603040505020204" pitchFamily="18" charset="-52"/>
                        </a:rPr>
                        <a:t>Тула</a:t>
                      </a:r>
                      <a:br>
                        <a:rPr lang="ru-RU" sz="800" b="1" i="0" u="none" strike="noStrike" smtClean="0">
                          <a:effectLst/>
                          <a:latin typeface="PT Astra Serif" panose="020A0603040505020204" pitchFamily="18" charset="-52"/>
                          <a:ea typeface="PT Astra Serif" panose="020A0603040505020204" pitchFamily="18" charset="-52"/>
                        </a:rPr>
                      </a:br>
                      <a:r>
                        <a:rPr lang="ru-RU" sz="800" b="1" i="0" u="none" strike="noStrike" smtClean="0">
                          <a:effectLst/>
                          <a:latin typeface="PT Astra Serif" panose="020A0603040505020204" pitchFamily="18" charset="-52"/>
                          <a:ea typeface="PT Astra Serif" panose="020A0603040505020204" pitchFamily="18" charset="-52"/>
                        </a:rPr>
                        <a:t>0,66</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Рязань</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0,74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Калуга</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0,8</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1,26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Кострома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1,3</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1,67</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7842069"/>
                  </a:ext>
                </a:extLst>
              </a:tr>
              <a:tr h="281275">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13</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Темп роста муниципального долга к 01.01.2023, %</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89,091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95,695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99,996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100</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100</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101,737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105,946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107,557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107,639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Курск</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108,411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110,311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smtClean="0">
                          <a:effectLst/>
                          <a:latin typeface="PT Astra Serif" panose="020A0603040505020204" pitchFamily="18" charset="-52"/>
                          <a:ea typeface="PT Astra Serif" panose="020A0603040505020204" pitchFamily="18" charset="-52"/>
                        </a:rPr>
                        <a:t>Тула</a:t>
                      </a:r>
                      <a:br>
                        <a:rPr lang="ru-RU" sz="800" b="1" i="0" u="none" strike="noStrike" smtClean="0">
                          <a:effectLst/>
                          <a:latin typeface="PT Astra Serif" panose="020A0603040505020204" pitchFamily="18" charset="-52"/>
                          <a:ea typeface="PT Astra Serif" panose="020A0603040505020204" pitchFamily="18" charset="-52"/>
                        </a:rPr>
                      </a:br>
                      <a:r>
                        <a:rPr lang="ru-RU" sz="800" b="1" i="0" u="none" strike="noStrike" smtClean="0">
                          <a:effectLst/>
                          <a:latin typeface="PT Astra Serif" panose="020A0603040505020204" pitchFamily="18" charset="-52"/>
                          <a:ea typeface="PT Astra Serif" panose="020A0603040505020204" pitchFamily="18" charset="-52"/>
                        </a:rPr>
                        <a:t>110,633</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Белгород</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115,671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Рязань</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121,784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169,313</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Кострома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245,571</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73236540"/>
                  </a:ext>
                </a:extLst>
              </a:tr>
              <a:tr h="327003">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14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Расходы бюджета на обслуживание муниципального долга на душу населения, руб.</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Ярославль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1,051</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1,797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2,708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12,098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21,474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36,278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47,326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Тамбов</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175,674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221,708</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226,96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Рязань</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293,296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smtClean="0">
                          <a:effectLst/>
                          <a:latin typeface="PT Astra Serif" panose="020A0603040505020204" pitchFamily="18" charset="-52"/>
                          <a:ea typeface="PT Astra Serif" panose="020A0603040505020204" pitchFamily="18" charset="-52"/>
                        </a:rPr>
                        <a:t>Тула</a:t>
                      </a:r>
                      <a:br>
                        <a:rPr lang="ru-RU" sz="800" b="1" i="0" u="none" strike="noStrike" dirty="0" smtClean="0">
                          <a:effectLst/>
                          <a:latin typeface="PT Astra Serif" panose="020A0603040505020204" pitchFamily="18" charset="-52"/>
                          <a:ea typeface="PT Astra Serif" panose="020A0603040505020204" pitchFamily="18" charset="-52"/>
                        </a:rPr>
                      </a:br>
                      <a:r>
                        <a:rPr lang="ru-RU" sz="800" b="1" i="0" u="none" strike="noStrike" dirty="0" smtClean="0">
                          <a:effectLst/>
                          <a:latin typeface="PT Astra Serif" panose="020A0603040505020204" pitchFamily="18" charset="-52"/>
                          <a:ea typeface="PT Astra Serif" panose="020A0603040505020204" pitchFamily="18" charset="-52"/>
                        </a:rPr>
                        <a:t>333,833</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360,646</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Калуга</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428,213</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Кострома</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537,928</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Смоленск</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566,514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59956764"/>
                  </a:ext>
                </a:extLst>
              </a:tr>
              <a:tr h="327003">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15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smtClean="0">
                          <a:effectLst/>
                          <a:latin typeface="PT Astra Serif" panose="020A0603040505020204" pitchFamily="18" charset="-52"/>
                          <a:ea typeface="PT Astra Serif" panose="020A0603040505020204" pitchFamily="18" charset="-52"/>
                        </a:rPr>
                        <a:t>Объем муниципального долга на душу населения, на 01.01.2024, тыс. руб.</a:t>
                      </a:r>
                      <a:endParaRPr lang="ru-RU" sz="9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Владимир</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2,685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Воронеж</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3,049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Липецк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4,965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Иваново</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5,434</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Рязань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6,003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Брянск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6,289</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Курск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6,513</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Тверь</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7,736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Смоленск</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7,986</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Калуга</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8,235</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Орел</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9,557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effectLst/>
                          <a:latin typeface="PT Astra Serif" panose="020A0603040505020204" pitchFamily="18" charset="-52"/>
                          <a:ea typeface="PT Astra Serif" panose="020A0603040505020204" pitchFamily="18" charset="-52"/>
                        </a:rPr>
                        <a:t>Белгород</a:t>
                      </a:r>
                      <a:br>
                        <a:rPr lang="ru-RU" sz="800" b="0" i="0" u="none" strike="noStrike" smtClean="0">
                          <a:effectLst/>
                          <a:latin typeface="PT Astra Serif" panose="020A0603040505020204" pitchFamily="18" charset="-52"/>
                          <a:ea typeface="PT Astra Serif" panose="020A0603040505020204" pitchFamily="18" charset="-52"/>
                        </a:rPr>
                      </a:br>
                      <a:r>
                        <a:rPr lang="ru-RU" sz="800" b="0" i="0" u="none" strike="noStrike" smtClean="0">
                          <a:effectLst/>
                          <a:latin typeface="PT Astra Serif" panose="020A0603040505020204" pitchFamily="18" charset="-52"/>
                          <a:ea typeface="PT Astra Serif" panose="020A0603040505020204" pitchFamily="18" charset="-52"/>
                        </a:rPr>
                        <a:t>9,807</a:t>
                      </a:r>
                      <a:endParaRPr lang="ru-RU" sz="800" b="0" i="0" u="none" strike="noStrike">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Тамбов</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10,894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effectLst/>
                          <a:latin typeface="PT Astra Serif" panose="020A0603040505020204" pitchFamily="18" charset="-52"/>
                          <a:ea typeface="PT Astra Serif" panose="020A0603040505020204" pitchFamily="18" charset="-52"/>
                        </a:rPr>
                        <a:t>Тула</a:t>
                      </a:r>
                      <a:br>
                        <a:rPr lang="ru-RU" sz="800" b="1" i="0" u="none" strike="noStrike" dirty="0" smtClean="0">
                          <a:effectLst/>
                          <a:latin typeface="PT Astra Serif" panose="020A0603040505020204" pitchFamily="18" charset="-52"/>
                          <a:ea typeface="PT Astra Serif" panose="020A0603040505020204" pitchFamily="18" charset="-52"/>
                        </a:rPr>
                      </a:br>
                      <a:r>
                        <a:rPr lang="ru-RU" sz="800" b="1" i="0" u="none" strike="noStrike" dirty="0" smtClean="0">
                          <a:effectLst/>
                          <a:latin typeface="PT Astra Serif" panose="020A0603040505020204" pitchFamily="18" charset="-52"/>
                          <a:ea typeface="PT Astra Serif" panose="020A0603040505020204" pitchFamily="18" charset="-52"/>
                        </a:rPr>
                        <a:t>12,015</a:t>
                      </a:r>
                      <a:endParaRPr lang="ru-RU" sz="800" b="1"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Ярославль</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12,104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dirty="0" smtClean="0">
                          <a:effectLst/>
                          <a:latin typeface="PT Astra Serif" panose="020A0603040505020204" pitchFamily="18" charset="-52"/>
                          <a:ea typeface="PT Astra Serif" panose="020A0603040505020204" pitchFamily="18" charset="-52"/>
                        </a:rPr>
                        <a:t>Кострома</a:t>
                      </a:r>
                      <a:br>
                        <a:rPr lang="ru-RU" sz="800" b="0" i="0" u="none" strike="noStrike" dirty="0" smtClean="0">
                          <a:effectLst/>
                          <a:latin typeface="PT Astra Serif" panose="020A0603040505020204" pitchFamily="18" charset="-52"/>
                          <a:ea typeface="PT Astra Serif" panose="020A0603040505020204" pitchFamily="18" charset="-52"/>
                        </a:rPr>
                      </a:br>
                      <a:r>
                        <a:rPr lang="ru-RU" sz="800" b="0" i="0" u="none" strike="noStrike" dirty="0" smtClean="0">
                          <a:effectLst/>
                          <a:latin typeface="PT Astra Serif" panose="020A0603040505020204" pitchFamily="18" charset="-52"/>
                          <a:ea typeface="PT Astra Serif" panose="020A0603040505020204" pitchFamily="18" charset="-52"/>
                        </a:rPr>
                        <a:t>15,874</a:t>
                      </a:r>
                      <a:endParaRPr lang="ru-RU" sz="800" b="0" i="0" u="none" strike="noStrike" dirty="0">
                        <a:effectLst/>
                        <a:latin typeface="PT Astra Serif" panose="020A0603040505020204" pitchFamily="18" charset="-52"/>
                        <a:ea typeface="PT Astra Serif" panose="020A0603040505020204" pitchFamily="18" charset="-52"/>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5822030"/>
                  </a:ext>
                </a:extLst>
              </a:tr>
            </a:tbl>
          </a:graphicData>
        </a:graphic>
      </p:graphicFrame>
    </p:spTree>
    <p:extLst>
      <p:ext uri="{BB962C8B-B14F-4D97-AF65-F5344CB8AC3E}">
        <p14:creationId xmlns:p14="http://schemas.microsoft.com/office/powerpoint/2010/main" val="61322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Диаграмма 22"/>
          <p:cNvGraphicFramePr/>
          <p:nvPr>
            <p:extLst/>
          </p:nvPr>
        </p:nvGraphicFramePr>
        <p:xfrm>
          <a:off x="7437121" y="2920940"/>
          <a:ext cx="4818726" cy="2728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Диаграмма 41"/>
          <p:cNvGraphicFramePr/>
          <p:nvPr>
            <p:extLst/>
          </p:nvPr>
        </p:nvGraphicFramePr>
        <p:xfrm>
          <a:off x="6535072" y="1129218"/>
          <a:ext cx="4818726" cy="2728643"/>
        </p:xfrm>
        <a:graphic>
          <a:graphicData uri="http://schemas.openxmlformats.org/drawingml/2006/chart">
            <c:chart xmlns:c="http://schemas.openxmlformats.org/drawingml/2006/chart" xmlns:r="http://schemas.openxmlformats.org/officeDocument/2006/relationships" r:id="rId3"/>
          </a:graphicData>
        </a:graphic>
      </p:graphicFrame>
      <p:pic>
        <p:nvPicPr>
          <p:cNvPr id="44" name="Рисунок 43"/>
          <p:cNvPicPr>
            <a:picLocks noChangeAspect="1"/>
          </p:cNvPicPr>
          <p:nvPr/>
        </p:nvPicPr>
        <p:blipFill>
          <a:blip r:embed="rId4"/>
          <a:stretch>
            <a:fillRect/>
          </a:stretch>
        </p:blipFill>
        <p:spPr>
          <a:xfrm>
            <a:off x="0" y="14877"/>
            <a:ext cx="12192000" cy="912823"/>
          </a:xfrm>
          <a:prstGeom prst="rect">
            <a:avLst/>
          </a:prstGeom>
          <a:ln>
            <a:solidFill>
              <a:srgbClr val="00B050"/>
            </a:solidFill>
          </a:ln>
          <a:effectLst>
            <a:glow rad="12700">
              <a:schemeClr val="accent1">
                <a:alpha val="40000"/>
              </a:schemeClr>
            </a:glow>
          </a:effectLst>
        </p:spPr>
      </p:pic>
      <p:sp>
        <p:nvSpPr>
          <p:cNvPr id="45" name="Прямоугольник 44"/>
          <p:cNvSpPr/>
          <p:nvPr/>
        </p:nvSpPr>
        <p:spPr>
          <a:xfrm>
            <a:off x="2265028" y="172093"/>
            <a:ext cx="9446003" cy="646331"/>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Исполнение доходов </a:t>
            </a:r>
            <a:r>
              <a:rPr lang="ru-RU" b="1" dirty="0">
                <a:latin typeface="Times New Roman" panose="02020603050405020304" pitchFamily="18" charset="0"/>
                <a:cs typeface="Times New Roman" panose="02020603050405020304" pitchFamily="18" charset="0"/>
              </a:rPr>
              <a:t>бюджета муниципального образования город Тула </a:t>
            </a:r>
          </a:p>
          <a:p>
            <a:pPr algn="ctr"/>
            <a:r>
              <a:rPr lang="ru-RU" b="1" dirty="0">
                <a:latin typeface="Times New Roman" panose="02020603050405020304" pitchFamily="18" charset="0"/>
                <a:cs typeface="Times New Roman" panose="02020603050405020304" pitchFamily="18" charset="0"/>
              </a:rPr>
              <a:t>в разрезе доходных источников </a:t>
            </a:r>
            <a:r>
              <a:rPr lang="ru-RU" b="1" dirty="0" smtClean="0">
                <a:latin typeface="Times New Roman" panose="02020603050405020304" pitchFamily="18" charset="0"/>
                <a:cs typeface="Times New Roman" panose="02020603050405020304" pitchFamily="18" charset="0"/>
              </a:rPr>
              <a:t>за 20</a:t>
            </a:r>
            <a:r>
              <a:rPr lang="en-US" b="1" dirty="0" smtClean="0">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3 год </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44843" y="1582341"/>
            <a:ext cx="11434119" cy="2031325"/>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Доходы бюджета муниципального образования город Тула исполнены на </a:t>
            </a:r>
            <a:r>
              <a:rPr lang="ru-RU" dirty="0" smtClean="0">
                <a:latin typeface="Times New Roman" panose="02020603050405020304" pitchFamily="18" charset="0"/>
                <a:cs typeface="Times New Roman" panose="02020603050405020304" pitchFamily="18" charset="0"/>
              </a:rPr>
              <a:t>102,9% </a:t>
            </a:r>
            <a:r>
              <a:rPr lang="ru-RU" dirty="0">
                <a:latin typeface="Times New Roman" panose="02020603050405020304" pitchFamily="18" charset="0"/>
                <a:cs typeface="Times New Roman" panose="02020603050405020304" pitchFamily="18" charset="0"/>
              </a:rPr>
              <a:t>к плану, в том числе:</a:t>
            </a:r>
          </a:p>
          <a:p>
            <a:pPr algn="just"/>
            <a:r>
              <a:rPr lang="ru-RU" dirty="0">
                <a:latin typeface="Times New Roman" panose="02020603050405020304" pitchFamily="18" charset="0"/>
                <a:cs typeface="Times New Roman" panose="02020603050405020304" pitchFamily="18" charset="0"/>
              </a:rPr>
              <a:t>           - налоговые и </a:t>
            </a:r>
            <a:r>
              <a:rPr lang="ru-RU" dirty="0" smtClean="0">
                <a:latin typeface="Times New Roman" panose="02020603050405020304" pitchFamily="18" charset="0"/>
                <a:cs typeface="Times New Roman" panose="02020603050405020304" pitchFamily="18" charset="0"/>
              </a:rPr>
              <a:t>неналоговые доходы </a:t>
            </a:r>
            <a:r>
              <a:rPr lang="ru-RU" dirty="0">
                <a:latin typeface="Times New Roman" panose="02020603050405020304" pitchFamily="18" charset="0"/>
                <a:cs typeface="Times New Roman" panose="02020603050405020304" pitchFamily="18" charset="0"/>
              </a:rPr>
              <a:t>исполнены на </a:t>
            </a:r>
            <a:r>
              <a:rPr lang="en-US" dirty="0" smtClean="0">
                <a:latin typeface="Times New Roman" panose="02020603050405020304" pitchFamily="18" charset="0"/>
                <a:cs typeface="Times New Roman" panose="02020603050405020304" pitchFamily="18" charset="0"/>
              </a:rPr>
              <a:t>10</a:t>
            </a:r>
            <a:r>
              <a:rPr lang="ru-RU" dirty="0" smtClean="0">
                <a:latin typeface="Times New Roman" panose="02020603050405020304" pitchFamily="18" charset="0"/>
                <a:cs typeface="Times New Roman" panose="02020603050405020304" pitchFamily="18" charset="0"/>
              </a:rPr>
              <a:t>3,0% </a:t>
            </a:r>
            <a:r>
              <a:rPr lang="ru-RU" dirty="0">
                <a:latin typeface="Times New Roman" panose="02020603050405020304" pitchFamily="18" charset="0"/>
                <a:cs typeface="Times New Roman" panose="02020603050405020304" pitchFamily="18" charset="0"/>
              </a:rPr>
              <a:t>к плану, в том числе налоговые </a:t>
            </a:r>
            <a:r>
              <a:rPr lang="en-US" dirty="0" smtClean="0">
                <a:latin typeface="Times New Roman" panose="02020603050405020304" pitchFamily="18" charset="0"/>
                <a:cs typeface="Times New Roman" panose="02020603050405020304" pitchFamily="18" charset="0"/>
              </a:rPr>
              <a:t>10</a:t>
            </a:r>
            <a:r>
              <a:rPr lang="ru-RU"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1%, </a:t>
            </a:r>
            <a:r>
              <a:rPr lang="ru-RU" dirty="0">
                <a:latin typeface="Times New Roman" panose="02020603050405020304" pitchFamily="18" charset="0"/>
                <a:cs typeface="Times New Roman" panose="02020603050405020304" pitchFamily="18" charset="0"/>
              </a:rPr>
              <a:t>неналоговые  </a:t>
            </a:r>
            <a:r>
              <a:rPr lang="ru-RU" dirty="0" smtClean="0">
                <a:latin typeface="Times New Roman" panose="02020603050405020304" pitchFamily="18" charset="0"/>
                <a:cs typeface="Times New Roman" panose="02020603050405020304" pitchFamily="18" charset="0"/>
              </a:rPr>
              <a:t>101,9%. </a:t>
            </a:r>
            <a:r>
              <a:rPr lang="ru-RU" dirty="0">
                <a:latin typeface="Times New Roman" panose="02020603050405020304" pitchFamily="18" charset="0"/>
                <a:cs typeface="Times New Roman" panose="02020603050405020304" pitchFamily="18" charset="0"/>
              </a:rPr>
              <a:t>При плане </a:t>
            </a:r>
            <a:r>
              <a:rPr lang="ru-RU" dirty="0" smtClean="0">
                <a:latin typeface="Times New Roman" panose="02020603050405020304" pitchFamily="18" charset="0"/>
                <a:cs typeface="Times New Roman" panose="02020603050405020304" pitchFamily="18" charset="0"/>
              </a:rPr>
              <a:t>13 182,4 млн</a:t>
            </a:r>
            <a:r>
              <a:rPr lang="ru-RU" dirty="0">
                <a:latin typeface="Times New Roman" panose="02020603050405020304" pitchFamily="18" charset="0"/>
                <a:cs typeface="Times New Roman" panose="02020603050405020304" pitchFamily="18" charset="0"/>
              </a:rPr>
              <a:t>. руб.</a:t>
            </a:r>
            <a:r>
              <a:rPr lang="en-US"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фактическое </a:t>
            </a:r>
            <a:r>
              <a:rPr lang="ru-RU" dirty="0">
                <a:latin typeface="Times New Roman" panose="02020603050405020304" pitchFamily="18" charset="0"/>
                <a:cs typeface="Times New Roman" panose="02020603050405020304" pitchFamily="18" charset="0"/>
              </a:rPr>
              <a:t>поступление составило </a:t>
            </a:r>
            <a:r>
              <a:rPr lang="ru-RU" dirty="0" smtClean="0">
                <a:latin typeface="Times New Roman" panose="02020603050405020304" pitchFamily="18" charset="0"/>
                <a:cs typeface="Times New Roman" panose="02020603050405020304" pitchFamily="18" charset="0"/>
              </a:rPr>
              <a:t>13 579,1 млн</a:t>
            </a:r>
            <a:r>
              <a:rPr lang="ru-RU" dirty="0">
                <a:latin typeface="Times New Roman" panose="02020603050405020304" pitchFamily="18" charset="0"/>
                <a:cs typeface="Times New Roman" panose="02020603050405020304" pitchFamily="18" charset="0"/>
              </a:rPr>
              <a:t>. руб.; </a:t>
            </a:r>
          </a:p>
          <a:p>
            <a:pPr algn="just"/>
            <a:r>
              <a:rPr lang="ru-RU" dirty="0">
                <a:latin typeface="Times New Roman" panose="02020603050405020304" pitchFamily="18" charset="0"/>
                <a:cs typeface="Times New Roman" panose="02020603050405020304" pitchFamily="18" charset="0"/>
              </a:rPr>
              <a:t>           - безвозмездные поступления исполнены на </a:t>
            </a:r>
            <a:r>
              <a:rPr lang="ru-RU" dirty="0" smtClean="0">
                <a:latin typeface="Times New Roman" panose="02020603050405020304" pitchFamily="18" charset="0"/>
                <a:cs typeface="Times New Roman" panose="02020603050405020304" pitchFamily="18" charset="0"/>
              </a:rPr>
              <a:t>102,8% </a:t>
            </a:r>
            <a:r>
              <a:rPr lang="ru-RU" dirty="0">
                <a:latin typeface="Times New Roman" panose="02020603050405020304" pitchFamily="18" charset="0"/>
                <a:cs typeface="Times New Roman" panose="02020603050405020304" pitchFamily="18" charset="0"/>
              </a:rPr>
              <a:t>к плану. При плане </a:t>
            </a:r>
            <a:r>
              <a:rPr lang="ru-RU" dirty="0" smtClean="0">
                <a:latin typeface="Times New Roman" panose="02020603050405020304" pitchFamily="18" charset="0"/>
                <a:cs typeface="Times New Roman" panose="02020603050405020304" pitchFamily="18" charset="0"/>
              </a:rPr>
              <a:t>12 638,3 млн</a:t>
            </a:r>
            <a:r>
              <a:rPr lang="ru-RU" dirty="0">
                <a:latin typeface="Times New Roman" panose="02020603050405020304" pitchFamily="18" charset="0"/>
                <a:cs typeface="Times New Roman" panose="02020603050405020304" pitchFamily="18" charset="0"/>
              </a:rPr>
              <a:t>. руб. фактическое поступление составило </a:t>
            </a:r>
            <a:r>
              <a:rPr lang="ru-RU" dirty="0" smtClean="0">
                <a:latin typeface="Times New Roman" panose="02020603050405020304" pitchFamily="18" charset="0"/>
                <a:cs typeface="Times New Roman" panose="02020603050405020304" pitchFamily="18" charset="0"/>
              </a:rPr>
              <a:t>12 995,3 млн</a:t>
            </a:r>
            <a:r>
              <a:rPr lang="ru-RU" dirty="0">
                <a:latin typeface="Times New Roman" panose="02020603050405020304" pitchFamily="18" charset="0"/>
                <a:cs typeface="Times New Roman" panose="02020603050405020304" pitchFamily="18" charset="0"/>
              </a:rPr>
              <a:t>. руб.    </a:t>
            </a:r>
          </a:p>
          <a:p>
            <a:pPr algn="just"/>
            <a:r>
              <a:rPr lang="ru-RU" dirty="0">
                <a:latin typeface="Times New Roman" panose="02020603050405020304" pitchFamily="18" charset="0"/>
                <a:cs typeface="Times New Roman" panose="02020603050405020304" pitchFamily="18" charset="0"/>
              </a:rPr>
              <a:t>            Доля </a:t>
            </a:r>
            <a:r>
              <a:rPr lang="ru-RU" dirty="0" smtClean="0">
                <a:latin typeface="Times New Roman" panose="02020603050405020304" pitchFamily="18" charset="0"/>
                <a:cs typeface="Times New Roman" panose="02020603050405020304" pitchFamily="18" charset="0"/>
              </a:rPr>
              <a:t>налоговых и неналоговых </a:t>
            </a:r>
            <a:r>
              <a:rPr lang="ru-RU" dirty="0">
                <a:latin typeface="Times New Roman" panose="02020603050405020304" pitchFamily="18" charset="0"/>
                <a:cs typeface="Times New Roman" panose="02020603050405020304" pitchFamily="18" charset="0"/>
              </a:rPr>
              <a:t>доходов в общем объеме доходов бюджета муниципального образования город Тула в </a:t>
            </a:r>
            <a:r>
              <a:rPr lang="ru-RU" dirty="0" smtClean="0">
                <a:latin typeface="Times New Roman" panose="02020603050405020304" pitchFamily="18" charset="0"/>
                <a:cs typeface="Times New Roman" panose="02020603050405020304" pitchFamily="18" charset="0"/>
              </a:rPr>
              <a:t>20</a:t>
            </a:r>
            <a:r>
              <a:rPr lang="en-US"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3 </a:t>
            </a:r>
            <a:r>
              <a:rPr lang="ru-RU" dirty="0">
                <a:latin typeface="Times New Roman" panose="02020603050405020304" pitchFamily="18" charset="0"/>
                <a:cs typeface="Times New Roman" panose="02020603050405020304" pitchFamily="18" charset="0"/>
              </a:rPr>
              <a:t>году составила </a:t>
            </a:r>
            <a:r>
              <a:rPr lang="ru-RU" dirty="0" smtClean="0">
                <a:latin typeface="Times New Roman" panose="02020603050405020304" pitchFamily="18" charset="0"/>
                <a:cs typeface="Times New Roman" panose="02020603050405020304" pitchFamily="18" charset="0"/>
              </a:rPr>
              <a:t>51,1%, </a:t>
            </a:r>
            <a:r>
              <a:rPr lang="ru-RU" dirty="0">
                <a:latin typeface="Times New Roman" panose="02020603050405020304" pitchFamily="18" charset="0"/>
                <a:cs typeface="Times New Roman" panose="02020603050405020304" pitchFamily="18" charset="0"/>
              </a:rPr>
              <a:t>средства </a:t>
            </a:r>
            <a:r>
              <a:rPr lang="ru-RU" dirty="0" smtClean="0">
                <a:latin typeface="Times New Roman" panose="02020603050405020304" pitchFamily="18" charset="0"/>
                <a:cs typeface="Times New Roman" panose="02020603050405020304" pitchFamily="18" charset="0"/>
              </a:rPr>
              <a:t>из бюджета Тульской области 48,9%.</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581022" y="3857861"/>
            <a:ext cx="8784976" cy="64633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Доходы бюджета муниципального образования город Тула за </a:t>
            </a:r>
            <a:r>
              <a:rPr lang="ru-RU" b="1" dirty="0" smtClean="0">
                <a:latin typeface="Times New Roman" panose="02020603050405020304" pitchFamily="18" charset="0"/>
                <a:cs typeface="Times New Roman" panose="02020603050405020304" pitchFamily="18" charset="0"/>
              </a:rPr>
              <a:t>20</a:t>
            </a:r>
            <a:r>
              <a:rPr lang="en-US" b="1" dirty="0" smtClean="0">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3 </a:t>
            </a:r>
            <a:r>
              <a:rPr lang="ru-RU" b="1" dirty="0">
                <a:latin typeface="Times New Roman" panose="02020603050405020304" pitchFamily="18" charset="0"/>
                <a:cs typeface="Times New Roman" panose="02020603050405020304" pitchFamily="18" charset="0"/>
              </a:rPr>
              <a:t>год </a:t>
            </a:r>
            <a:endParaRPr lang="en-US"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в </a:t>
            </a:r>
            <a:r>
              <a:rPr lang="ru-RU" b="1" dirty="0">
                <a:latin typeface="Times New Roman" panose="02020603050405020304" pitchFamily="18" charset="0"/>
                <a:cs typeface="Times New Roman" panose="02020603050405020304" pitchFamily="18" charset="0"/>
              </a:rPr>
              <a:t>расчете </a:t>
            </a:r>
            <a:r>
              <a:rPr lang="ru-RU" b="1" dirty="0" smtClean="0">
                <a:latin typeface="Times New Roman" panose="02020603050405020304" pitchFamily="18" charset="0"/>
                <a:cs typeface="Times New Roman" panose="02020603050405020304" pitchFamily="18" charset="0"/>
              </a:rPr>
              <a:t>на </a:t>
            </a:r>
            <a:r>
              <a:rPr lang="ru-RU" b="1" dirty="0">
                <a:latin typeface="Times New Roman" panose="02020603050405020304" pitchFamily="18" charset="0"/>
                <a:cs typeface="Times New Roman" panose="02020603050405020304" pitchFamily="18" charset="0"/>
              </a:rPr>
              <a:t>1 жителя</a:t>
            </a:r>
          </a:p>
        </p:txBody>
      </p:sp>
      <p:graphicFrame>
        <p:nvGraphicFramePr>
          <p:cNvPr id="8" name="Таблица 7"/>
          <p:cNvGraphicFramePr>
            <a:graphicFrameLocks noGrp="1"/>
          </p:cNvGraphicFramePr>
          <p:nvPr>
            <p:extLst>
              <p:ext uri="{D42A27DB-BD31-4B8C-83A1-F6EECF244321}">
                <p14:modId xmlns:p14="http://schemas.microsoft.com/office/powerpoint/2010/main" val="3853860619"/>
              </p:ext>
            </p:extLst>
          </p:nvPr>
        </p:nvGraphicFramePr>
        <p:xfrm>
          <a:off x="1994717" y="4770950"/>
          <a:ext cx="7475906" cy="1045507"/>
        </p:xfrm>
        <a:graphic>
          <a:graphicData uri="http://schemas.openxmlformats.org/drawingml/2006/table">
            <a:tbl>
              <a:tblPr firstRow="1" firstCol="1" lastRow="1" lastCol="1" bandRow="1" bandCol="1">
                <a:tableStyleId>{0660B408-B3CF-4A94-85FC-2B1E0A45F4A2}</a:tableStyleId>
              </a:tblPr>
              <a:tblGrid>
                <a:gridCol w="4120719">
                  <a:extLst>
                    <a:ext uri="{9D8B030D-6E8A-4147-A177-3AD203B41FA5}">
                      <a16:colId xmlns:a16="http://schemas.microsoft.com/office/drawing/2014/main" xmlns="" val="20000"/>
                    </a:ext>
                  </a:extLst>
                </a:gridCol>
                <a:gridCol w="3355187">
                  <a:extLst>
                    <a:ext uri="{9D8B030D-6E8A-4147-A177-3AD203B41FA5}">
                      <a16:colId xmlns:a16="http://schemas.microsoft.com/office/drawing/2014/main" xmlns="" val="20001"/>
                    </a:ext>
                  </a:extLst>
                </a:gridCol>
              </a:tblGrid>
              <a:tr h="433439">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 </a:t>
                      </a:r>
                      <a:endPar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lvl="0" algn="ctr">
                        <a:spcAft>
                          <a:spcPts val="0"/>
                        </a:spcAft>
                      </a:pPr>
                      <a:r>
                        <a:rPr lang="ru-RU" sz="1600" dirty="0">
                          <a:solidFill>
                            <a:schemeClr val="bg1"/>
                          </a:solidFill>
                          <a:effectLst/>
                          <a:latin typeface="Times New Roman" panose="02020603050405020304" pitchFamily="18" charset="0"/>
                          <a:cs typeface="Times New Roman" panose="02020603050405020304" pitchFamily="18" charset="0"/>
                        </a:rPr>
                        <a:t>Исполнено на </a:t>
                      </a:r>
                      <a:r>
                        <a:rPr lang="ru-RU" sz="1600" dirty="0" smtClean="0">
                          <a:solidFill>
                            <a:schemeClr val="bg1"/>
                          </a:solidFill>
                          <a:effectLst/>
                          <a:latin typeface="Times New Roman" panose="02020603050405020304" pitchFamily="18" charset="0"/>
                          <a:cs typeface="Times New Roman" panose="02020603050405020304" pitchFamily="18" charset="0"/>
                        </a:rPr>
                        <a:t>01.01.2024</a:t>
                      </a:r>
                      <a:r>
                        <a:rPr lang="ru-RU" sz="1600" dirty="0">
                          <a:solidFill>
                            <a:schemeClr val="bg1"/>
                          </a:solidFill>
                          <a:effectLst/>
                          <a:latin typeface="Times New Roman" panose="02020603050405020304" pitchFamily="18" charset="0"/>
                          <a:cs typeface="Times New Roman" panose="02020603050405020304" pitchFamily="18" charset="0"/>
                        </a:rPr>
                        <a:t> </a:t>
                      </a:r>
                      <a:endParaRPr lang="ru-RU"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xmlns="" val="10000"/>
                  </a:ext>
                </a:extLst>
              </a:tr>
              <a:tr h="324036">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Доходы бюджета </a:t>
                      </a:r>
                      <a:r>
                        <a:rPr lang="ru-RU" sz="1400" dirty="0" smtClean="0">
                          <a:effectLst/>
                          <a:latin typeface="Times New Roman" panose="02020603050405020304" pitchFamily="18" charset="0"/>
                          <a:cs typeface="Times New Roman" panose="02020603050405020304" pitchFamily="18" charset="0"/>
                        </a:rPr>
                        <a:t>(</a:t>
                      </a:r>
                      <a:r>
                        <a:rPr lang="ru-RU" sz="1400" dirty="0">
                          <a:effectLst/>
                          <a:latin typeface="Times New Roman" panose="02020603050405020304" pitchFamily="18" charset="0"/>
                          <a:cs typeface="Times New Roman" panose="02020603050405020304" pitchFamily="18" charset="0"/>
                        </a:rPr>
                        <a:t>млн. руб.)</a:t>
                      </a:r>
                      <a:endPar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26 574,4</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88032">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Доходы на 1 жителя (тыс. руб.)</a:t>
                      </a:r>
                      <a:endPar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400" dirty="0" smtClean="0">
                          <a:solidFill>
                            <a:schemeClr val="tx1"/>
                          </a:solidFill>
                          <a:effectLst/>
                          <a:latin typeface="Times New Roman" panose="02020603050405020304" pitchFamily="18" charset="0"/>
                          <a:ea typeface="+mn-ea"/>
                          <a:cs typeface="Times New Roman" panose="02020603050405020304" pitchFamily="18" charset="0"/>
                        </a:rPr>
                        <a:t>49,19</a:t>
                      </a:r>
                      <a:endPar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218275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5808" y="1007082"/>
            <a:ext cx="2913043" cy="5752527"/>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альтернативный процесс 5"/>
          <p:cNvSpPr/>
          <p:nvPr/>
        </p:nvSpPr>
        <p:spPr>
          <a:xfrm>
            <a:off x="9303033" y="5971931"/>
            <a:ext cx="2653809" cy="71935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b="1" dirty="0" smtClean="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endParaRPr lang="ru-RU" sz="17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700" b="1" dirty="0" smtClean="0">
                <a:solidFill>
                  <a:sysClr val="windowText" lastClr="000000"/>
                </a:solidFill>
                <a:latin typeface="Times New Roman" panose="02020603050405020304" pitchFamily="18" charset="0"/>
                <a:cs typeface="Times New Roman" panose="02020603050405020304" pitchFamily="18" charset="0"/>
              </a:rPr>
              <a:t>12 995,3</a:t>
            </a:r>
            <a:endParaRPr lang="en-US" sz="1700" b="1" dirty="0" smtClean="0">
              <a:solidFill>
                <a:sysClr val="windowText" lastClr="000000"/>
              </a:solidFill>
              <a:latin typeface="Times New Roman" panose="02020603050405020304" pitchFamily="18" charset="0"/>
              <a:cs typeface="Times New Roman" panose="02020603050405020304" pitchFamily="18" charset="0"/>
            </a:endParaRPr>
          </a:p>
        </p:txBody>
      </p:sp>
      <p:sp>
        <p:nvSpPr>
          <p:cNvPr id="7" name="Блок-схема: альтернативный процесс 6"/>
          <p:cNvSpPr/>
          <p:nvPr/>
        </p:nvSpPr>
        <p:spPr>
          <a:xfrm>
            <a:off x="9309764" y="5280806"/>
            <a:ext cx="2647492" cy="55964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ysClr val="windowText" lastClr="000000"/>
                </a:solidFill>
                <a:latin typeface="Times New Roman" panose="02020603050405020304" pitchFamily="18" charset="0"/>
                <a:cs typeface="Times New Roman" panose="02020603050405020304" pitchFamily="18" charset="0"/>
              </a:rPr>
              <a:t>Неналоговые доходы</a:t>
            </a:r>
          </a:p>
          <a:p>
            <a:pPr algn="ctr"/>
            <a:r>
              <a:rPr lang="ru-RU" b="1" dirty="0" smtClean="0">
                <a:solidFill>
                  <a:sysClr val="windowText" lastClr="000000"/>
                </a:solidFill>
                <a:latin typeface="Times New Roman" panose="02020603050405020304" pitchFamily="18" charset="0"/>
                <a:cs typeface="Times New Roman" panose="02020603050405020304" pitchFamily="18" charset="0"/>
              </a:rPr>
              <a:t>1 516,3</a:t>
            </a:r>
            <a:endParaRPr lang="ru-RU" b="1" dirty="0">
              <a:solidFill>
                <a:sysClr val="windowText" lastClr="000000"/>
              </a:solidFill>
              <a:latin typeface="Times New Roman" panose="02020603050405020304" pitchFamily="18" charset="0"/>
              <a:cs typeface="Times New Roman" panose="02020603050405020304" pitchFamily="18" charset="0"/>
            </a:endParaRPr>
          </a:p>
        </p:txBody>
      </p:sp>
      <p:sp>
        <p:nvSpPr>
          <p:cNvPr id="8" name="Блок-схема: альтернативный процесс 7"/>
          <p:cNvSpPr/>
          <p:nvPr/>
        </p:nvSpPr>
        <p:spPr>
          <a:xfrm>
            <a:off x="9303033" y="4665325"/>
            <a:ext cx="2660954"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b="1" dirty="0" smtClean="0">
                <a:solidFill>
                  <a:sysClr val="windowText" lastClr="000000"/>
                </a:solidFill>
                <a:latin typeface="Times New Roman" panose="02020603050405020304" pitchFamily="18" charset="0"/>
                <a:cs typeface="Times New Roman" panose="02020603050405020304" pitchFamily="18" charset="0"/>
              </a:rPr>
              <a:t>12 062,8</a:t>
            </a:r>
            <a:endParaRPr lang="ru-RU" b="1" dirty="0">
              <a:solidFill>
                <a:sysClr val="windowText" lastClr="0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123574" y="1007082"/>
            <a:ext cx="2822472"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114328" y="992805"/>
            <a:ext cx="2853092"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918923" y="688355"/>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
        <p:nvSpPr>
          <p:cNvPr id="13" name="Блок-схема: альтернативный процесс 12"/>
          <p:cNvSpPr/>
          <p:nvPr/>
        </p:nvSpPr>
        <p:spPr>
          <a:xfrm>
            <a:off x="271303" y="5922121"/>
            <a:ext cx="2477818" cy="71718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8 206,3</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4" name="Блок-схема: альтернативный процесс 13"/>
          <p:cNvSpPr/>
          <p:nvPr/>
        </p:nvSpPr>
        <p:spPr>
          <a:xfrm>
            <a:off x="3200079" y="5922440"/>
            <a:ext cx="2697502" cy="71101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9 777,0</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5" name="Блок-схема: альтернативный процесс 14"/>
          <p:cNvSpPr/>
          <p:nvPr/>
        </p:nvSpPr>
        <p:spPr>
          <a:xfrm>
            <a:off x="271303" y="5240596"/>
            <a:ext cx="2477818" cy="55964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latin typeface="Times New Roman" panose="02020603050405020304" pitchFamily="18" charset="0"/>
                <a:cs typeface="Times New Roman" panose="02020603050405020304" pitchFamily="18" charset="0"/>
              </a:rPr>
              <a:t>Неналоговые доходы</a:t>
            </a:r>
          </a:p>
          <a:p>
            <a:pPr algn="ctr"/>
            <a:r>
              <a:rPr lang="ru-RU" dirty="0" smtClean="0">
                <a:solidFill>
                  <a:sysClr val="windowText" lastClr="000000"/>
                </a:solidFill>
                <a:latin typeface="Times New Roman" panose="02020603050405020304" pitchFamily="18" charset="0"/>
                <a:cs typeface="Times New Roman" panose="02020603050405020304" pitchFamily="18" charset="0"/>
              </a:rPr>
              <a:t>876,4</a:t>
            </a:r>
            <a:endParaRPr lang="ru-RU" dirty="0">
              <a:solidFill>
                <a:sysClr val="windowText" lastClr="000000"/>
              </a:solidFill>
              <a:latin typeface="Times New Roman" panose="02020603050405020304" pitchFamily="18" charset="0"/>
              <a:cs typeface="Times New Roman" panose="02020603050405020304" pitchFamily="18" charset="0"/>
            </a:endParaRPr>
          </a:p>
        </p:txBody>
      </p:sp>
      <p:sp>
        <p:nvSpPr>
          <p:cNvPr id="16" name="Блок-схема: альтернативный процесс 15"/>
          <p:cNvSpPr/>
          <p:nvPr/>
        </p:nvSpPr>
        <p:spPr>
          <a:xfrm>
            <a:off x="3200081" y="5281164"/>
            <a:ext cx="2697501" cy="55964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latin typeface="Times New Roman" panose="02020603050405020304" pitchFamily="18" charset="0"/>
                <a:cs typeface="Times New Roman" panose="02020603050405020304" pitchFamily="18" charset="0"/>
              </a:rPr>
              <a:t>Неналоговые доходы</a:t>
            </a:r>
          </a:p>
          <a:p>
            <a:pPr algn="ctr"/>
            <a:r>
              <a:rPr lang="ru-RU" dirty="0" smtClean="0">
                <a:solidFill>
                  <a:sysClr val="windowText" lastClr="000000"/>
                </a:solidFill>
                <a:latin typeface="Times New Roman" panose="02020603050405020304" pitchFamily="18" charset="0"/>
                <a:cs typeface="Times New Roman" panose="02020603050405020304" pitchFamily="18" charset="0"/>
              </a:rPr>
              <a:t>1 024,5</a:t>
            </a:r>
            <a:endParaRPr lang="ru-RU" dirty="0">
              <a:solidFill>
                <a:sysClr val="windowText" lastClr="000000"/>
              </a:solidFill>
              <a:latin typeface="Times New Roman" panose="02020603050405020304" pitchFamily="18" charset="0"/>
              <a:cs typeface="Times New Roman" panose="02020603050405020304" pitchFamily="18" charset="0"/>
            </a:endParaRPr>
          </a:p>
        </p:txBody>
      </p:sp>
      <p:sp>
        <p:nvSpPr>
          <p:cNvPr id="17" name="Блок-схема: альтернативный процесс 16"/>
          <p:cNvSpPr/>
          <p:nvPr/>
        </p:nvSpPr>
        <p:spPr>
          <a:xfrm>
            <a:off x="258909" y="4596239"/>
            <a:ext cx="2490212"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en-US" dirty="0" smtClean="0">
                <a:solidFill>
                  <a:sysClr val="windowText" lastClr="000000"/>
                </a:solidFill>
                <a:latin typeface="Times New Roman" panose="02020603050405020304" pitchFamily="18" charset="0"/>
                <a:cs typeface="Times New Roman" panose="02020603050405020304" pitchFamily="18" charset="0"/>
              </a:rPr>
              <a:t>7 </a:t>
            </a:r>
            <a:r>
              <a:rPr lang="ru-RU" dirty="0" smtClean="0">
                <a:solidFill>
                  <a:sysClr val="windowText" lastClr="000000"/>
                </a:solidFill>
                <a:latin typeface="Times New Roman" panose="02020603050405020304" pitchFamily="18" charset="0"/>
                <a:cs typeface="Times New Roman" panose="02020603050405020304" pitchFamily="18" charset="0"/>
              </a:rPr>
              <a:t>888,2</a:t>
            </a:r>
            <a:endParaRPr lang="ru-RU" dirty="0">
              <a:solidFill>
                <a:sysClr val="windowText" lastClr="000000"/>
              </a:solidFill>
              <a:latin typeface="Times New Roman" panose="02020603050405020304" pitchFamily="18" charset="0"/>
              <a:cs typeface="Times New Roman" panose="02020603050405020304" pitchFamily="18" charset="0"/>
            </a:endParaRPr>
          </a:p>
        </p:txBody>
      </p:sp>
      <p:sp>
        <p:nvSpPr>
          <p:cNvPr id="18" name="Блок-схема: альтернативный процесс 17"/>
          <p:cNvSpPr/>
          <p:nvPr/>
        </p:nvSpPr>
        <p:spPr>
          <a:xfrm>
            <a:off x="3200081" y="4620179"/>
            <a:ext cx="2697500"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dirty="0" smtClean="0">
                <a:solidFill>
                  <a:sysClr val="windowText" lastClr="000000"/>
                </a:solidFill>
                <a:latin typeface="Times New Roman" panose="02020603050405020304" pitchFamily="18" charset="0"/>
                <a:cs typeface="Times New Roman" panose="02020603050405020304" pitchFamily="18" charset="0"/>
              </a:rPr>
              <a:t>8 956,5</a:t>
            </a:r>
            <a:endParaRPr lang="ru-RU" dirty="0">
              <a:solidFill>
                <a:sysClr val="windowText" lastClr="000000"/>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rot="16200000">
            <a:off x="8439000" y="1725950"/>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 </a:t>
            </a:r>
            <a:r>
              <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p>
        </p:txBody>
      </p:sp>
      <p:sp>
        <p:nvSpPr>
          <p:cNvPr id="22" name="Прямоугольник 21"/>
          <p:cNvSpPr/>
          <p:nvPr/>
        </p:nvSpPr>
        <p:spPr>
          <a:xfrm>
            <a:off x="9509556" y="4968372"/>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3412466" y="4897824"/>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9556918" y="6277947"/>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rot="16200000">
            <a:off x="-637413" y="1762301"/>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2020 год</a:t>
            </a:r>
            <a:endPar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560210" y="4882889"/>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rot="16200000">
            <a:off x="2364853" y="1828026"/>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 год</a:t>
            </a:r>
            <a:endParaRPr lang="ru-RU"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8" name="Диаграмма 27"/>
          <p:cNvGraphicFramePr/>
          <p:nvPr>
            <p:extLst>
              <p:ext uri="{D42A27DB-BD31-4B8C-83A1-F6EECF244321}">
                <p14:modId xmlns:p14="http://schemas.microsoft.com/office/powerpoint/2010/main" val="615781279"/>
              </p:ext>
            </p:extLst>
          </p:nvPr>
        </p:nvGraphicFramePr>
        <p:xfrm>
          <a:off x="510853" y="1019657"/>
          <a:ext cx="2427609" cy="2820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Диаграмма 28"/>
          <p:cNvGraphicFramePr/>
          <p:nvPr>
            <p:extLst>
              <p:ext uri="{D42A27DB-BD31-4B8C-83A1-F6EECF244321}">
                <p14:modId xmlns:p14="http://schemas.microsoft.com/office/powerpoint/2010/main" val="1777687009"/>
              </p:ext>
            </p:extLst>
          </p:nvPr>
        </p:nvGraphicFramePr>
        <p:xfrm>
          <a:off x="3401821" y="1072807"/>
          <a:ext cx="2382476" cy="2957638"/>
        </p:xfrm>
        <a:graphic>
          <a:graphicData uri="http://schemas.openxmlformats.org/drawingml/2006/chart">
            <c:chart xmlns:c="http://schemas.openxmlformats.org/drawingml/2006/chart" xmlns:r="http://schemas.openxmlformats.org/officeDocument/2006/relationships" r:id="rId4"/>
          </a:graphicData>
        </a:graphic>
      </p:graphicFrame>
      <p:sp>
        <p:nvSpPr>
          <p:cNvPr id="30" name="Прямоугольник 29"/>
          <p:cNvSpPr/>
          <p:nvPr/>
        </p:nvSpPr>
        <p:spPr>
          <a:xfrm>
            <a:off x="581461" y="6195230"/>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3436608" y="6149976"/>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9536222" y="5617530"/>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581461" y="5581770"/>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3396475" y="5548162"/>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p:cNvPicPr>
            <a:picLocks noChangeAspect="1"/>
          </p:cNvPicPr>
          <p:nvPr/>
        </p:nvPicPr>
        <p:blipFill>
          <a:blip r:embed="rId5"/>
          <a:stretch>
            <a:fillRect/>
          </a:stretch>
        </p:blipFill>
        <p:spPr>
          <a:xfrm>
            <a:off x="0" y="8161"/>
            <a:ext cx="12192000" cy="762212"/>
          </a:xfrm>
          <a:prstGeom prst="rect">
            <a:avLst/>
          </a:prstGeom>
          <a:ln>
            <a:solidFill>
              <a:srgbClr val="00B050"/>
            </a:solidFill>
          </a:ln>
          <a:effectLst>
            <a:glow rad="12700">
              <a:schemeClr val="accent1">
                <a:alpha val="40000"/>
              </a:schemeClr>
            </a:glow>
          </a:effectLst>
        </p:spPr>
      </p:pic>
      <p:sp>
        <p:nvSpPr>
          <p:cNvPr id="36" name="Прямоугольник 35"/>
          <p:cNvSpPr/>
          <p:nvPr/>
        </p:nvSpPr>
        <p:spPr>
          <a:xfrm>
            <a:off x="1667118" y="135963"/>
            <a:ext cx="10524882" cy="646331"/>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Поступление доходов </a:t>
            </a:r>
            <a:r>
              <a:rPr lang="ru-RU" b="1" dirty="0">
                <a:latin typeface="Times New Roman" panose="02020603050405020304" pitchFamily="18" charset="0"/>
                <a:cs typeface="Times New Roman" panose="02020603050405020304" pitchFamily="18" charset="0"/>
              </a:rPr>
              <a:t>бюджета муниципального образования город Тула </a:t>
            </a:r>
            <a:r>
              <a:rPr lang="ru-RU" b="1" dirty="0" smtClean="0">
                <a:latin typeface="Times New Roman" panose="02020603050405020304" pitchFamily="18" charset="0"/>
                <a:cs typeface="Times New Roman" panose="02020603050405020304" pitchFamily="18" charset="0"/>
              </a:rPr>
              <a:t>за 2020-20</a:t>
            </a:r>
            <a:r>
              <a:rPr lang="en-US" b="1" dirty="0" smtClean="0">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3 годы </a:t>
            </a:r>
          </a:p>
          <a:p>
            <a:pPr algn="ctr"/>
            <a:endParaRPr lang="ru-RU" b="1" dirty="0">
              <a:latin typeface="Times New Roman" panose="02020603050405020304" pitchFamily="18" charset="0"/>
              <a:cs typeface="Times New Roman" panose="02020603050405020304" pitchFamily="18" charset="0"/>
            </a:endParaRPr>
          </a:p>
        </p:txBody>
      </p:sp>
      <p:sp>
        <p:nvSpPr>
          <p:cNvPr id="37" name="Прямоугольник 36"/>
          <p:cNvSpPr/>
          <p:nvPr/>
        </p:nvSpPr>
        <p:spPr>
          <a:xfrm>
            <a:off x="9135702" y="987903"/>
            <a:ext cx="2924354"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кругленный прямоугольник 37"/>
          <p:cNvSpPr/>
          <p:nvPr/>
        </p:nvSpPr>
        <p:spPr>
          <a:xfrm rot="16200000">
            <a:off x="5370698" y="1809832"/>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a:t>
            </a:r>
            <a:r>
              <a:rPr lang="en-US"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год</a:t>
            </a:r>
            <a:endParaRPr lang="ru-RU"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9" name="Блок-схема: альтернативный процесс 38"/>
          <p:cNvSpPr/>
          <p:nvPr/>
        </p:nvSpPr>
        <p:spPr>
          <a:xfrm>
            <a:off x="6219678" y="4665325"/>
            <a:ext cx="2697500"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dirty="0" smtClean="0">
                <a:solidFill>
                  <a:sysClr val="windowText" lastClr="000000"/>
                </a:solidFill>
                <a:latin typeface="Times New Roman" panose="02020603050405020304" pitchFamily="18" charset="0"/>
                <a:cs typeface="Times New Roman" panose="02020603050405020304" pitchFamily="18" charset="0"/>
              </a:rPr>
              <a:t>10 794,4</a:t>
            </a:r>
            <a:endParaRPr lang="ru-RU" dirty="0">
              <a:solidFill>
                <a:sysClr val="windowText" lastClr="000000"/>
              </a:solidFill>
              <a:latin typeface="Times New Roman" panose="02020603050405020304" pitchFamily="18" charset="0"/>
              <a:cs typeface="Times New Roman" panose="02020603050405020304" pitchFamily="18" charset="0"/>
            </a:endParaRPr>
          </a:p>
        </p:txBody>
      </p:sp>
      <p:sp>
        <p:nvSpPr>
          <p:cNvPr id="40" name="Блок-схема: альтернативный процесс 39"/>
          <p:cNvSpPr/>
          <p:nvPr/>
        </p:nvSpPr>
        <p:spPr>
          <a:xfrm>
            <a:off x="6219678" y="5274048"/>
            <a:ext cx="2697501" cy="55964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latin typeface="Times New Roman" panose="02020603050405020304" pitchFamily="18" charset="0"/>
                <a:cs typeface="Times New Roman" panose="02020603050405020304" pitchFamily="18" charset="0"/>
              </a:rPr>
              <a:t>Неналоговые доходы</a:t>
            </a:r>
          </a:p>
          <a:p>
            <a:pPr algn="ctr"/>
            <a:r>
              <a:rPr lang="ru-RU" dirty="0" smtClean="0">
                <a:solidFill>
                  <a:sysClr val="windowText" lastClr="000000"/>
                </a:solidFill>
                <a:latin typeface="Times New Roman" panose="02020603050405020304" pitchFamily="18" charset="0"/>
                <a:cs typeface="Times New Roman" panose="02020603050405020304" pitchFamily="18" charset="0"/>
              </a:rPr>
              <a:t>1 192,6</a:t>
            </a:r>
            <a:endParaRPr lang="ru-RU" dirty="0">
              <a:solidFill>
                <a:sysClr val="windowText" lastClr="000000"/>
              </a:solidFill>
              <a:latin typeface="Times New Roman" panose="02020603050405020304" pitchFamily="18" charset="0"/>
              <a:cs typeface="Times New Roman" panose="02020603050405020304" pitchFamily="18" charset="0"/>
            </a:endParaRPr>
          </a:p>
        </p:txBody>
      </p:sp>
      <p:sp>
        <p:nvSpPr>
          <p:cNvPr id="41" name="Блок-схема: альтернативный процесс 40"/>
          <p:cNvSpPr/>
          <p:nvPr/>
        </p:nvSpPr>
        <p:spPr>
          <a:xfrm>
            <a:off x="6221540" y="5933924"/>
            <a:ext cx="2697502" cy="71248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12 303,3</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42" name="Диаграмма 41"/>
          <p:cNvGraphicFramePr/>
          <p:nvPr>
            <p:extLst>
              <p:ext uri="{D42A27DB-BD31-4B8C-83A1-F6EECF244321}">
                <p14:modId xmlns:p14="http://schemas.microsoft.com/office/powerpoint/2010/main" val="294735962"/>
              </p:ext>
            </p:extLst>
          </p:nvPr>
        </p:nvGraphicFramePr>
        <p:xfrm>
          <a:off x="6555612" y="1072807"/>
          <a:ext cx="2382476" cy="2957638"/>
        </p:xfrm>
        <a:graphic>
          <a:graphicData uri="http://schemas.openxmlformats.org/drawingml/2006/chart">
            <c:chart xmlns:c="http://schemas.openxmlformats.org/drawingml/2006/chart" xmlns:r="http://schemas.openxmlformats.org/officeDocument/2006/relationships" r:id="rId6"/>
          </a:graphicData>
        </a:graphic>
      </p:graphicFrame>
      <p:sp>
        <p:nvSpPr>
          <p:cNvPr id="43" name="Прямоугольник 42"/>
          <p:cNvSpPr/>
          <p:nvPr/>
        </p:nvSpPr>
        <p:spPr>
          <a:xfrm>
            <a:off x="6400880" y="4968373"/>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6410679" y="5537710"/>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6410679" y="6228476"/>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6" name="Диаграмма 45"/>
          <p:cNvGraphicFramePr/>
          <p:nvPr>
            <p:extLst>
              <p:ext uri="{D42A27DB-BD31-4B8C-83A1-F6EECF244321}">
                <p14:modId xmlns:p14="http://schemas.microsoft.com/office/powerpoint/2010/main" val="2187342694"/>
              </p:ext>
            </p:extLst>
          </p:nvPr>
        </p:nvGraphicFramePr>
        <p:xfrm>
          <a:off x="9586922" y="1063825"/>
          <a:ext cx="2427609" cy="282017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89944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969625" y="994496"/>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374856884"/>
              </p:ext>
            </p:extLst>
          </p:nvPr>
        </p:nvGraphicFramePr>
        <p:xfrm>
          <a:off x="205099" y="1259453"/>
          <a:ext cx="11766787" cy="3581489"/>
        </p:xfrm>
        <a:graphic>
          <a:graphicData uri="http://schemas.openxmlformats.org/drawingml/2006/table">
            <a:tbl>
              <a:tblPr firstRow="1" bandRow="1">
                <a:tableStyleId>{8A107856-5554-42FB-B03E-39F5DBC370BA}</a:tableStyleId>
              </a:tblPr>
              <a:tblGrid>
                <a:gridCol w="2882346">
                  <a:extLst>
                    <a:ext uri="{9D8B030D-6E8A-4147-A177-3AD203B41FA5}">
                      <a16:colId xmlns:a16="http://schemas.microsoft.com/office/drawing/2014/main" xmlns="" val="20000"/>
                    </a:ext>
                  </a:extLst>
                </a:gridCol>
                <a:gridCol w="882127">
                  <a:extLst>
                    <a:ext uri="{9D8B030D-6E8A-4147-A177-3AD203B41FA5}">
                      <a16:colId xmlns:a16="http://schemas.microsoft.com/office/drawing/2014/main" xmlns="" val="20001"/>
                    </a:ext>
                  </a:extLst>
                </a:gridCol>
                <a:gridCol w="1312433">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1387736">
                  <a:extLst>
                    <a:ext uri="{9D8B030D-6E8A-4147-A177-3AD203B41FA5}">
                      <a16:colId xmlns:a16="http://schemas.microsoft.com/office/drawing/2014/main" xmlns="" val="20004"/>
                    </a:ext>
                  </a:extLst>
                </a:gridCol>
                <a:gridCol w="867650">
                  <a:extLst>
                    <a:ext uri="{9D8B030D-6E8A-4147-A177-3AD203B41FA5}">
                      <a16:colId xmlns:a16="http://schemas.microsoft.com/office/drawing/2014/main" xmlns="" val="20005"/>
                    </a:ext>
                  </a:extLst>
                </a:gridCol>
                <a:gridCol w="1316052">
                  <a:extLst>
                    <a:ext uri="{9D8B030D-6E8A-4147-A177-3AD203B41FA5}">
                      <a16:colId xmlns:a16="http://schemas.microsoft.com/office/drawing/2014/main" xmlns="" val="20006"/>
                    </a:ext>
                  </a:extLst>
                </a:gridCol>
                <a:gridCol w="880217">
                  <a:extLst>
                    <a:ext uri="{9D8B030D-6E8A-4147-A177-3AD203B41FA5}">
                      <a16:colId xmlns:a16="http://schemas.microsoft.com/office/drawing/2014/main" xmlns="" val="20007"/>
                    </a:ext>
                  </a:extLst>
                </a:gridCol>
                <a:gridCol w="1323826">
                  <a:extLst>
                    <a:ext uri="{9D8B030D-6E8A-4147-A177-3AD203B41FA5}">
                      <a16:colId xmlns:a16="http://schemas.microsoft.com/office/drawing/2014/main" xmlns="" val="20008"/>
                    </a:ext>
                  </a:extLst>
                </a:gridCol>
              </a:tblGrid>
              <a:tr h="235614">
                <a:tc rowSpan="2">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2020</a:t>
                      </a:r>
                      <a:r>
                        <a:rPr lang="ru-RU" sz="1400" b="1" baseline="0" dirty="0" smtClean="0">
                          <a:solidFill>
                            <a:schemeClr val="tx1"/>
                          </a:solidFill>
                          <a:latin typeface="Times New Roman" panose="02020603050405020304" pitchFamily="18" charset="0"/>
                          <a:cs typeface="Times New Roman" panose="02020603050405020304" pitchFamily="18" charset="0"/>
                        </a:rPr>
                        <a:t> год</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2021 год</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20</a:t>
                      </a:r>
                      <a:r>
                        <a:rPr lang="en-US" sz="1400" b="1" dirty="0" smtClean="0">
                          <a:solidFill>
                            <a:schemeClr val="tx1"/>
                          </a:solidFill>
                          <a:latin typeface="Times New Roman" panose="02020603050405020304" pitchFamily="18" charset="0"/>
                          <a:cs typeface="Times New Roman" panose="02020603050405020304" pitchFamily="18" charset="0"/>
                        </a:rPr>
                        <a:t>2</a:t>
                      </a:r>
                      <a:r>
                        <a:rPr lang="ru-RU" sz="1400" b="1" dirty="0" smtClean="0">
                          <a:solidFill>
                            <a:schemeClr val="tx1"/>
                          </a:solidFill>
                          <a:latin typeface="Times New Roman" panose="02020603050405020304" pitchFamily="18" charset="0"/>
                          <a:cs typeface="Times New Roman" panose="02020603050405020304" pitchFamily="18" charset="0"/>
                        </a:rPr>
                        <a:t>2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20</a:t>
                      </a:r>
                      <a:r>
                        <a:rPr lang="en-US" sz="1400" b="1" dirty="0" smtClean="0">
                          <a:solidFill>
                            <a:schemeClr val="tx1"/>
                          </a:solidFill>
                          <a:latin typeface="Times New Roman" panose="02020603050405020304" pitchFamily="18" charset="0"/>
                          <a:cs typeface="Times New Roman" panose="02020603050405020304" pitchFamily="18" charset="0"/>
                        </a:rPr>
                        <a:t>2</a:t>
                      </a:r>
                      <a:r>
                        <a:rPr lang="ru-RU" sz="1400" b="1" dirty="0" smtClean="0">
                          <a:solidFill>
                            <a:schemeClr val="tx1"/>
                          </a:solidFill>
                          <a:latin typeface="Times New Roman" panose="02020603050405020304" pitchFamily="18" charset="0"/>
                          <a:cs typeface="Times New Roman" panose="02020603050405020304" pitchFamily="18" charset="0"/>
                        </a:rPr>
                        <a:t>3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107589">
                <a:tc vMerge="1">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млн.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Сумма млн.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руб.</a:t>
                      </a:r>
                    </a:p>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Сумма млн. руб.</a:t>
                      </a:r>
                    </a:p>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354405">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 на доходы физических лиц</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algn="ctr" defTabSz="914400" rtl="0" eaLnBrk="1" fontAlgn="ctr" latinLnBrk="0" hangingPunct="1"/>
                      <a:r>
                        <a:rPr lang="en-US" sz="1600" b="0" i="0" u="none" strike="noStrike" kern="1200" dirty="0" smtClean="0">
                          <a:solidFill>
                            <a:srgbClr val="000000"/>
                          </a:solidFill>
                          <a:effectLst/>
                          <a:latin typeface="Times New Roman" panose="02020603050405020304" pitchFamily="18" charset="0"/>
                          <a:ea typeface="+mn-ea"/>
                          <a:cs typeface="+mn-cs"/>
                        </a:rPr>
                        <a:t>5 219,9</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5</a:t>
                      </a:r>
                      <a:r>
                        <a:rPr lang="en-US" sz="1600" b="0" i="0" u="none" strike="noStrike" kern="1200" dirty="0" smtClean="0">
                          <a:solidFill>
                            <a:srgbClr val="000000"/>
                          </a:solidFill>
                          <a:effectLst/>
                          <a:latin typeface="Times New Roman" panose="02020603050405020304" pitchFamily="18" charset="0"/>
                          <a:ea typeface="+mn-ea"/>
                          <a:cs typeface="+mn-cs"/>
                        </a:rPr>
                        <a:t>9,6</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en-US" sz="1600" b="0" i="0" u="none" strike="noStrike" kern="1200" dirty="0" smtClean="0">
                          <a:solidFill>
                            <a:srgbClr val="000000"/>
                          </a:solidFill>
                          <a:effectLst/>
                          <a:latin typeface="Times New Roman" panose="02020603050405020304" pitchFamily="18" charset="0"/>
                          <a:ea typeface="+mn-ea"/>
                          <a:cs typeface="+mn-cs"/>
                        </a:rPr>
                        <a:t>5 </a:t>
                      </a:r>
                      <a:r>
                        <a:rPr lang="ru-RU" sz="1600" b="0" i="0" u="none" strike="noStrike" kern="1200" dirty="0" smtClean="0">
                          <a:solidFill>
                            <a:srgbClr val="000000"/>
                          </a:solidFill>
                          <a:effectLst/>
                          <a:latin typeface="Times New Roman" panose="02020603050405020304" pitchFamily="18" charset="0"/>
                          <a:ea typeface="+mn-ea"/>
                          <a:cs typeface="+mn-cs"/>
                        </a:rPr>
                        <a:t>852,5</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58</a:t>
                      </a:r>
                      <a:r>
                        <a:rPr lang="en-US" sz="1600" b="0" i="0" u="none" strike="noStrike" kern="1200" dirty="0" smtClean="0">
                          <a:solidFill>
                            <a:srgbClr val="000000"/>
                          </a:solidFill>
                          <a:effectLst/>
                          <a:latin typeface="Times New Roman" panose="02020603050405020304" pitchFamily="18" charset="0"/>
                          <a:ea typeface="+mn-ea"/>
                          <a:cs typeface="+mn-cs"/>
                        </a:rPr>
                        <a:t>,6</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6 924,5</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57,8</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algn="ctr" rtl="0" fontAlgn="ctr"/>
                      <a:r>
                        <a:rPr lang="ru-RU" sz="1600" b="1" i="0" u="none" strike="noStrike" dirty="0">
                          <a:solidFill>
                            <a:srgbClr val="000000"/>
                          </a:solidFill>
                          <a:effectLst/>
                          <a:latin typeface="Times New Roman" panose="02020603050405020304" pitchFamily="18" charset="0"/>
                        </a:rPr>
                        <a:t>8 117,2</a:t>
                      </a:r>
                    </a:p>
                  </a:txBody>
                  <a:tcPr marL="9525" marR="9525" marT="9525" marB="0" anchor="ctr"/>
                </a:tc>
                <a:tc>
                  <a:txBody>
                    <a:bodyPr/>
                    <a:lstStyle/>
                    <a:p>
                      <a:pPr algn="ctr" rtl="0" fontAlgn="ctr"/>
                      <a:r>
                        <a:rPr lang="ru-RU" sz="1600" b="1" i="0" u="none" strike="noStrike">
                          <a:solidFill>
                            <a:srgbClr val="000000"/>
                          </a:solidFill>
                          <a:effectLst/>
                          <a:latin typeface="Times New Roman" panose="02020603050405020304" pitchFamily="18" charset="0"/>
                        </a:rPr>
                        <a:t>59,8</a:t>
                      </a:r>
                    </a:p>
                  </a:txBody>
                  <a:tcPr marL="9525" marR="9525" marT="9525" marB="0" anchor="ctr"/>
                </a:tc>
                <a:extLst>
                  <a:ext uri="{0D108BD9-81ED-4DB2-BD59-A6C34878D82A}">
                    <a16:rowId xmlns:a16="http://schemas.microsoft.com/office/drawing/2014/main" xmlns="" val="10002"/>
                  </a:ext>
                </a:extLst>
              </a:tr>
              <a:tr h="354913">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товары (работы, услуги), реализуемые</a:t>
                      </a:r>
                      <a:r>
                        <a:rPr lang="ru-RU" sz="1400" b="0" baseline="0" dirty="0" smtClean="0">
                          <a:solidFill>
                            <a:schemeClr val="tx1"/>
                          </a:solidFill>
                          <a:latin typeface="Times New Roman" panose="02020603050405020304" pitchFamily="18" charset="0"/>
                          <a:cs typeface="Times New Roman" panose="02020603050405020304" pitchFamily="18" charset="0"/>
                        </a:rPr>
                        <a:t> на территории РФ</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algn="ctr" defTabSz="914400" rtl="0" eaLnBrk="1" fontAlgn="ctr" latinLnBrk="0" hangingPunct="1"/>
                      <a:r>
                        <a:rPr lang="en-US" sz="1600" b="0" i="0" u="none" strike="noStrike" kern="1200" dirty="0" smtClean="0">
                          <a:solidFill>
                            <a:srgbClr val="000000"/>
                          </a:solidFill>
                          <a:effectLst/>
                          <a:latin typeface="Times New Roman" panose="02020603050405020304" pitchFamily="18" charset="0"/>
                          <a:ea typeface="+mn-ea"/>
                          <a:cs typeface="+mn-cs"/>
                        </a:rPr>
                        <a:t>196,7</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2,</a:t>
                      </a:r>
                      <a:r>
                        <a:rPr lang="en-US" sz="1600" b="0" i="0" u="none" strike="noStrike" kern="1200" dirty="0" smtClean="0">
                          <a:solidFill>
                            <a:srgbClr val="000000"/>
                          </a:solidFill>
                          <a:effectLst/>
                          <a:latin typeface="Times New Roman" panose="02020603050405020304" pitchFamily="18" charset="0"/>
                          <a:ea typeface="+mn-ea"/>
                          <a:cs typeface="+mn-cs"/>
                        </a:rPr>
                        <a:t>2</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205,8</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2,1</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282,5</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2,3</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algn="ctr" rtl="0" fontAlgn="ctr"/>
                      <a:r>
                        <a:rPr lang="ru-RU" sz="1600" b="1" i="0" u="none" strike="noStrike" dirty="0" smtClean="0">
                          <a:solidFill>
                            <a:srgbClr val="000000"/>
                          </a:solidFill>
                          <a:effectLst/>
                          <a:latin typeface="Times New Roman" panose="02020603050405020304" pitchFamily="18" charset="0"/>
                        </a:rPr>
                        <a:t>287,6</a:t>
                      </a:r>
                      <a:endParaRPr lang="ru-RU"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ru-RU" sz="1600" b="1" i="0" u="none" strike="noStrike" dirty="0">
                          <a:solidFill>
                            <a:srgbClr val="000000"/>
                          </a:solidFill>
                          <a:effectLst/>
                          <a:latin typeface="Times New Roman" panose="02020603050405020304" pitchFamily="18" charset="0"/>
                        </a:rPr>
                        <a:t>2,1</a:t>
                      </a:r>
                    </a:p>
                  </a:txBody>
                  <a:tcPr marL="9525" marR="9525" marT="9525" marB="0" anchor="ctr"/>
                </a:tc>
                <a:extLst>
                  <a:ext uri="{0D108BD9-81ED-4DB2-BD59-A6C34878D82A}">
                    <a16:rowId xmlns:a16="http://schemas.microsoft.com/office/drawing/2014/main" xmlns="" val="10003"/>
                  </a:ext>
                </a:extLst>
              </a:tr>
              <a:tr h="361964">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совокупный доход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 </a:t>
                      </a:r>
                      <a:r>
                        <a:rPr lang="en-US" sz="1600" b="0" i="0" u="none" strike="noStrike" kern="1200" dirty="0" smtClean="0">
                          <a:solidFill>
                            <a:srgbClr val="000000"/>
                          </a:solidFill>
                          <a:effectLst/>
                          <a:latin typeface="Times New Roman" panose="02020603050405020304" pitchFamily="18" charset="0"/>
                          <a:ea typeface="+mn-ea"/>
                          <a:cs typeface="+mn-cs"/>
                        </a:rPr>
                        <a:t>181,6</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a:t>
                      </a:r>
                      <a:r>
                        <a:rPr lang="en-US" sz="1600" b="0" i="0" u="none" strike="noStrike" kern="1200" dirty="0" smtClean="0">
                          <a:solidFill>
                            <a:srgbClr val="000000"/>
                          </a:solidFill>
                          <a:effectLst/>
                          <a:latin typeface="Times New Roman" panose="02020603050405020304" pitchFamily="18" charset="0"/>
                          <a:ea typeface="+mn-ea"/>
                          <a:cs typeface="+mn-cs"/>
                        </a:rPr>
                        <a:t>3,5</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1 549,4</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15</a:t>
                      </a:r>
                      <a:r>
                        <a:rPr lang="en-US" sz="1600" b="0" i="0" u="none" strike="noStrike" kern="1200" dirty="0" smtClean="0">
                          <a:solidFill>
                            <a:srgbClr val="000000"/>
                          </a:solidFill>
                          <a:effectLst/>
                          <a:latin typeface="Times New Roman" panose="02020603050405020304" pitchFamily="18" charset="0"/>
                          <a:ea typeface="+mn-ea"/>
                          <a:cs typeface="+mn-cs"/>
                        </a:rPr>
                        <a:t>,5</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2 065,9</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17,2</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algn="ctr" rtl="0" fontAlgn="ctr"/>
                      <a:r>
                        <a:rPr lang="ru-RU" sz="1600" b="1" i="0" u="none" strike="noStrike">
                          <a:solidFill>
                            <a:srgbClr val="000000"/>
                          </a:solidFill>
                          <a:effectLst/>
                          <a:latin typeface="Times New Roman" panose="02020603050405020304" pitchFamily="18" charset="0"/>
                        </a:rPr>
                        <a:t>2 081,5</a:t>
                      </a:r>
                    </a:p>
                  </a:txBody>
                  <a:tcPr marL="9525" marR="9525" marT="9525" marB="0" anchor="ctr"/>
                </a:tc>
                <a:tc>
                  <a:txBody>
                    <a:bodyPr/>
                    <a:lstStyle/>
                    <a:p>
                      <a:pPr algn="ctr" rtl="0" fontAlgn="ctr"/>
                      <a:r>
                        <a:rPr lang="ru-RU" sz="1600" b="1" i="0" u="none" strike="noStrike" dirty="0">
                          <a:solidFill>
                            <a:srgbClr val="000000"/>
                          </a:solidFill>
                          <a:effectLst/>
                          <a:latin typeface="Times New Roman" panose="02020603050405020304" pitchFamily="18" charset="0"/>
                        </a:rPr>
                        <a:t>15,3</a:t>
                      </a:r>
                    </a:p>
                  </a:txBody>
                  <a:tcPr marL="9525" marR="9525" marT="9525" marB="0" anchor="ctr"/>
                </a:tc>
                <a:extLst>
                  <a:ext uri="{0D108BD9-81ED-4DB2-BD59-A6C34878D82A}">
                    <a16:rowId xmlns:a16="http://schemas.microsoft.com/office/drawing/2014/main" xmlns="" val="10004"/>
                  </a:ext>
                </a:extLst>
              </a:tr>
              <a:tr h="294252">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имущество</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 </a:t>
                      </a:r>
                      <a:r>
                        <a:rPr lang="en-US" sz="1600" b="0" i="0" u="none" strike="noStrike" kern="1200" dirty="0" smtClean="0">
                          <a:solidFill>
                            <a:srgbClr val="000000"/>
                          </a:solidFill>
                          <a:effectLst/>
                          <a:latin typeface="Times New Roman" panose="02020603050405020304" pitchFamily="18" charset="0"/>
                          <a:ea typeface="+mn-ea"/>
                          <a:cs typeface="+mn-cs"/>
                        </a:rPr>
                        <a:t>192,2</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a:t>
                      </a:r>
                      <a:r>
                        <a:rPr lang="en-US" sz="1600" b="0" i="0" u="none" strike="noStrike" kern="1200" dirty="0" smtClean="0">
                          <a:solidFill>
                            <a:srgbClr val="000000"/>
                          </a:solidFill>
                          <a:effectLst/>
                          <a:latin typeface="Times New Roman" panose="02020603050405020304" pitchFamily="18" charset="0"/>
                          <a:ea typeface="+mn-ea"/>
                          <a:cs typeface="+mn-cs"/>
                        </a:rPr>
                        <a:t>3,6</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1 243,6</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12</a:t>
                      </a:r>
                      <a:r>
                        <a:rPr lang="en-US" sz="1600" b="0" i="0" u="none" strike="noStrike" kern="1200" dirty="0" smtClean="0">
                          <a:solidFill>
                            <a:srgbClr val="000000"/>
                          </a:solidFill>
                          <a:effectLst/>
                          <a:latin typeface="Times New Roman" panose="02020603050405020304" pitchFamily="18" charset="0"/>
                          <a:ea typeface="+mn-ea"/>
                          <a:cs typeface="+mn-cs"/>
                        </a:rPr>
                        <a:t>,</a:t>
                      </a:r>
                      <a:r>
                        <a:rPr lang="ru-RU" sz="1600" b="0" i="0" u="none" strike="noStrike" kern="1200" dirty="0" smtClean="0">
                          <a:solidFill>
                            <a:srgbClr val="000000"/>
                          </a:solidFill>
                          <a:effectLst/>
                          <a:latin typeface="Times New Roman" panose="02020603050405020304" pitchFamily="18" charset="0"/>
                          <a:ea typeface="+mn-ea"/>
                          <a:cs typeface="+mn-cs"/>
                        </a:rPr>
                        <a:t>5</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1 419,3</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11,8</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algn="ctr" rtl="0" fontAlgn="ctr"/>
                      <a:r>
                        <a:rPr lang="ru-RU" sz="1600" b="1" i="0" u="none" strike="noStrike" dirty="0">
                          <a:solidFill>
                            <a:srgbClr val="000000"/>
                          </a:solidFill>
                          <a:effectLst/>
                          <a:latin typeface="Times New Roman" panose="02020603050405020304" pitchFamily="18" charset="0"/>
                        </a:rPr>
                        <a:t>1 473,8</a:t>
                      </a:r>
                    </a:p>
                  </a:txBody>
                  <a:tcPr marL="9525" marR="9525" marT="9525" marB="0" anchor="ctr"/>
                </a:tc>
                <a:tc>
                  <a:txBody>
                    <a:bodyPr/>
                    <a:lstStyle/>
                    <a:p>
                      <a:pPr algn="ctr" rtl="0" fontAlgn="ctr"/>
                      <a:r>
                        <a:rPr lang="ru-RU" sz="1600" b="1" i="0" u="none" strike="noStrike" dirty="0">
                          <a:solidFill>
                            <a:srgbClr val="000000"/>
                          </a:solidFill>
                          <a:effectLst/>
                          <a:latin typeface="Times New Roman" panose="02020603050405020304" pitchFamily="18" charset="0"/>
                        </a:rPr>
                        <a:t>10,9</a:t>
                      </a:r>
                    </a:p>
                  </a:txBody>
                  <a:tcPr marL="9525" marR="9525" marT="9525" marB="0" anchor="ctr"/>
                </a:tc>
                <a:extLst>
                  <a:ext uri="{0D108BD9-81ED-4DB2-BD59-A6C34878D82A}">
                    <a16:rowId xmlns:a16="http://schemas.microsoft.com/office/drawing/2014/main" xmlns="" val="10005"/>
                  </a:ext>
                </a:extLst>
              </a:tr>
              <a:tr h="292459">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Государственная пошлина</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9</a:t>
                      </a:r>
                      <a:r>
                        <a:rPr lang="en-US" sz="1600" b="0" i="0" u="none" strike="noStrike" kern="1200" dirty="0" smtClean="0">
                          <a:solidFill>
                            <a:srgbClr val="000000"/>
                          </a:solidFill>
                          <a:effectLst/>
                          <a:latin typeface="Times New Roman" panose="02020603050405020304" pitchFamily="18" charset="0"/>
                          <a:ea typeface="+mn-ea"/>
                          <a:cs typeface="+mn-cs"/>
                        </a:rPr>
                        <a:t>7,8</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a:t>
                      </a:r>
                      <a:r>
                        <a:rPr lang="en-US" sz="1600" b="0" i="0" u="none" strike="noStrike" kern="1200" dirty="0" smtClean="0">
                          <a:solidFill>
                            <a:srgbClr val="000000"/>
                          </a:solidFill>
                          <a:effectLst/>
                          <a:latin typeface="Times New Roman" panose="02020603050405020304" pitchFamily="18" charset="0"/>
                          <a:ea typeface="+mn-ea"/>
                          <a:cs typeface="+mn-cs"/>
                        </a:rPr>
                        <a:t>1</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105,2</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a:t>
                      </a:r>
                      <a:r>
                        <a:rPr lang="en-US" sz="1600" b="0" i="0" u="none" strike="noStrike" kern="1200" dirty="0" smtClean="0">
                          <a:solidFill>
                            <a:srgbClr val="000000"/>
                          </a:solidFill>
                          <a:effectLst/>
                          <a:latin typeface="Times New Roman" panose="02020603050405020304" pitchFamily="18" charset="0"/>
                          <a:ea typeface="+mn-ea"/>
                          <a:cs typeface="+mn-cs"/>
                        </a:rPr>
                        <a:t>1</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102,2</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Times New Roman" panose="02020603050405020304" pitchFamily="18" charset="0"/>
                          <a:ea typeface="+mn-ea"/>
                          <a:cs typeface="+mn-cs"/>
                        </a:rPr>
                        <a:t>0,9</a:t>
                      </a:r>
                      <a:endParaRPr lang="ru-RU" sz="1600" b="0" i="0" u="none" strike="noStrike" kern="1200" dirty="0">
                        <a:solidFill>
                          <a:srgbClr val="000000"/>
                        </a:solidFill>
                        <a:effectLst/>
                        <a:latin typeface="Times New Roman" panose="02020603050405020304" pitchFamily="18" charset="0"/>
                        <a:ea typeface="+mn-ea"/>
                        <a:cs typeface="+mn-cs"/>
                      </a:endParaRPr>
                    </a:p>
                  </a:txBody>
                  <a:tcPr anchor="ctr"/>
                </a:tc>
                <a:tc>
                  <a:txBody>
                    <a:bodyPr/>
                    <a:lstStyle/>
                    <a:p>
                      <a:pPr algn="ctr" rtl="0" fontAlgn="ctr"/>
                      <a:r>
                        <a:rPr lang="ru-RU" sz="1600" b="1" i="0" u="none" strike="noStrike">
                          <a:solidFill>
                            <a:srgbClr val="000000"/>
                          </a:solidFill>
                          <a:effectLst/>
                          <a:latin typeface="Times New Roman" panose="02020603050405020304" pitchFamily="18" charset="0"/>
                        </a:rPr>
                        <a:t>102,7</a:t>
                      </a:r>
                    </a:p>
                  </a:txBody>
                  <a:tcPr marL="9525" marR="9525" marT="9525" marB="0" anchor="ctr"/>
                </a:tc>
                <a:tc>
                  <a:txBody>
                    <a:bodyPr/>
                    <a:lstStyle/>
                    <a:p>
                      <a:pPr algn="ctr" rtl="0" fontAlgn="ctr"/>
                      <a:r>
                        <a:rPr lang="ru-RU" sz="1600" b="1" i="0" u="none" strike="noStrike" dirty="0">
                          <a:solidFill>
                            <a:srgbClr val="000000"/>
                          </a:solidFill>
                          <a:effectLst/>
                          <a:latin typeface="Times New Roman" panose="02020603050405020304" pitchFamily="18" charset="0"/>
                        </a:rPr>
                        <a:t>0,8</a:t>
                      </a:r>
                    </a:p>
                  </a:txBody>
                  <a:tcPr marL="9525" marR="9525" marT="9525" marB="0" anchor="ctr"/>
                </a:tc>
                <a:extLst>
                  <a:ext uri="{0D108BD9-81ED-4DB2-BD59-A6C34878D82A}">
                    <a16:rowId xmlns:a16="http://schemas.microsoft.com/office/drawing/2014/main" xmlns="" val="10006"/>
                  </a:ext>
                </a:extLst>
              </a:tr>
            </a:tbl>
          </a:graphicData>
        </a:graphic>
      </p:graphicFrame>
      <p:pic>
        <p:nvPicPr>
          <p:cNvPr id="44" name="Рисунок 43"/>
          <p:cNvPicPr>
            <a:picLocks noChangeAspect="1"/>
          </p:cNvPicPr>
          <p:nvPr/>
        </p:nvPicPr>
        <p:blipFill>
          <a:blip r:embed="rId2"/>
          <a:stretch>
            <a:fillRect/>
          </a:stretch>
        </p:blipFill>
        <p:spPr>
          <a:xfrm>
            <a:off x="0" y="-8292"/>
            <a:ext cx="12192000" cy="1007099"/>
          </a:xfrm>
          <a:prstGeom prst="rect">
            <a:avLst/>
          </a:prstGeom>
          <a:ln>
            <a:solidFill>
              <a:srgbClr val="00B050"/>
            </a:solidFill>
          </a:ln>
          <a:effectLst>
            <a:glow rad="12700">
              <a:schemeClr val="accent1">
                <a:alpha val="40000"/>
              </a:schemeClr>
            </a:glow>
          </a:effectLst>
        </p:spPr>
      </p:pic>
      <p:sp>
        <p:nvSpPr>
          <p:cNvPr id="45" name="Прямоугольник 44"/>
          <p:cNvSpPr/>
          <p:nvPr/>
        </p:nvSpPr>
        <p:spPr>
          <a:xfrm>
            <a:off x="1013254" y="172091"/>
            <a:ext cx="11655009" cy="646331"/>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Исполнение </a:t>
            </a:r>
            <a:r>
              <a:rPr lang="ru-RU" b="1" dirty="0">
                <a:latin typeface="Times New Roman" panose="02020603050405020304" pitchFamily="18" charset="0"/>
                <a:cs typeface="Times New Roman" panose="02020603050405020304" pitchFamily="18" charset="0"/>
              </a:rPr>
              <a:t>налоговых доходов бюджета муниципального образования город Тула </a:t>
            </a:r>
          </a:p>
          <a:p>
            <a:pPr algn="ctr"/>
            <a:r>
              <a:rPr lang="ru-RU" b="1" dirty="0">
                <a:latin typeface="Times New Roman" panose="02020603050405020304" pitchFamily="18" charset="0"/>
                <a:cs typeface="Times New Roman" panose="02020603050405020304" pitchFamily="18" charset="0"/>
              </a:rPr>
              <a:t>в разрезе доходных источников </a:t>
            </a:r>
            <a:r>
              <a:rPr lang="ru-RU" b="1" dirty="0" smtClean="0">
                <a:latin typeface="Times New Roman" panose="02020603050405020304" pitchFamily="18" charset="0"/>
                <a:cs typeface="Times New Roman" panose="02020603050405020304" pitchFamily="18" charset="0"/>
              </a:rPr>
              <a:t>за 2020-20</a:t>
            </a:r>
            <a:r>
              <a:rPr lang="en-US" b="1" dirty="0" smtClean="0">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3</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годы</a:t>
            </a:r>
            <a:endParaRPr lang="ru-RU" b="1" dirty="0">
              <a:latin typeface="Times New Roman" panose="02020603050405020304" pitchFamily="18" charset="0"/>
              <a:cs typeface="Times New Roman" panose="02020603050405020304" pitchFamily="18" charset="0"/>
            </a:endParaRPr>
          </a:p>
        </p:txBody>
      </p:sp>
      <p:graphicFrame>
        <p:nvGraphicFramePr>
          <p:cNvPr id="46" name="Диаграмма 45"/>
          <p:cNvGraphicFramePr/>
          <p:nvPr>
            <p:extLst>
              <p:ext uri="{D42A27DB-BD31-4B8C-83A1-F6EECF244321}">
                <p14:modId xmlns:p14="http://schemas.microsoft.com/office/powerpoint/2010/main" val="629058173"/>
              </p:ext>
            </p:extLst>
          </p:nvPr>
        </p:nvGraphicFramePr>
        <p:xfrm>
          <a:off x="1686318" y="4873196"/>
          <a:ext cx="10308880" cy="1882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3361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189738" y="1035178"/>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91070652"/>
              </p:ext>
            </p:extLst>
          </p:nvPr>
        </p:nvGraphicFramePr>
        <p:xfrm>
          <a:off x="136917" y="1345357"/>
          <a:ext cx="11918166" cy="3573849"/>
        </p:xfrm>
        <a:graphic>
          <a:graphicData uri="http://schemas.openxmlformats.org/drawingml/2006/table">
            <a:tbl>
              <a:tblPr firstRow="1" bandRow="1">
                <a:tableStyleId>{69CF1AB2-1976-4502-BF36-3FF5EA218861}</a:tableStyleId>
              </a:tblPr>
              <a:tblGrid>
                <a:gridCol w="3085032">
                  <a:extLst>
                    <a:ext uri="{9D8B030D-6E8A-4147-A177-3AD203B41FA5}">
                      <a16:colId xmlns:a16="http://schemas.microsoft.com/office/drawing/2014/main" xmlns="" val="20000"/>
                    </a:ext>
                  </a:extLst>
                </a:gridCol>
                <a:gridCol w="888763">
                  <a:extLst>
                    <a:ext uri="{9D8B030D-6E8A-4147-A177-3AD203B41FA5}">
                      <a16:colId xmlns:a16="http://schemas.microsoft.com/office/drawing/2014/main" xmlns="" val="20001"/>
                    </a:ext>
                  </a:extLst>
                </a:gridCol>
                <a:gridCol w="1324598">
                  <a:extLst>
                    <a:ext uri="{9D8B030D-6E8A-4147-A177-3AD203B41FA5}">
                      <a16:colId xmlns:a16="http://schemas.microsoft.com/office/drawing/2014/main" xmlns="" val="20002"/>
                    </a:ext>
                  </a:extLst>
                </a:gridCol>
                <a:gridCol w="827650">
                  <a:extLst>
                    <a:ext uri="{9D8B030D-6E8A-4147-A177-3AD203B41FA5}">
                      <a16:colId xmlns:a16="http://schemas.microsoft.com/office/drawing/2014/main" xmlns="" val="20003"/>
                    </a:ext>
                  </a:extLst>
                </a:gridCol>
                <a:gridCol w="1342981">
                  <a:extLst>
                    <a:ext uri="{9D8B030D-6E8A-4147-A177-3AD203B41FA5}">
                      <a16:colId xmlns:a16="http://schemas.microsoft.com/office/drawing/2014/main" xmlns="" val="20004"/>
                    </a:ext>
                  </a:extLst>
                </a:gridCol>
                <a:gridCol w="905855">
                  <a:extLst>
                    <a:ext uri="{9D8B030D-6E8A-4147-A177-3AD203B41FA5}">
                      <a16:colId xmlns:a16="http://schemas.microsoft.com/office/drawing/2014/main" xmlns="" val="20005"/>
                    </a:ext>
                  </a:extLst>
                </a:gridCol>
                <a:gridCol w="1307506">
                  <a:extLst>
                    <a:ext uri="{9D8B030D-6E8A-4147-A177-3AD203B41FA5}">
                      <a16:colId xmlns:a16="http://schemas.microsoft.com/office/drawing/2014/main" xmlns="" val="20006"/>
                    </a:ext>
                  </a:extLst>
                </a:gridCol>
                <a:gridCol w="863125">
                  <a:extLst>
                    <a:ext uri="{9D8B030D-6E8A-4147-A177-3AD203B41FA5}">
                      <a16:colId xmlns:a16="http://schemas.microsoft.com/office/drawing/2014/main" xmlns="" val="20007"/>
                    </a:ext>
                  </a:extLst>
                </a:gridCol>
                <a:gridCol w="1372656">
                  <a:extLst>
                    <a:ext uri="{9D8B030D-6E8A-4147-A177-3AD203B41FA5}">
                      <a16:colId xmlns:a16="http://schemas.microsoft.com/office/drawing/2014/main" xmlns="" val="20008"/>
                    </a:ext>
                  </a:extLst>
                </a:gridCol>
              </a:tblGrid>
              <a:tr h="312489">
                <a:tc rowSpan="2">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2020</a:t>
                      </a:r>
                      <a:r>
                        <a:rPr lang="ru-RU" sz="1400" b="1" baseline="0" dirty="0" smtClean="0">
                          <a:solidFill>
                            <a:schemeClr val="tx1"/>
                          </a:solidFill>
                          <a:latin typeface="Times New Roman" panose="02020603050405020304" pitchFamily="18" charset="0"/>
                          <a:cs typeface="Times New Roman" panose="02020603050405020304" pitchFamily="18" charset="0"/>
                        </a:rPr>
                        <a:t> год</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20</a:t>
                      </a:r>
                      <a:r>
                        <a:rPr lang="en-US" sz="1400" b="1" dirty="0" smtClean="0">
                          <a:solidFill>
                            <a:schemeClr val="tx1"/>
                          </a:solidFill>
                          <a:latin typeface="Times New Roman" panose="02020603050405020304" pitchFamily="18" charset="0"/>
                          <a:cs typeface="Times New Roman" panose="02020603050405020304" pitchFamily="18" charset="0"/>
                        </a:rPr>
                        <a:t>2</a:t>
                      </a:r>
                      <a:r>
                        <a:rPr lang="ru-RU" sz="1400" b="1" dirty="0" smtClean="0">
                          <a:solidFill>
                            <a:schemeClr val="tx1"/>
                          </a:solidFill>
                          <a:latin typeface="Times New Roman" panose="02020603050405020304" pitchFamily="18" charset="0"/>
                          <a:cs typeface="Times New Roman" panose="02020603050405020304" pitchFamily="18" charset="0"/>
                        </a:rPr>
                        <a:t>1 год</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20</a:t>
                      </a:r>
                      <a:r>
                        <a:rPr lang="en-US" sz="1400" b="1" dirty="0" smtClean="0">
                          <a:solidFill>
                            <a:schemeClr val="tx1"/>
                          </a:solidFill>
                          <a:latin typeface="Times New Roman" panose="02020603050405020304" pitchFamily="18" charset="0"/>
                          <a:cs typeface="Times New Roman" panose="02020603050405020304" pitchFamily="18" charset="0"/>
                        </a:rPr>
                        <a:t>2</a:t>
                      </a:r>
                      <a:r>
                        <a:rPr lang="ru-RU" sz="1400" b="1" dirty="0" smtClean="0">
                          <a:solidFill>
                            <a:schemeClr val="tx1"/>
                          </a:solidFill>
                          <a:latin typeface="Times New Roman" panose="02020603050405020304" pitchFamily="18" charset="0"/>
                          <a:cs typeface="Times New Roman" panose="02020603050405020304" pitchFamily="18" charset="0"/>
                        </a:rPr>
                        <a:t>2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20</a:t>
                      </a:r>
                      <a:r>
                        <a:rPr lang="en-US" sz="1400" b="1" dirty="0" smtClean="0">
                          <a:solidFill>
                            <a:schemeClr val="tx1"/>
                          </a:solidFill>
                          <a:latin typeface="Times New Roman" panose="02020603050405020304" pitchFamily="18" charset="0"/>
                          <a:cs typeface="Times New Roman" panose="02020603050405020304" pitchFamily="18" charset="0"/>
                        </a:rPr>
                        <a:t>2</a:t>
                      </a:r>
                      <a:r>
                        <a:rPr lang="ru-RU" sz="1400" b="1" dirty="0" smtClean="0">
                          <a:solidFill>
                            <a:schemeClr val="tx1"/>
                          </a:solidFill>
                          <a:latin typeface="Times New Roman" panose="02020603050405020304" pitchFamily="18" charset="0"/>
                          <a:cs typeface="Times New Roman" panose="02020603050405020304" pitchFamily="18" charset="0"/>
                        </a:rPr>
                        <a:t>3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12489">
                <a:tc vMerge="1">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млн.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312489">
                <a:tc>
                  <a:txBody>
                    <a:bodyPr/>
                    <a:lstStyle/>
                    <a:p>
                      <a:r>
                        <a:rPr lang="ru-RU" sz="1400" b="0" dirty="0" smtClean="0">
                          <a:latin typeface="Times New Roman" panose="02020603050405020304" pitchFamily="18" charset="0"/>
                          <a:cs typeface="Times New Roman" panose="02020603050405020304" pitchFamily="18" charset="0"/>
                        </a:rPr>
                        <a:t>Доходы</a:t>
                      </a:r>
                      <a:r>
                        <a:rPr lang="ru-RU" sz="1400" b="0" baseline="0" dirty="0" smtClean="0">
                          <a:latin typeface="Times New Roman" panose="02020603050405020304" pitchFamily="18" charset="0"/>
                          <a:cs typeface="Times New Roman" panose="02020603050405020304" pitchFamily="18" charset="0"/>
                        </a:rPr>
                        <a:t> от использования имущества, находящегося в государственной  и муниципальной собственности</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510,0</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5,8</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643,2</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6,4</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6</a:t>
                      </a:r>
                      <a:r>
                        <a:rPr lang="ru-RU" sz="1600" b="0" dirty="0" smtClean="0">
                          <a:solidFill>
                            <a:schemeClr val="tx1"/>
                          </a:solidFill>
                          <a:latin typeface="Times New Roman" panose="02020603050405020304" pitchFamily="18" charset="0"/>
                          <a:cs typeface="Times New Roman" panose="02020603050405020304" pitchFamily="18" charset="0"/>
                        </a:rPr>
                        <a:t>98,2</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5,8</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rtl="0" fontAlgn="ctr"/>
                      <a:r>
                        <a:rPr lang="ru-RU" sz="1600" b="1" i="0" u="none" strike="noStrike" dirty="0">
                          <a:solidFill>
                            <a:srgbClr val="000000"/>
                          </a:solidFill>
                          <a:effectLst/>
                          <a:latin typeface="Times New Roman" panose="02020603050405020304" pitchFamily="18" charset="0"/>
                        </a:rPr>
                        <a:t>796,3</a:t>
                      </a:r>
                    </a:p>
                  </a:txBody>
                  <a:tcPr marL="9525" marR="9525" marT="9525" marB="0" anchor="ctr"/>
                </a:tc>
                <a:tc>
                  <a:txBody>
                    <a:bodyPr/>
                    <a:lstStyle/>
                    <a:p>
                      <a:pPr algn="ctr" rtl="0" fontAlgn="ctr"/>
                      <a:r>
                        <a:rPr lang="ru-RU" sz="1600" b="1" i="0" u="none" strike="noStrike" dirty="0">
                          <a:solidFill>
                            <a:srgbClr val="000000"/>
                          </a:solidFill>
                          <a:effectLst/>
                          <a:latin typeface="Times New Roman" panose="02020603050405020304" pitchFamily="18" charset="0"/>
                        </a:rPr>
                        <a:t>5,9</a:t>
                      </a:r>
                    </a:p>
                  </a:txBody>
                  <a:tcPr marL="9525" marR="9525" marT="9525" marB="0" anchor="ctr"/>
                </a:tc>
                <a:extLst>
                  <a:ext uri="{0D108BD9-81ED-4DB2-BD59-A6C34878D82A}">
                    <a16:rowId xmlns:a16="http://schemas.microsoft.com/office/drawing/2014/main" xmlns="" val="10002"/>
                  </a:ext>
                </a:extLst>
              </a:tr>
              <a:tr h="312489">
                <a:tc>
                  <a:txBody>
                    <a:bodyPr/>
                    <a:lstStyle/>
                    <a:p>
                      <a:r>
                        <a:rPr lang="ru-RU" sz="1400" dirty="0" smtClean="0">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1</a:t>
                      </a:r>
                      <a:r>
                        <a:rPr lang="en-US" sz="1600" b="0" dirty="0" smtClean="0">
                          <a:solidFill>
                            <a:schemeClr val="tx1"/>
                          </a:solidFill>
                          <a:latin typeface="Times New Roman" panose="02020603050405020304" pitchFamily="18" charset="0"/>
                          <a:cs typeface="Times New Roman" panose="02020603050405020304" pitchFamily="18" charset="0"/>
                        </a:rPr>
                        <a:t>83,1</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2,</a:t>
                      </a:r>
                      <a:r>
                        <a:rPr lang="en-US" sz="1600" b="0" dirty="0" smtClean="0">
                          <a:solidFill>
                            <a:schemeClr val="tx1"/>
                          </a:solidFill>
                          <a:latin typeface="Times New Roman" panose="02020603050405020304" pitchFamily="18" charset="0"/>
                          <a:cs typeface="Times New Roman" panose="02020603050405020304" pitchFamily="18" charset="0"/>
                        </a:rPr>
                        <a:t>1</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169,0</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1,7</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193,9</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1,</a:t>
                      </a:r>
                      <a:r>
                        <a:rPr lang="ru-RU" sz="1600" b="0" dirty="0" smtClean="0">
                          <a:solidFill>
                            <a:schemeClr val="tx1"/>
                          </a:solidFill>
                          <a:latin typeface="Times New Roman" panose="02020603050405020304" pitchFamily="18" charset="0"/>
                          <a:cs typeface="Times New Roman" panose="02020603050405020304" pitchFamily="18" charset="0"/>
                        </a:rPr>
                        <a:t>6</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rtl="0" fontAlgn="ctr"/>
                      <a:r>
                        <a:rPr lang="ru-RU" sz="1600" b="1" i="0" u="none" strike="noStrike">
                          <a:solidFill>
                            <a:srgbClr val="000000"/>
                          </a:solidFill>
                          <a:effectLst/>
                          <a:latin typeface="Times New Roman" panose="02020603050405020304" pitchFamily="18" charset="0"/>
                        </a:rPr>
                        <a:t>249,0</a:t>
                      </a:r>
                    </a:p>
                  </a:txBody>
                  <a:tcPr marL="9525" marR="9525" marT="9525" marB="0" anchor="ctr"/>
                </a:tc>
                <a:tc>
                  <a:txBody>
                    <a:bodyPr/>
                    <a:lstStyle/>
                    <a:p>
                      <a:pPr algn="ctr" rtl="0" fontAlgn="ctr"/>
                      <a:r>
                        <a:rPr lang="ru-RU" sz="1600" b="1" i="0" u="none" strike="noStrike" dirty="0">
                          <a:solidFill>
                            <a:srgbClr val="000000"/>
                          </a:solidFill>
                          <a:effectLst/>
                          <a:latin typeface="Times New Roman" panose="02020603050405020304" pitchFamily="18" charset="0"/>
                        </a:rPr>
                        <a:t>1,8</a:t>
                      </a:r>
                    </a:p>
                  </a:txBody>
                  <a:tcPr marL="9525" marR="9525" marT="9525" marB="0" anchor="ctr"/>
                </a:tc>
                <a:extLst>
                  <a:ext uri="{0D108BD9-81ED-4DB2-BD59-A6C34878D82A}">
                    <a16:rowId xmlns:a16="http://schemas.microsoft.com/office/drawing/2014/main" xmlns="" val="10003"/>
                  </a:ext>
                </a:extLst>
              </a:tr>
              <a:tr h="312489">
                <a:tc>
                  <a:txBody>
                    <a:bodyPr/>
                    <a:lstStyle/>
                    <a:p>
                      <a:r>
                        <a:rPr lang="ru-RU" sz="1400" dirty="0" smtClean="0">
                          <a:latin typeface="Times New Roman" panose="02020603050405020304" pitchFamily="18" charset="0"/>
                          <a:cs typeface="Times New Roman" panose="02020603050405020304" pitchFamily="18" charset="0"/>
                        </a:rPr>
                        <a:t>Платежи</a:t>
                      </a:r>
                      <a:r>
                        <a:rPr lang="ru-RU" sz="1400" baseline="0" dirty="0" smtClean="0">
                          <a:latin typeface="Times New Roman" panose="02020603050405020304" pitchFamily="18" charset="0"/>
                          <a:cs typeface="Times New Roman" panose="02020603050405020304" pitchFamily="18" charset="0"/>
                        </a:rPr>
                        <a:t> при пользовании природными ресурсами</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26,6</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0,</a:t>
                      </a:r>
                      <a:r>
                        <a:rPr lang="en-US" sz="1600" b="0" dirty="0" smtClean="0">
                          <a:solidFill>
                            <a:schemeClr val="tx1"/>
                          </a:solidFill>
                          <a:latin typeface="Times New Roman" panose="02020603050405020304" pitchFamily="18" charset="0"/>
                          <a:cs typeface="Times New Roman" panose="02020603050405020304" pitchFamily="18" charset="0"/>
                        </a:rPr>
                        <a:t>3</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35,0</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0,</a:t>
                      </a:r>
                      <a:r>
                        <a:rPr lang="en-US" sz="1600" b="0" dirty="0" smtClean="0">
                          <a:solidFill>
                            <a:schemeClr val="tx1"/>
                          </a:solidFill>
                          <a:latin typeface="Times New Roman" panose="02020603050405020304" pitchFamily="18" charset="0"/>
                          <a:cs typeface="Times New Roman" panose="02020603050405020304" pitchFamily="18" charset="0"/>
                        </a:rPr>
                        <a:t>3</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16,2</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0,1</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rtl="0" fontAlgn="ctr"/>
                      <a:r>
                        <a:rPr lang="ru-RU" sz="1600" b="1" i="0" u="none" strike="noStrike" dirty="0">
                          <a:solidFill>
                            <a:srgbClr val="000000"/>
                          </a:solidFill>
                          <a:effectLst/>
                          <a:latin typeface="Times New Roman" panose="02020603050405020304" pitchFamily="18" charset="0"/>
                        </a:rPr>
                        <a:t>41,5</a:t>
                      </a:r>
                    </a:p>
                  </a:txBody>
                  <a:tcPr marL="9525" marR="9525" marT="9525" marB="0" anchor="ctr"/>
                </a:tc>
                <a:tc>
                  <a:txBody>
                    <a:bodyPr/>
                    <a:lstStyle/>
                    <a:p>
                      <a:pPr algn="ctr" rtl="0" fontAlgn="ctr"/>
                      <a:r>
                        <a:rPr lang="ru-RU" sz="1600" b="1"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xmlns="" val="10004"/>
                  </a:ext>
                </a:extLst>
              </a:tr>
              <a:tr h="312489">
                <a:tc>
                  <a:txBody>
                    <a:bodyPr/>
                    <a:lstStyle/>
                    <a:p>
                      <a:r>
                        <a:rPr lang="ru-RU" sz="1400" dirty="0" smtClean="0">
                          <a:latin typeface="Times New Roman" panose="02020603050405020304" pitchFamily="18" charset="0"/>
                          <a:cs typeface="Times New Roman" panose="02020603050405020304" pitchFamily="18" charset="0"/>
                        </a:rPr>
                        <a:t>Прочие неналоговые доходы</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156,7</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1,8</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177,3</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b="0" dirty="0" smtClean="0">
                          <a:solidFill>
                            <a:schemeClr val="tx1"/>
                          </a:solidFill>
                          <a:latin typeface="Times New Roman" panose="02020603050405020304" pitchFamily="18" charset="0"/>
                          <a:cs typeface="Times New Roman" panose="02020603050405020304" pitchFamily="18" charset="0"/>
                        </a:rPr>
                        <a:t>1,8</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284,3</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2,5</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rtl="0" fontAlgn="ctr"/>
                      <a:r>
                        <a:rPr lang="ru-RU" sz="1600" b="1" i="0" u="none" strike="noStrike" dirty="0">
                          <a:solidFill>
                            <a:srgbClr val="000000"/>
                          </a:solidFill>
                          <a:effectLst/>
                          <a:latin typeface="Times New Roman" panose="02020603050405020304" pitchFamily="18" charset="0"/>
                        </a:rPr>
                        <a:t>68,1</a:t>
                      </a:r>
                    </a:p>
                  </a:txBody>
                  <a:tcPr marL="9525" marR="9525" marT="9525" marB="0" anchor="ctr"/>
                </a:tc>
                <a:tc>
                  <a:txBody>
                    <a:bodyPr/>
                    <a:lstStyle/>
                    <a:p>
                      <a:pPr algn="ctr" rtl="0" fontAlgn="ctr"/>
                      <a:r>
                        <a:rPr lang="ru-RU" sz="1600" b="1" i="0" u="none" strike="noStrike" dirty="0">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xmlns="" val="10005"/>
                  </a:ext>
                </a:extLst>
              </a:tr>
            </a:tbl>
          </a:graphicData>
        </a:graphic>
      </p:graphicFrame>
      <p:pic>
        <p:nvPicPr>
          <p:cNvPr id="25" name="Рисунок 24"/>
          <p:cNvPicPr>
            <a:picLocks noChangeAspect="1"/>
          </p:cNvPicPr>
          <p:nvPr/>
        </p:nvPicPr>
        <p:blipFill>
          <a:blip r:embed="rId2"/>
          <a:stretch>
            <a:fillRect/>
          </a:stretch>
        </p:blipFill>
        <p:spPr>
          <a:xfrm>
            <a:off x="0" y="14875"/>
            <a:ext cx="12192000" cy="942254"/>
          </a:xfrm>
          <a:prstGeom prst="rect">
            <a:avLst/>
          </a:prstGeom>
          <a:ln>
            <a:solidFill>
              <a:srgbClr val="00B050"/>
            </a:solidFill>
          </a:ln>
          <a:effectLst>
            <a:glow rad="12700">
              <a:schemeClr val="accent1">
                <a:alpha val="40000"/>
              </a:schemeClr>
            </a:glow>
          </a:effectLst>
        </p:spPr>
      </p:pic>
      <p:sp>
        <p:nvSpPr>
          <p:cNvPr id="33" name="Прямоугольник 32"/>
          <p:cNvSpPr/>
          <p:nvPr/>
        </p:nvSpPr>
        <p:spPr>
          <a:xfrm>
            <a:off x="1899535" y="162836"/>
            <a:ext cx="10292465" cy="64633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Исполнение неналоговых доходов бюджета муниципального образования город Тула </a:t>
            </a:r>
          </a:p>
          <a:p>
            <a:pPr algn="ctr"/>
            <a:r>
              <a:rPr lang="ru-RU" b="1" dirty="0">
                <a:latin typeface="Times New Roman" panose="02020603050405020304" pitchFamily="18" charset="0"/>
                <a:cs typeface="Times New Roman" panose="02020603050405020304" pitchFamily="18" charset="0"/>
              </a:rPr>
              <a:t>в разрезе доходных источников </a:t>
            </a:r>
            <a:r>
              <a:rPr lang="ru-RU" b="1" dirty="0" smtClean="0">
                <a:latin typeface="Times New Roman" panose="02020603050405020304" pitchFamily="18" charset="0"/>
                <a:cs typeface="Times New Roman" panose="02020603050405020304" pitchFamily="18" charset="0"/>
              </a:rPr>
              <a:t>за 2020-20</a:t>
            </a:r>
            <a:r>
              <a:rPr lang="en-US" b="1" dirty="0" smtClean="0">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3 годы </a:t>
            </a:r>
            <a:endParaRPr lang="ru-RU" b="1" dirty="0">
              <a:latin typeface="Times New Roman" panose="02020603050405020304" pitchFamily="18" charset="0"/>
              <a:cs typeface="Times New Roman" panose="02020603050405020304" pitchFamily="18" charset="0"/>
            </a:endParaRPr>
          </a:p>
        </p:txBody>
      </p:sp>
      <p:graphicFrame>
        <p:nvGraphicFramePr>
          <p:cNvPr id="29" name="Диаграмма 28"/>
          <p:cNvGraphicFramePr/>
          <p:nvPr>
            <p:extLst>
              <p:ext uri="{D42A27DB-BD31-4B8C-83A1-F6EECF244321}">
                <p14:modId xmlns:p14="http://schemas.microsoft.com/office/powerpoint/2010/main" val="2797250816"/>
              </p:ext>
            </p:extLst>
          </p:nvPr>
        </p:nvGraphicFramePr>
        <p:xfrm>
          <a:off x="1743526" y="4919206"/>
          <a:ext cx="10311557" cy="1854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09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0123494" y="0"/>
            <a:ext cx="539552" cy="161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Times New Roman" panose="02020603050405020304" pitchFamily="18" charset="0"/>
                <a:cs typeface="Times New Roman" panose="02020603050405020304" pitchFamily="18" charset="0"/>
              </a:rPr>
              <a:t>Слайд </a:t>
            </a:r>
            <a:r>
              <a:rPr lang="en-US" sz="800" dirty="0">
                <a:solidFill>
                  <a:schemeClr val="tx1"/>
                </a:solidFill>
                <a:latin typeface="Times New Roman" panose="02020603050405020304" pitchFamily="18" charset="0"/>
                <a:cs typeface="Times New Roman" panose="02020603050405020304" pitchFamily="18" charset="0"/>
              </a:rPr>
              <a:t>5</a:t>
            </a:r>
            <a:endParaRPr lang="ru-RU" sz="800" dirty="0">
              <a:solidFill>
                <a:schemeClr val="tx1"/>
              </a:solidFill>
              <a:latin typeface="Times New Roman" panose="02020603050405020304" pitchFamily="18" charset="0"/>
              <a:cs typeface="Times New Roman" panose="02020603050405020304" pitchFamily="18" charset="0"/>
            </a:endParaRPr>
          </a:p>
        </p:txBody>
      </p:sp>
      <p:pic>
        <p:nvPicPr>
          <p:cNvPr id="23" name="Рисунок 22"/>
          <p:cNvPicPr>
            <a:picLocks noChangeAspect="1"/>
          </p:cNvPicPr>
          <p:nvPr/>
        </p:nvPicPr>
        <p:blipFill>
          <a:blip r:embed="rId2"/>
          <a:stretch>
            <a:fillRect/>
          </a:stretch>
        </p:blipFill>
        <p:spPr>
          <a:xfrm>
            <a:off x="0" y="-16244"/>
            <a:ext cx="12192000" cy="905008"/>
          </a:xfrm>
          <a:prstGeom prst="rect">
            <a:avLst/>
          </a:prstGeom>
          <a:ln>
            <a:solidFill>
              <a:srgbClr val="00B050"/>
            </a:solidFill>
          </a:ln>
          <a:effectLst>
            <a:glow rad="12700">
              <a:schemeClr val="accent1">
                <a:alpha val="40000"/>
              </a:schemeClr>
            </a:glow>
          </a:effectLst>
        </p:spPr>
      </p:pic>
      <p:sp>
        <p:nvSpPr>
          <p:cNvPr id="2" name="Прямоугольник 1"/>
          <p:cNvSpPr/>
          <p:nvPr/>
        </p:nvSpPr>
        <p:spPr>
          <a:xfrm>
            <a:off x="2191265" y="40898"/>
            <a:ext cx="9852453" cy="646331"/>
          </a:xfrm>
          <a:prstGeom prst="rect">
            <a:avLst/>
          </a:prstGeom>
        </p:spPr>
        <p:txBody>
          <a:bodyPr wrap="square">
            <a:spAutoFit/>
          </a:bodyPr>
          <a:lstStyle/>
          <a:p>
            <a:pPr algn="ctr">
              <a:defRPr/>
            </a:pPr>
            <a:r>
              <a:rPr lang="ru-RU" b="1" dirty="0">
                <a:latin typeface="Times New Roman" panose="02020603050405020304" pitchFamily="18" charset="0"/>
                <a:cs typeface="Times New Roman" panose="02020603050405020304" pitchFamily="18" charset="0"/>
              </a:rPr>
              <a:t>Исполнение по безвозмездным поступлениям в бюджет муниципального </a:t>
            </a:r>
            <a:r>
              <a:rPr lang="ru-RU" b="1" dirty="0" smtClean="0">
                <a:latin typeface="Times New Roman" panose="02020603050405020304" pitchFamily="18" charset="0"/>
                <a:cs typeface="Times New Roman" panose="02020603050405020304" pitchFamily="18" charset="0"/>
              </a:rPr>
              <a:t>образования</a:t>
            </a:r>
          </a:p>
          <a:p>
            <a:pPr algn="ctr">
              <a:defRPr/>
            </a:pP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город Тула за </a:t>
            </a:r>
            <a:r>
              <a:rPr lang="ru-RU" b="1" dirty="0" smtClean="0">
                <a:latin typeface="Times New Roman" panose="02020603050405020304" pitchFamily="18" charset="0"/>
                <a:cs typeface="Times New Roman" panose="02020603050405020304" pitchFamily="18" charset="0"/>
              </a:rPr>
              <a:t>20</a:t>
            </a:r>
            <a:r>
              <a:rPr lang="en-US" b="1" dirty="0" smtClean="0">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3 </a:t>
            </a:r>
            <a:r>
              <a:rPr lang="ru-RU" b="1" dirty="0">
                <a:latin typeface="Times New Roman" panose="02020603050405020304" pitchFamily="18" charset="0"/>
                <a:cs typeface="Times New Roman" panose="02020603050405020304" pitchFamily="18" charset="0"/>
              </a:rPr>
              <a:t>год</a:t>
            </a:r>
          </a:p>
        </p:txBody>
      </p:sp>
      <p:graphicFrame>
        <p:nvGraphicFramePr>
          <p:cNvPr id="8" name="Схема 7"/>
          <p:cNvGraphicFramePr/>
          <p:nvPr>
            <p:extLst>
              <p:ext uri="{D42A27DB-BD31-4B8C-83A1-F6EECF244321}">
                <p14:modId xmlns:p14="http://schemas.microsoft.com/office/powerpoint/2010/main" val="3863302409"/>
              </p:ext>
            </p:extLst>
          </p:nvPr>
        </p:nvGraphicFramePr>
        <p:xfrm>
          <a:off x="-8546" y="888764"/>
          <a:ext cx="12200546" cy="5969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Прямоугольник 24"/>
          <p:cNvSpPr/>
          <p:nvPr/>
        </p:nvSpPr>
        <p:spPr>
          <a:xfrm>
            <a:off x="11189738" y="964755"/>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5359721"/>
      </p:ext>
    </p:extLst>
  </p:cSld>
  <p:clrMapOvr>
    <a:masterClrMapping/>
  </p:clrMapOvr>
  <p:transition spd="slow" advTm="35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760595978"/>
              </p:ext>
            </p:extLst>
          </p:nvPr>
        </p:nvGraphicFramePr>
        <p:xfrm>
          <a:off x="145312" y="956004"/>
          <a:ext cx="11946283" cy="5886265"/>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Text Box 6"/>
          <p:cNvSpPr txBox="1">
            <a:spLocks noChangeArrowheads="1"/>
          </p:cNvSpPr>
          <p:nvPr/>
        </p:nvSpPr>
        <p:spPr bwMode="auto">
          <a:xfrm>
            <a:off x="9534525" y="361508"/>
            <a:ext cx="1225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1400" dirty="0">
                <a:latin typeface="Times New Roman" panose="02020603050405020304" pitchFamily="18" charset="0"/>
                <a:cs typeface="Times New Roman" panose="02020603050405020304" pitchFamily="18" charset="0"/>
              </a:rPr>
              <a:t>млн. руб</a:t>
            </a:r>
            <a:r>
              <a:rPr lang="ru-RU" altLang="ru-RU" sz="1400" dirty="0"/>
              <a:t>.</a:t>
            </a:r>
          </a:p>
        </p:txBody>
      </p:sp>
      <p:sp>
        <p:nvSpPr>
          <p:cNvPr id="7" name="Прямоугольник 6"/>
          <p:cNvSpPr/>
          <p:nvPr/>
        </p:nvSpPr>
        <p:spPr>
          <a:xfrm>
            <a:off x="10123494" y="0"/>
            <a:ext cx="539552" cy="161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Times New Roman" panose="02020603050405020304" pitchFamily="18" charset="0"/>
                <a:cs typeface="Times New Roman" panose="02020603050405020304" pitchFamily="18" charset="0"/>
              </a:rPr>
              <a:t>Слайд </a:t>
            </a:r>
            <a:r>
              <a:rPr lang="en-US" sz="800" dirty="0">
                <a:solidFill>
                  <a:schemeClr val="tx1"/>
                </a:solidFill>
                <a:latin typeface="Times New Roman" panose="02020603050405020304" pitchFamily="18" charset="0"/>
                <a:cs typeface="Times New Roman" panose="02020603050405020304" pitchFamily="18" charset="0"/>
              </a:rPr>
              <a:t>6</a:t>
            </a:r>
          </a:p>
        </p:txBody>
      </p:sp>
      <p:pic>
        <p:nvPicPr>
          <p:cNvPr id="6" name="Рисунок 5"/>
          <p:cNvPicPr>
            <a:picLocks noChangeAspect="1"/>
          </p:cNvPicPr>
          <p:nvPr/>
        </p:nvPicPr>
        <p:blipFill>
          <a:blip r:embed="rId5"/>
          <a:stretch>
            <a:fillRect/>
          </a:stretch>
        </p:blipFill>
        <p:spPr>
          <a:xfrm>
            <a:off x="0" y="-3285"/>
            <a:ext cx="12192000" cy="759037"/>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1828800" y="90375"/>
            <a:ext cx="10101431" cy="923330"/>
          </a:xfrm>
          <a:prstGeom prst="rect">
            <a:avLst/>
          </a:prstGeom>
        </p:spPr>
        <p:txBody>
          <a:bodyPr wrap="square">
            <a:spAutoFit/>
          </a:bodyPr>
          <a:lstStyle/>
          <a:p>
            <a:pPr algn="ctr">
              <a:defRPr/>
            </a:pPr>
            <a:r>
              <a:rPr lang="ru-RU" b="1" dirty="0">
                <a:latin typeface="Times New Roman" panose="02020603050405020304" pitchFamily="18" charset="0"/>
                <a:cs typeface="Times New Roman" panose="02020603050405020304" pitchFamily="18" charset="0"/>
              </a:rPr>
              <a:t>Расходы бюджета муниципального образования город Тула за </a:t>
            </a:r>
            <a:r>
              <a:rPr lang="ru-RU" b="1" dirty="0" smtClean="0">
                <a:latin typeface="Times New Roman" panose="02020603050405020304" pitchFamily="18" charset="0"/>
                <a:cs typeface="Times New Roman" panose="02020603050405020304" pitchFamily="18" charset="0"/>
              </a:rPr>
              <a:t>2023 год </a:t>
            </a:r>
          </a:p>
          <a:p>
            <a:pPr algn="ctr">
              <a:defRPr/>
            </a:pPr>
            <a:r>
              <a:rPr lang="ru-RU" dirty="0" smtClean="0">
                <a:ln w="0"/>
                <a:latin typeface="Times New Roman" panose="02020603050405020304" pitchFamily="18" charset="0"/>
                <a:cs typeface="Times New Roman" panose="02020603050405020304" pitchFamily="18" charset="0"/>
              </a:rPr>
              <a:t>(проект решения </a:t>
            </a:r>
            <a:r>
              <a:rPr lang="ru-RU" dirty="0">
                <a:ln w="0"/>
                <a:latin typeface="Times New Roman" panose="02020603050405020304" pitchFamily="18" charset="0"/>
                <a:cs typeface="Times New Roman" panose="02020603050405020304" pitchFamily="18" charset="0"/>
              </a:rPr>
              <a:t>Тульской городской </a:t>
            </a:r>
            <a:r>
              <a:rPr lang="ru-RU" dirty="0" smtClean="0">
                <a:ln w="0"/>
                <a:latin typeface="Times New Roman" panose="02020603050405020304" pitchFamily="18" charset="0"/>
                <a:cs typeface="Times New Roman" panose="02020603050405020304" pitchFamily="18" charset="0"/>
              </a:rPr>
              <a:t>Думы)</a:t>
            </a:r>
            <a:endParaRPr lang="ru-RU" dirty="0">
              <a:ln w="0"/>
              <a:solidFill>
                <a:srgbClr val="FF0000"/>
              </a:solidFill>
              <a:latin typeface="Times New Roman" panose="02020603050405020304" pitchFamily="18" charset="0"/>
              <a:cs typeface="Times New Roman" panose="02020603050405020304" pitchFamily="18" charset="0"/>
            </a:endParaRPr>
          </a:p>
          <a:p>
            <a:pPr algn="ctr">
              <a:defRPr/>
            </a:pPr>
            <a:r>
              <a:rPr lang="ru-RU"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81232" y="869537"/>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653557048"/>
      </p:ext>
    </p:extLst>
  </p:cSld>
  <p:clrMapOvr>
    <a:masterClrMapping/>
  </p:clrMapOvr>
  <p:transition advTm="160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4223423435"/>
              </p:ext>
            </p:extLst>
          </p:nvPr>
        </p:nvGraphicFramePr>
        <p:xfrm>
          <a:off x="54123" y="1309587"/>
          <a:ext cx="12013657" cy="5039595"/>
        </p:xfrm>
        <a:graphic>
          <a:graphicData uri="http://schemas.openxmlformats.org/drawingml/2006/table">
            <a:tbl>
              <a:tblPr firstRow="1" bandRow="1">
                <a:tableStyleId>{3B4B98B0-60AC-42C2-AFA5-B58CD77FA1E5}</a:tableStyleId>
              </a:tblPr>
              <a:tblGrid>
                <a:gridCol w="7380718">
                  <a:extLst>
                    <a:ext uri="{9D8B030D-6E8A-4147-A177-3AD203B41FA5}">
                      <a16:colId xmlns:a16="http://schemas.microsoft.com/office/drawing/2014/main" xmlns="" val="20000"/>
                    </a:ext>
                  </a:extLst>
                </a:gridCol>
                <a:gridCol w="1230595">
                  <a:extLst>
                    <a:ext uri="{9D8B030D-6E8A-4147-A177-3AD203B41FA5}">
                      <a16:colId xmlns:a16="http://schemas.microsoft.com/office/drawing/2014/main" xmlns="" val="20001"/>
                    </a:ext>
                  </a:extLst>
                </a:gridCol>
                <a:gridCol w="1204957">
                  <a:extLst>
                    <a:ext uri="{9D8B030D-6E8A-4147-A177-3AD203B41FA5}">
                      <a16:colId xmlns:a16="http://schemas.microsoft.com/office/drawing/2014/main" xmlns="" val="20002"/>
                    </a:ext>
                  </a:extLst>
                </a:gridCol>
                <a:gridCol w="1162228">
                  <a:extLst>
                    <a:ext uri="{9D8B030D-6E8A-4147-A177-3AD203B41FA5}">
                      <a16:colId xmlns:a16="http://schemas.microsoft.com/office/drawing/2014/main" xmlns="" val="20003"/>
                    </a:ext>
                  </a:extLst>
                </a:gridCol>
                <a:gridCol w="1035159">
                  <a:extLst>
                    <a:ext uri="{9D8B030D-6E8A-4147-A177-3AD203B41FA5}">
                      <a16:colId xmlns:a16="http://schemas.microsoft.com/office/drawing/2014/main" xmlns="" val="20004"/>
                    </a:ext>
                  </a:extLst>
                </a:gridCol>
              </a:tblGrid>
              <a:tr h="557714">
                <a:tc>
                  <a:txBody>
                    <a:bodyPr/>
                    <a:lstStyle/>
                    <a:p>
                      <a:pPr algn="ctr"/>
                      <a:r>
                        <a:rPr lang="ru-RU" sz="1600" dirty="0" smtClean="0">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20</a:t>
                      </a:r>
                      <a:r>
                        <a:rPr lang="ru-RU" sz="1600" dirty="0" smtClean="0">
                          <a:latin typeface="Times New Roman" panose="02020603050405020304" pitchFamily="18" charset="0"/>
                          <a:cs typeface="Times New Roman" panose="02020603050405020304" pitchFamily="18" charset="0"/>
                        </a:rPr>
                        <a:t> год </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600" b="1" dirty="0" smtClean="0">
                          <a:latin typeface="Times New Roman" panose="02020603050405020304" pitchFamily="18" charset="0"/>
                          <a:cs typeface="Times New Roman" panose="02020603050405020304" pitchFamily="18" charset="0"/>
                        </a:rPr>
                        <a:t>202</a:t>
                      </a:r>
                      <a:r>
                        <a:rPr lang="en-US" sz="1600" b="1" dirty="0" smtClean="0">
                          <a:latin typeface="Times New Roman" panose="02020603050405020304" pitchFamily="18" charset="0"/>
                          <a:cs typeface="Times New Roman" panose="02020603050405020304" pitchFamily="18" charset="0"/>
                        </a:rPr>
                        <a:t>1</a:t>
                      </a:r>
                      <a:r>
                        <a:rPr lang="ru-RU" sz="1600" b="1" dirty="0" smtClean="0">
                          <a:latin typeface="Times New Roman" panose="02020603050405020304" pitchFamily="18" charset="0"/>
                          <a:cs typeface="Times New Roman" panose="02020603050405020304" pitchFamily="18" charset="0"/>
                        </a:rPr>
                        <a:t>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600" b="1" dirty="0" smtClean="0">
                          <a:latin typeface="Times New Roman" panose="02020603050405020304" pitchFamily="18" charset="0"/>
                          <a:cs typeface="Times New Roman" panose="02020603050405020304" pitchFamily="18" charset="0"/>
                        </a:rPr>
                        <a:t>2022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600" dirty="0" smtClean="0">
                          <a:latin typeface="Times New Roman" panose="02020603050405020304" pitchFamily="18" charset="0"/>
                          <a:cs typeface="Times New Roman" panose="02020603050405020304" pitchFamily="18" charset="0"/>
                        </a:rPr>
                        <a:t>2023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xmlns="" val="10000"/>
                  </a:ext>
                </a:extLst>
              </a:tr>
              <a:tr h="382248">
                <a:tc>
                  <a:txBody>
                    <a:bodyPr/>
                    <a:lstStyle/>
                    <a:p>
                      <a:r>
                        <a:rPr lang="ru-RU" sz="1400" dirty="0" smtClean="0">
                          <a:latin typeface="Times New Roman" panose="02020603050405020304" pitchFamily="18" charset="0"/>
                          <a:cs typeface="Times New Roman" panose="02020603050405020304" pitchFamily="18" charset="0"/>
                        </a:rPr>
                        <a:t>РАСХОДЫ БЮДЖЕТА - ВСЕГО</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600" b="0" dirty="0" smtClean="0">
                          <a:latin typeface="Times New Roman" panose="02020603050405020304" pitchFamily="18" charset="0"/>
                          <a:cs typeface="Times New Roman" panose="02020603050405020304" pitchFamily="18" charset="0"/>
                        </a:rPr>
                        <a:t>17 255,0</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latin typeface="Times New Roman" panose="02020603050405020304" pitchFamily="18" charset="0"/>
                          <a:cs typeface="Times New Roman" panose="02020603050405020304" pitchFamily="18" charset="0"/>
                        </a:rPr>
                        <a:t>1</a:t>
                      </a:r>
                      <a:r>
                        <a:rPr lang="en-US" sz="1600" b="0" dirty="0" smtClean="0">
                          <a:latin typeface="Times New Roman" panose="02020603050405020304" pitchFamily="18" charset="0"/>
                          <a:cs typeface="Times New Roman" panose="02020603050405020304" pitchFamily="18" charset="0"/>
                        </a:rPr>
                        <a:t>9</a:t>
                      </a:r>
                      <a:r>
                        <a:rPr lang="ru-RU" sz="1600" b="0" dirty="0" smtClean="0">
                          <a:latin typeface="Times New Roman" panose="02020603050405020304" pitchFamily="18" charset="0"/>
                          <a:cs typeface="Times New Roman" panose="02020603050405020304" pitchFamily="18" charset="0"/>
                        </a:rPr>
                        <a:t> </a:t>
                      </a:r>
                      <a:r>
                        <a:rPr lang="en-US" sz="1600" b="0" dirty="0" smtClean="0">
                          <a:latin typeface="Times New Roman" panose="02020603050405020304" pitchFamily="18" charset="0"/>
                          <a:cs typeface="Times New Roman" panose="02020603050405020304" pitchFamily="18" charset="0"/>
                        </a:rPr>
                        <a:t>891,1</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latin typeface="Times New Roman" panose="02020603050405020304" pitchFamily="18" charset="0"/>
                          <a:cs typeface="Times New Roman" panose="02020603050405020304" pitchFamily="18" charset="0"/>
                        </a:rPr>
                        <a:t>24 841,1</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27 495,1</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333027">
                <a:tc>
                  <a:txBody>
                    <a:bodyPr/>
                    <a:lstStyle/>
                    <a:p>
                      <a:r>
                        <a:rPr lang="ru-RU" sz="1400" dirty="0" smtClean="0">
                          <a:latin typeface="Times New Roman" panose="02020603050405020304" pitchFamily="18" charset="0"/>
                          <a:cs typeface="Times New Roman" panose="02020603050405020304" pitchFamily="18" charset="0"/>
                        </a:rPr>
                        <a:t>Общегосударственные вопросы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latin typeface="Times New Roman" panose="02020603050405020304" pitchFamily="18" charset="0"/>
                          <a:cs typeface="Times New Roman" panose="02020603050405020304" pitchFamily="18" charset="0"/>
                        </a:rPr>
                        <a:t>1 469,9</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latin typeface="Times New Roman" panose="02020603050405020304" pitchFamily="18" charset="0"/>
                          <a:cs typeface="Times New Roman" panose="02020603050405020304" pitchFamily="18" charset="0"/>
                        </a:rPr>
                        <a:t>1 </a:t>
                      </a:r>
                      <a:r>
                        <a:rPr lang="en-US" sz="1400" b="0" dirty="0" smtClean="0">
                          <a:latin typeface="Times New Roman" panose="02020603050405020304" pitchFamily="18" charset="0"/>
                          <a:cs typeface="Times New Roman" panose="02020603050405020304" pitchFamily="18" charset="0"/>
                        </a:rPr>
                        <a:t>57</a:t>
                      </a:r>
                      <a:r>
                        <a:rPr lang="ru-RU" sz="1400" b="0" dirty="0" smtClean="0">
                          <a:latin typeface="Times New Roman" panose="02020603050405020304" pitchFamily="18" charset="0"/>
                          <a:cs typeface="Times New Roman" panose="02020603050405020304" pitchFamily="18" charset="0"/>
                        </a:rPr>
                        <a:t>9,</a:t>
                      </a:r>
                      <a:r>
                        <a:rPr lang="en-US" sz="1400" b="0" dirty="0" smtClean="0">
                          <a:latin typeface="Times New Roman" panose="02020603050405020304" pitchFamily="18" charset="0"/>
                          <a:cs typeface="Times New Roman" panose="02020603050405020304" pitchFamily="18" charset="0"/>
                        </a:rPr>
                        <a:t>1</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latin typeface="Times New Roman" panose="02020603050405020304" pitchFamily="18" charset="0"/>
                          <a:cs typeface="Times New Roman" panose="02020603050405020304" pitchFamily="18" charset="0"/>
                        </a:rPr>
                        <a:t>1 485,2</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1 </a:t>
                      </a:r>
                      <a:r>
                        <a:rPr lang="ru-RU" sz="1400" b="1" i="0" u="none" strike="noStrike" dirty="0" smtClean="0">
                          <a:effectLst/>
                          <a:latin typeface="PT Astra Serif" panose="020A0603040505020204" pitchFamily="18" charset="-52"/>
                        </a:rPr>
                        <a:t>493,2</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2"/>
                  </a:ext>
                </a:extLst>
              </a:tr>
              <a:tr h="292368">
                <a:tc>
                  <a:txBody>
                    <a:bodyPr/>
                    <a:lstStyle/>
                    <a:p>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оборона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latin typeface="Times New Roman" panose="02020603050405020304" pitchFamily="18" charset="0"/>
                          <a:cs typeface="Times New Roman" panose="02020603050405020304" pitchFamily="18" charset="0"/>
                        </a:rPr>
                        <a:t>0,4</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latin typeface="Times New Roman" panose="02020603050405020304" pitchFamily="18" charset="0"/>
                          <a:cs typeface="Times New Roman" panose="02020603050405020304" pitchFamily="18" charset="0"/>
                        </a:rPr>
                        <a:t>0,4</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14,5</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3"/>
                  </a:ext>
                </a:extLst>
              </a:tr>
              <a:tr h="333027">
                <a:tc>
                  <a:txBody>
                    <a:bodyPr/>
                    <a:lstStyle/>
                    <a:p>
                      <a:r>
                        <a:rPr lang="ru-RU" sz="1400" dirty="0" smtClean="0">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latin typeface="Times New Roman" panose="02020603050405020304" pitchFamily="18" charset="0"/>
                          <a:cs typeface="Times New Roman" panose="02020603050405020304" pitchFamily="18" charset="0"/>
                        </a:rPr>
                        <a:t>138,1</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latin typeface="Times New Roman" panose="02020603050405020304" pitchFamily="18" charset="0"/>
                          <a:cs typeface="Times New Roman" panose="02020603050405020304" pitchFamily="18" charset="0"/>
                        </a:rPr>
                        <a:t>1</a:t>
                      </a:r>
                      <a:r>
                        <a:rPr lang="en-US" sz="1400" b="0" dirty="0" smtClean="0">
                          <a:latin typeface="Times New Roman" panose="02020603050405020304" pitchFamily="18" charset="0"/>
                          <a:cs typeface="Times New Roman" panose="02020603050405020304" pitchFamily="18" charset="0"/>
                        </a:rPr>
                        <a:t>50,6</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latin typeface="Times New Roman" panose="02020603050405020304" pitchFamily="18" charset="0"/>
                          <a:cs typeface="Times New Roman" panose="02020603050405020304" pitchFamily="18" charset="0"/>
                        </a:rPr>
                        <a:t>168,3</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184,9</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4"/>
                  </a:ext>
                </a:extLst>
              </a:tr>
              <a:tr h="333027">
                <a:tc>
                  <a:txBody>
                    <a:bodyPr/>
                    <a:lstStyle/>
                    <a:p>
                      <a:r>
                        <a:rPr lang="ru-RU" sz="1400" dirty="0" smtClean="0">
                          <a:latin typeface="Times New Roman" panose="02020603050405020304" pitchFamily="18" charset="0"/>
                          <a:cs typeface="Times New Roman" panose="02020603050405020304" pitchFamily="18" charset="0"/>
                        </a:rPr>
                        <a:t>Национальная экономика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latin typeface="Times New Roman" panose="02020603050405020304" pitchFamily="18" charset="0"/>
                          <a:cs typeface="Times New Roman" panose="02020603050405020304" pitchFamily="18" charset="0"/>
                        </a:rPr>
                        <a:t>2 821,9</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b="0" dirty="0" smtClean="0">
                          <a:solidFill>
                            <a:schemeClr val="tx1"/>
                          </a:solidFill>
                          <a:latin typeface="Times New Roman" panose="02020603050405020304" pitchFamily="18" charset="0"/>
                          <a:cs typeface="Times New Roman" panose="02020603050405020304" pitchFamily="18" charset="0"/>
                        </a:rPr>
                        <a:t>4</a:t>
                      </a:r>
                      <a:r>
                        <a:rPr lang="en-US" sz="1400" b="0" baseline="0" dirty="0" smtClean="0">
                          <a:solidFill>
                            <a:schemeClr val="tx1"/>
                          </a:solidFill>
                          <a:latin typeface="Times New Roman" panose="02020603050405020304" pitchFamily="18" charset="0"/>
                          <a:cs typeface="Times New Roman" panose="02020603050405020304" pitchFamily="18" charset="0"/>
                        </a:rPr>
                        <a:t> 639,6</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a:t>
                      </a:r>
                      <a:r>
                        <a:rPr lang="ru-RU" sz="1400" b="0" baseline="0" dirty="0" smtClean="0">
                          <a:solidFill>
                            <a:schemeClr val="tx1"/>
                          </a:solidFill>
                          <a:latin typeface="Times New Roman" panose="02020603050405020304" pitchFamily="18" charset="0"/>
                          <a:cs typeface="Times New Roman" panose="02020603050405020304" pitchFamily="18" charset="0"/>
                        </a:rPr>
                        <a:t> 233,1</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5 </a:t>
                      </a:r>
                      <a:r>
                        <a:rPr lang="ru-RU" sz="1400" b="1" i="0" u="none" strike="noStrike" dirty="0" smtClean="0">
                          <a:effectLst/>
                          <a:latin typeface="PT Astra Serif" panose="020A0603040505020204" pitchFamily="18" charset="-52"/>
                        </a:rPr>
                        <a:t>893,3</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5"/>
                  </a:ext>
                </a:extLst>
              </a:tr>
              <a:tr h="333027">
                <a:tc>
                  <a:txBody>
                    <a:bodyPr/>
                    <a:lstStyle/>
                    <a:p>
                      <a:r>
                        <a:rPr lang="ru-RU" sz="1400" dirty="0" smtClean="0">
                          <a:latin typeface="Times New Roman" panose="02020603050405020304" pitchFamily="18" charset="0"/>
                          <a:cs typeface="Times New Roman" panose="02020603050405020304" pitchFamily="18" charset="0"/>
                        </a:rPr>
                        <a:t>Жилищно-коммунальное хозяйство</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latin typeface="Times New Roman" panose="02020603050405020304" pitchFamily="18" charset="0"/>
                          <a:cs typeface="Times New Roman" panose="02020603050405020304" pitchFamily="18" charset="0"/>
                        </a:rPr>
                        <a:t>2 173,5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b="0" dirty="0" smtClean="0">
                          <a:solidFill>
                            <a:schemeClr val="tx1"/>
                          </a:solidFill>
                          <a:latin typeface="Times New Roman" panose="02020603050405020304" pitchFamily="18" charset="0"/>
                          <a:cs typeface="Times New Roman" panose="02020603050405020304" pitchFamily="18" charset="0"/>
                        </a:rPr>
                        <a:t>1</a:t>
                      </a:r>
                      <a:r>
                        <a:rPr lang="en-US" sz="1400" b="0" baseline="0" dirty="0" smtClean="0">
                          <a:solidFill>
                            <a:schemeClr val="tx1"/>
                          </a:solidFill>
                          <a:latin typeface="Times New Roman" panose="02020603050405020304" pitchFamily="18" charset="0"/>
                          <a:cs typeface="Times New Roman" panose="02020603050405020304" pitchFamily="18" charset="0"/>
                        </a:rPr>
                        <a:t> 706,4</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a:t>
                      </a:r>
                      <a:r>
                        <a:rPr lang="ru-RU" sz="1400" b="0" baseline="0" dirty="0" smtClean="0">
                          <a:solidFill>
                            <a:schemeClr val="tx1"/>
                          </a:solidFill>
                          <a:latin typeface="Times New Roman" panose="02020603050405020304" pitchFamily="18" charset="0"/>
                          <a:cs typeface="Times New Roman" panose="02020603050405020304" pitchFamily="18" charset="0"/>
                        </a:rPr>
                        <a:t> 240,4</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5 </a:t>
                      </a:r>
                      <a:r>
                        <a:rPr lang="ru-RU" sz="1400" b="1" i="0" u="none" strike="noStrike" dirty="0" smtClean="0">
                          <a:effectLst/>
                          <a:latin typeface="PT Astra Serif" panose="020A0603040505020204" pitchFamily="18" charset="-52"/>
                        </a:rPr>
                        <a:t>272,2</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6"/>
                  </a:ext>
                </a:extLst>
              </a:tr>
              <a:tr h="333027">
                <a:tc>
                  <a:txBody>
                    <a:bodyPr/>
                    <a:lstStyle/>
                    <a:p>
                      <a:r>
                        <a:rPr lang="ru-RU" sz="1400" dirty="0" smtClean="0">
                          <a:latin typeface="Times New Roman" panose="02020603050405020304" pitchFamily="18" charset="0"/>
                          <a:cs typeface="Times New Roman" panose="02020603050405020304" pitchFamily="18" charset="0"/>
                        </a:rPr>
                        <a:t>Охрана окружающей среды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3,7</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b="0" dirty="0" smtClean="0">
                          <a:solidFill>
                            <a:schemeClr val="tx1"/>
                          </a:solidFill>
                          <a:latin typeface="Times New Roman" panose="02020603050405020304" pitchFamily="18" charset="0"/>
                          <a:cs typeface="Times New Roman" panose="02020603050405020304" pitchFamily="18" charset="0"/>
                        </a:rPr>
                        <a:t>8,5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a:t>
                      </a:r>
                      <a:r>
                        <a:rPr lang="en-US" sz="1400" b="0" dirty="0" smtClean="0">
                          <a:solidFill>
                            <a:schemeClr val="tx1"/>
                          </a:solidFill>
                          <a:latin typeface="Times New Roman" panose="02020603050405020304" pitchFamily="18" charset="0"/>
                          <a:cs typeface="Times New Roman" panose="02020603050405020304" pitchFamily="18" charset="0"/>
                        </a:rPr>
                        <a:t>,5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2,8</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7"/>
                  </a:ext>
                </a:extLst>
              </a:tr>
              <a:tr h="307657">
                <a:tc>
                  <a:txBody>
                    <a:bodyPr/>
                    <a:lstStyle/>
                    <a:p>
                      <a:r>
                        <a:rPr lang="ru-RU" sz="1400" dirty="0" smtClean="0">
                          <a:latin typeface="Times New Roman" panose="02020603050405020304" pitchFamily="18" charset="0"/>
                          <a:cs typeface="Times New Roman" panose="02020603050405020304" pitchFamily="18" charset="0"/>
                        </a:rPr>
                        <a:t>Образование</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latin typeface="Times New Roman" panose="02020603050405020304" pitchFamily="18" charset="0"/>
                          <a:cs typeface="Times New Roman" panose="02020603050405020304" pitchFamily="18" charset="0"/>
                        </a:rPr>
                        <a:t>8 804,0</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b="0" dirty="0" smtClean="0">
                          <a:solidFill>
                            <a:schemeClr val="tx1"/>
                          </a:solidFill>
                          <a:latin typeface="Times New Roman" panose="02020603050405020304" pitchFamily="18" charset="0"/>
                          <a:cs typeface="Times New Roman" panose="02020603050405020304" pitchFamily="18" charset="0"/>
                        </a:rPr>
                        <a:t>9</a:t>
                      </a:r>
                      <a:r>
                        <a:rPr lang="en-US" sz="1400" b="0" baseline="0" dirty="0" smtClean="0">
                          <a:solidFill>
                            <a:schemeClr val="tx1"/>
                          </a:solidFill>
                          <a:latin typeface="Times New Roman" panose="02020603050405020304" pitchFamily="18" charset="0"/>
                          <a:cs typeface="Times New Roman" panose="02020603050405020304" pitchFamily="18" charset="0"/>
                        </a:rPr>
                        <a:t> 940,0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a:t>
                      </a:r>
                      <a:r>
                        <a:rPr lang="ru-RU" sz="1400" b="0" baseline="0" dirty="0" smtClean="0">
                          <a:solidFill>
                            <a:schemeClr val="tx1"/>
                          </a:solidFill>
                          <a:latin typeface="Times New Roman" panose="02020603050405020304" pitchFamily="18" charset="0"/>
                          <a:cs typeface="Times New Roman" panose="02020603050405020304" pitchFamily="18" charset="0"/>
                        </a:rPr>
                        <a:t> 844,5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12 </a:t>
                      </a:r>
                      <a:r>
                        <a:rPr lang="ru-RU" sz="1400" b="1" i="0" u="none" strike="noStrike" dirty="0" smtClean="0">
                          <a:effectLst/>
                          <a:latin typeface="PT Astra Serif" panose="020A0603040505020204" pitchFamily="18" charset="-52"/>
                        </a:rPr>
                        <a:t>755,2</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8"/>
                  </a:ext>
                </a:extLst>
              </a:tr>
              <a:tr h="333027">
                <a:tc>
                  <a:txBody>
                    <a:bodyPr/>
                    <a:lstStyle/>
                    <a:p>
                      <a:r>
                        <a:rPr lang="ru-RU" sz="1400" dirty="0" smtClean="0">
                          <a:latin typeface="Times New Roman" panose="02020603050405020304" pitchFamily="18" charset="0"/>
                          <a:cs typeface="Times New Roman" panose="02020603050405020304" pitchFamily="18" charset="0"/>
                        </a:rPr>
                        <a:t>Культура, кинематография</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latin typeface="Times New Roman" panose="02020603050405020304" pitchFamily="18" charset="0"/>
                          <a:cs typeface="Times New Roman" panose="02020603050405020304" pitchFamily="18" charset="0"/>
                        </a:rPr>
                        <a:t>531,7</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latin typeface="Times New Roman" panose="02020603050405020304" pitchFamily="18" charset="0"/>
                          <a:cs typeface="Times New Roman" panose="02020603050405020304" pitchFamily="18" charset="0"/>
                        </a:rPr>
                        <a:t>5</a:t>
                      </a:r>
                      <a:r>
                        <a:rPr lang="en-US" sz="1400" b="0" dirty="0" smtClean="0">
                          <a:latin typeface="Times New Roman" panose="02020603050405020304" pitchFamily="18" charset="0"/>
                          <a:cs typeface="Times New Roman" panose="02020603050405020304" pitchFamily="18" charset="0"/>
                        </a:rPr>
                        <a:t>80,3</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678,1</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766,4</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9"/>
                  </a:ext>
                </a:extLst>
              </a:tr>
              <a:tr h="292368">
                <a:tc>
                  <a:txBody>
                    <a:bodyPr/>
                    <a:lstStyle/>
                    <a:p>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latin typeface="Times New Roman" panose="02020603050405020304" pitchFamily="18" charset="0"/>
                          <a:cs typeface="Times New Roman" panose="02020603050405020304" pitchFamily="18" charset="0"/>
                        </a:rPr>
                        <a:t>238,6</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latin typeface="Times New Roman" panose="02020603050405020304" pitchFamily="18" charset="0"/>
                          <a:cs typeface="Times New Roman" panose="02020603050405020304" pitchFamily="18" charset="0"/>
                        </a:rPr>
                        <a:t>2</a:t>
                      </a:r>
                      <a:r>
                        <a:rPr lang="en-US" sz="1400" b="0" dirty="0" smtClean="0">
                          <a:latin typeface="Times New Roman" panose="02020603050405020304" pitchFamily="18" charset="0"/>
                          <a:cs typeface="Times New Roman" panose="02020603050405020304" pitchFamily="18" charset="0"/>
                        </a:rPr>
                        <a:t>75,5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281,7</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138,0</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10"/>
                  </a:ext>
                </a:extLst>
              </a:tr>
              <a:tr h="333027">
                <a:tc>
                  <a:txBody>
                    <a:bodyPr/>
                    <a:lstStyle/>
                    <a:p>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536,2</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a:t>
                      </a:r>
                      <a:r>
                        <a:rPr lang="en-US" sz="1400" b="0" dirty="0" smtClean="0">
                          <a:solidFill>
                            <a:schemeClr val="tx1"/>
                          </a:solidFill>
                          <a:latin typeface="Times New Roman" panose="02020603050405020304" pitchFamily="18" charset="0"/>
                          <a:cs typeface="Times New Roman" panose="02020603050405020304" pitchFamily="18" charset="0"/>
                        </a:rPr>
                        <a:t>43,8</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581,8</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688,2</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11"/>
                  </a:ext>
                </a:extLst>
              </a:tr>
              <a:tr h="333027">
                <a:tc>
                  <a:txBody>
                    <a:bodyPr/>
                    <a:lstStyle/>
                    <a:p>
                      <a:r>
                        <a:rPr lang="ru-RU" sz="1400" dirty="0" smtClean="0">
                          <a:latin typeface="Times New Roman" panose="02020603050405020304" pitchFamily="18" charset="0"/>
                          <a:cs typeface="Times New Roman" panose="02020603050405020304" pitchFamily="18" charset="0"/>
                        </a:rPr>
                        <a:t>Обслуживание государственного</a:t>
                      </a:r>
                      <a:r>
                        <a:rPr lang="ru-RU" sz="1400" baseline="0" dirty="0" smtClean="0">
                          <a:latin typeface="Times New Roman" panose="02020603050405020304" pitchFamily="18" charset="0"/>
                          <a:cs typeface="Times New Roman" panose="02020603050405020304" pitchFamily="18" charset="0"/>
                        </a:rPr>
                        <a:t> (муниципального) долга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latin typeface="Times New Roman" panose="02020603050405020304" pitchFamily="18" charset="0"/>
                          <a:cs typeface="Times New Roman" panose="02020603050405020304" pitchFamily="18" charset="0"/>
                        </a:rPr>
                        <a:t>356,4</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latin typeface="Times New Roman" panose="02020603050405020304" pitchFamily="18" charset="0"/>
                          <a:cs typeface="Times New Roman" panose="02020603050405020304" pitchFamily="18" charset="0"/>
                        </a:rPr>
                        <a:t>3</a:t>
                      </a:r>
                      <a:r>
                        <a:rPr lang="en-US" sz="1400" b="0" dirty="0" smtClean="0">
                          <a:latin typeface="Times New Roman" panose="02020603050405020304" pitchFamily="18" charset="0"/>
                          <a:cs typeface="Times New Roman" panose="02020603050405020304" pitchFamily="18" charset="0"/>
                        </a:rPr>
                        <a:t>05,8</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247,2</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181,1</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12"/>
                  </a:ext>
                </a:extLst>
              </a:tr>
              <a:tr h="391147">
                <a:tc>
                  <a:txBody>
                    <a:bodyPr/>
                    <a:lstStyle/>
                    <a:p>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бюджетной</a:t>
                      </a:r>
                      <a:r>
                        <a:rPr lang="ru-RU" sz="1400" baseline="0" dirty="0" smtClean="0">
                          <a:latin typeface="Times New Roman" panose="02020603050405020304" pitchFamily="18" charset="0"/>
                          <a:cs typeface="Times New Roman" panose="02020603050405020304" pitchFamily="18" charset="0"/>
                        </a:rPr>
                        <a:t> системы Российской Федерации</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latin typeface="Times New Roman" panose="02020603050405020304" pitchFamily="18" charset="0"/>
                          <a:cs typeface="Times New Roman" panose="02020603050405020304" pitchFamily="18" charset="0"/>
                        </a:rPr>
                        <a:t>180,6</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latin typeface="Times New Roman" panose="02020603050405020304" pitchFamily="18" charset="0"/>
                          <a:cs typeface="Times New Roman" panose="02020603050405020304" pitchFamily="18" charset="0"/>
                        </a:rPr>
                        <a:t>1</a:t>
                      </a:r>
                      <a:r>
                        <a:rPr lang="en-US" sz="1400" b="0" dirty="0" smtClean="0">
                          <a:latin typeface="Times New Roman" panose="02020603050405020304" pitchFamily="18" charset="0"/>
                          <a:cs typeface="Times New Roman" panose="02020603050405020304" pitchFamily="18" charset="0"/>
                        </a:rPr>
                        <a:t>61,1</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72,1</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105,3</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13"/>
                  </a:ext>
                </a:extLst>
              </a:tr>
            </a:tbl>
          </a:graphicData>
        </a:graphic>
      </p:graphicFrame>
      <p:sp>
        <p:nvSpPr>
          <p:cNvPr id="6" name="Прямоугольник 5"/>
          <p:cNvSpPr/>
          <p:nvPr/>
        </p:nvSpPr>
        <p:spPr>
          <a:xfrm>
            <a:off x="11189738" y="964755"/>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0" y="14877"/>
            <a:ext cx="12192000" cy="912823"/>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528472" y="286622"/>
            <a:ext cx="10562097" cy="369332"/>
          </a:xfrm>
          <a:prstGeom prst="rect">
            <a:avLst/>
          </a:prstGeom>
        </p:spPr>
        <p:txBody>
          <a:bodyPr wrap="square">
            <a:spAutoFit/>
          </a:bodyPr>
          <a:lstStyle/>
          <a:p>
            <a:pPr algn="ctr">
              <a:defRPr/>
            </a:pPr>
            <a:r>
              <a:rPr lang="ru-RU" b="1" dirty="0">
                <a:latin typeface="Times New Roman" panose="02020603050405020304" pitchFamily="18" charset="0"/>
                <a:cs typeface="Times New Roman" panose="02020603050405020304" pitchFamily="18" charset="0"/>
              </a:rPr>
              <a:t>Исполнение расходов бюджета муниципального образования город </a:t>
            </a:r>
            <a:r>
              <a:rPr lang="ru-RU" b="1" dirty="0" smtClean="0">
                <a:latin typeface="Times New Roman" panose="02020603050405020304" pitchFamily="18" charset="0"/>
                <a:cs typeface="Times New Roman" panose="02020603050405020304" pitchFamily="18" charset="0"/>
              </a:rPr>
              <a:t>Тула за 2020-2023 годы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532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32991539"/>
              </p:ext>
            </p:extLst>
          </p:nvPr>
        </p:nvGraphicFramePr>
        <p:xfrm>
          <a:off x="1511591" y="3328508"/>
          <a:ext cx="9474200" cy="3285617"/>
        </p:xfrm>
        <a:graphic>
          <a:graphicData uri="http://schemas.openxmlformats.org/drawingml/2006/table">
            <a:tbl>
              <a:tblPr firstRow="1" firstCol="1" bandRow="1">
                <a:tableStyleId>{5C22544A-7EE6-4342-B048-85BDC9FD1C3A}</a:tableStyleId>
              </a:tblPr>
              <a:tblGrid>
                <a:gridCol w="3860800">
                  <a:extLst>
                    <a:ext uri="{9D8B030D-6E8A-4147-A177-3AD203B41FA5}">
                      <a16:colId xmlns:a16="http://schemas.microsoft.com/office/drawing/2014/main" xmlns="" val="20000"/>
                    </a:ext>
                  </a:extLst>
                </a:gridCol>
                <a:gridCol w="5613400">
                  <a:extLst>
                    <a:ext uri="{9D8B030D-6E8A-4147-A177-3AD203B41FA5}">
                      <a16:colId xmlns:a16="http://schemas.microsoft.com/office/drawing/2014/main" xmlns="" val="20001"/>
                    </a:ext>
                  </a:extLst>
                </a:gridCol>
              </a:tblGrid>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Начальник финансового управления администрации города Тулы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err="1" smtClean="0">
                          <a:effectLst/>
                          <a:latin typeface="Times New Roman" panose="02020603050405020304" pitchFamily="18" charset="0"/>
                          <a:cs typeface="Times New Roman" panose="02020603050405020304" pitchFamily="18" charset="0"/>
                        </a:rPr>
                        <a:t>Чубуева</a:t>
                      </a:r>
                      <a:r>
                        <a:rPr lang="ru-RU" sz="1800" kern="1200" dirty="0" smtClean="0">
                          <a:effectLst/>
                          <a:latin typeface="Times New Roman" panose="02020603050405020304" pitchFamily="18" charset="0"/>
                          <a:cs typeface="Times New Roman" panose="02020603050405020304" pitchFamily="18" charset="0"/>
                        </a:rPr>
                        <a:t> Элеонора Робертовна</a:t>
                      </a:r>
                      <a:endParaRPr lang="ru-RU"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0"/>
                  </a:ext>
                </a:extLst>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Адрес</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300041, г. Тула, пр. Ленина, д. 2</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1"/>
                  </a:ext>
                </a:extLst>
              </a:tr>
              <a:tr h="220345">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Телефон</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8(4872) 55-60-65</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2"/>
                  </a:ext>
                </a:extLst>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Адрес электронной почты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en-US" sz="1800" u="sng" kern="1200" dirty="0" err="1">
                          <a:effectLst/>
                          <a:latin typeface="Times New Roman" panose="02020603050405020304" pitchFamily="18" charset="0"/>
                          <a:cs typeface="Times New Roman" panose="02020603050405020304" pitchFamily="18" charset="0"/>
                          <a:hlinkClick r:id="rId2"/>
                        </a:rPr>
                        <a:t>tula</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err="1">
                          <a:effectLst/>
                          <a:latin typeface="Times New Roman" panose="02020603050405020304" pitchFamily="18" charset="0"/>
                          <a:cs typeface="Times New Roman" panose="02020603050405020304" pitchFamily="18" charset="0"/>
                          <a:hlinkClick r:id="rId2"/>
                        </a:rPr>
                        <a:t>fo</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err="1">
                          <a:effectLst/>
                          <a:latin typeface="Times New Roman" panose="02020603050405020304" pitchFamily="18" charset="0"/>
                          <a:cs typeface="Times New Roman" panose="02020603050405020304" pitchFamily="18" charset="0"/>
                          <a:hlinkClick r:id="rId2"/>
                        </a:rPr>
                        <a:t>tularegion</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err="1">
                          <a:effectLst/>
                          <a:latin typeface="Times New Roman" panose="02020603050405020304" pitchFamily="18" charset="0"/>
                          <a:cs typeface="Times New Roman" panose="02020603050405020304" pitchFamily="18" charset="0"/>
                          <a:hlinkClick r:id="rId2"/>
                        </a:rPr>
                        <a:t>ru</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3"/>
                  </a:ext>
                </a:extLst>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Режим работы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gn="just">
                        <a:lnSpc>
                          <a:spcPct val="107000"/>
                        </a:lnSpc>
                        <a:spcAft>
                          <a:spcPts val="0"/>
                        </a:spcAft>
                      </a:pPr>
                      <a:r>
                        <a:rPr lang="ru-RU" sz="1800" kern="1200" dirty="0" smtClean="0">
                          <a:effectLst/>
                          <a:latin typeface="Times New Roman" panose="02020603050405020304" pitchFamily="18" charset="0"/>
                          <a:cs typeface="Times New Roman" panose="02020603050405020304" pitchFamily="18" charset="0"/>
                        </a:rPr>
                        <a:t>пн. </a:t>
                      </a:r>
                      <a:r>
                        <a:rPr lang="ru-RU" sz="1800" kern="1200" dirty="0">
                          <a:effectLst/>
                          <a:latin typeface="Times New Roman" panose="02020603050405020304" pitchFamily="18" charset="0"/>
                          <a:cs typeface="Times New Roman" panose="02020603050405020304" pitchFamily="18" charset="0"/>
                        </a:rPr>
                        <a:t>- чт. с 9-00 часов до 18-00 часов</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пт. с 9-00 часов до 17-00 часов</a:t>
                      </a:r>
                      <a:endParaRPr lang="ru-RU"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Выходные дни </a:t>
                      </a:r>
                      <a:r>
                        <a:rPr lang="ru-RU" sz="1800" kern="1200" dirty="0" smtClean="0">
                          <a:effectLst/>
                          <a:latin typeface="Times New Roman" panose="02020603050405020304" pitchFamily="18" charset="0"/>
                          <a:cs typeface="Times New Roman" panose="02020603050405020304" pitchFamily="18" charset="0"/>
                        </a:rPr>
                        <a:t>– суббота</a:t>
                      </a:r>
                      <a:r>
                        <a:rPr lang="ru-RU" sz="1800" kern="1200" dirty="0">
                          <a:effectLst/>
                          <a:latin typeface="Times New Roman" panose="02020603050405020304" pitchFamily="18" charset="0"/>
                          <a:cs typeface="Times New Roman" panose="02020603050405020304" pitchFamily="18" charset="0"/>
                        </a:rPr>
                        <a:t>, воскресенье</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4"/>
                  </a:ext>
                </a:extLst>
              </a:tr>
              <a:tr h="0">
                <a:tc>
                  <a:txBody>
                    <a:bodyPr/>
                    <a:lstStyle/>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Личный прием граждан</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Каждый третий</a:t>
                      </a:r>
                      <a:r>
                        <a:rPr lang="ru-RU"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четверг месяца</a:t>
                      </a:r>
                    </a:p>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с 15-00 часов до 17-00 часов</a:t>
                      </a:r>
                    </a:p>
                  </a:txBody>
                  <a:tcPr marL="68580" marR="68580" marT="9525" marB="0"/>
                </a:tc>
                <a:extLst>
                  <a:ext uri="{0D108BD9-81ED-4DB2-BD59-A6C34878D82A}">
                    <a16:rowId xmlns:a16="http://schemas.microsoft.com/office/drawing/2014/main" xmlns="" val="10005"/>
                  </a:ext>
                </a:extLst>
              </a:tr>
            </a:tbl>
          </a:graphicData>
        </a:graphic>
      </p:graphicFrame>
      <p:sp>
        <p:nvSpPr>
          <p:cNvPr id="5" name="Прямоугольник 4"/>
          <p:cNvSpPr/>
          <p:nvPr/>
        </p:nvSpPr>
        <p:spPr>
          <a:xfrm>
            <a:off x="3085063" y="285709"/>
            <a:ext cx="7437120" cy="461665"/>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Контактная информация</a:t>
            </a:r>
          </a:p>
        </p:txBody>
      </p:sp>
      <p:sp>
        <p:nvSpPr>
          <p:cNvPr id="6" name="Прямоугольник 5"/>
          <p:cNvSpPr/>
          <p:nvPr/>
        </p:nvSpPr>
        <p:spPr>
          <a:xfrm>
            <a:off x="4081767" y="1245048"/>
            <a:ext cx="5793189" cy="388696"/>
          </a:xfrm>
          <a:prstGeom prst="rect">
            <a:avLst/>
          </a:prstGeom>
        </p:spPr>
        <p:txBody>
          <a:bodyPr wrap="none">
            <a:spAutoFit/>
          </a:bodyPr>
          <a:lstStyle/>
          <a:p>
            <a:pPr>
              <a:lnSpc>
                <a:spcPct val="107000"/>
              </a:lnSpc>
              <a:spcAft>
                <a:spcPts val="80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Финансовое управление администрации города Тулы</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591" y="809461"/>
            <a:ext cx="1801368" cy="2121408"/>
          </a:xfrm>
          <a:prstGeom prst="rect">
            <a:avLst/>
          </a:prstGeom>
        </p:spPr>
      </p:pic>
    </p:spTree>
    <p:extLst>
      <p:ext uri="{BB962C8B-B14F-4D97-AF65-F5344CB8AC3E}">
        <p14:creationId xmlns:p14="http://schemas.microsoft.com/office/powerpoint/2010/main" val="2105546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Диаграмма 16"/>
          <p:cNvGraphicFramePr/>
          <p:nvPr>
            <p:extLst>
              <p:ext uri="{D42A27DB-BD31-4B8C-83A1-F6EECF244321}">
                <p14:modId xmlns:p14="http://schemas.microsoft.com/office/powerpoint/2010/main" val="3938245778"/>
              </p:ext>
            </p:extLst>
          </p:nvPr>
        </p:nvGraphicFramePr>
        <p:xfrm>
          <a:off x="451821" y="1521256"/>
          <a:ext cx="11327803" cy="4933331"/>
        </p:xfrm>
        <a:graphic>
          <a:graphicData uri="http://schemas.openxmlformats.org/drawingml/2006/chart">
            <c:chart xmlns:c="http://schemas.openxmlformats.org/drawingml/2006/chart" xmlns:r="http://schemas.openxmlformats.org/officeDocument/2006/relationships" r:id="rId2"/>
          </a:graphicData>
        </a:graphic>
      </p:graphicFrame>
      <p:pic>
        <p:nvPicPr>
          <p:cNvPr id="7" name="Рисунок 6"/>
          <p:cNvPicPr>
            <a:picLocks noChangeAspect="1"/>
          </p:cNvPicPr>
          <p:nvPr/>
        </p:nvPicPr>
        <p:blipFill>
          <a:blip r:embed="rId3"/>
          <a:stretch>
            <a:fillRect/>
          </a:stretch>
        </p:blipFill>
        <p:spPr>
          <a:xfrm>
            <a:off x="0" y="14877"/>
            <a:ext cx="12192000" cy="1039372"/>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201784" y="148122"/>
            <a:ext cx="10798628" cy="36933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Структура расходов бюджета муниципального образования город </a:t>
            </a:r>
            <a:r>
              <a:rPr lang="ru-RU" b="1" dirty="0" smtClean="0">
                <a:latin typeface="Times New Roman" panose="02020603050405020304" pitchFamily="18" charset="0"/>
                <a:cs typeface="Times New Roman" panose="02020603050405020304" pitchFamily="18" charset="0"/>
              </a:rPr>
              <a:t>Тула за 2023 год</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951430" y="416519"/>
            <a:ext cx="7030748" cy="369332"/>
          </a:xfrm>
          <a:prstGeom prst="rect">
            <a:avLst/>
          </a:prstGeom>
        </p:spPr>
        <p:txBody>
          <a:bodyPr wrap="square">
            <a:spAutoFit/>
          </a:bodyPr>
          <a:lstStyle/>
          <a:p>
            <a:pPr algn="ctr"/>
            <a:r>
              <a:rPr lang="ru-RU" dirty="0" smtClean="0">
                <a:ln w="0"/>
                <a:latin typeface="Times New Roman" panose="02020603050405020304" pitchFamily="18" charset="0"/>
                <a:cs typeface="Times New Roman" panose="02020603050405020304" pitchFamily="18" charset="0"/>
              </a:rPr>
              <a:t>(проект решения </a:t>
            </a:r>
            <a:r>
              <a:rPr lang="ru-RU" dirty="0">
                <a:ln w="0"/>
                <a:latin typeface="Times New Roman" panose="02020603050405020304" pitchFamily="18" charset="0"/>
                <a:cs typeface="Times New Roman" panose="02020603050405020304" pitchFamily="18" charset="0"/>
              </a:rPr>
              <a:t>Тульской городской </a:t>
            </a:r>
            <a:r>
              <a:rPr lang="ru-RU" dirty="0" smtClean="0">
                <a:ln w="0"/>
                <a:latin typeface="Times New Roman" panose="02020603050405020304" pitchFamily="18" charset="0"/>
                <a:cs typeface="Times New Roman" panose="02020603050405020304" pitchFamily="18" charset="0"/>
              </a:rPr>
              <a:t>Думы)</a:t>
            </a:r>
            <a:endParaRPr lang="ru-RU"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420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1144857485"/>
              </p:ext>
            </p:extLst>
          </p:nvPr>
        </p:nvGraphicFramePr>
        <p:xfrm>
          <a:off x="150517" y="-12846"/>
          <a:ext cx="4475272" cy="5093940"/>
        </p:xfrm>
        <a:graphic>
          <a:graphicData uri="http://schemas.openxmlformats.org/drawingml/2006/chart">
            <c:chart xmlns:c="http://schemas.openxmlformats.org/drawingml/2006/chart" xmlns:r="http://schemas.openxmlformats.org/officeDocument/2006/relationships" r:id="rId4"/>
          </a:graphicData>
        </a:graphic>
      </p:graphicFrame>
      <p:sp>
        <p:nvSpPr>
          <p:cNvPr id="26627" name="TextBox 5"/>
          <p:cNvSpPr txBox="1">
            <a:spLocks noChangeArrowheads="1"/>
          </p:cNvSpPr>
          <p:nvPr/>
        </p:nvSpPr>
        <p:spPr bwMode="auto">
          <a:xfrm>
            <a:off x="0" y="737240"/>
            <a:ext cx="890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400" dirty="0">
                <a:latin typeface="Times New Roman" panose="02020603050405020304" pitchFamily="18" charset="0"/>
                <a:cs typeface="Times New Roman" panose="02020603050405020304" pitchFamily="18" charset="0"/>
              </a:rPr>
              <a:t>млн. руб</a:t>
            </a:r>
            <a:r>
              <a:rPr lang="ru-RU" altLang="ru-RU" sz="1400" dirty="0"/>
              <a:t>.</a:t>
            </a:r>
          </a:p>
        </p:txBody>
      </p:sp>
      <p:sp>
        <p:nvSpPr>
          <p:cNvPr id="13" name="Овал 12"/>
          <p:cNvSpPr/>
          <p:nvPr/>
        </p:nvSpPr>
        <p:spPr>
          <a:xfrm>
            <a:off x="2606985" y="1688072"/>
            <a:ext cx="1221201" cy="80871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14 347,8</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0123494" y="0"/>
            <a:ext cx="539552" cy="161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Times New Roman" panose="02020603050405020304" pitchFamily="18" charset="0"/>
                <a:cs typeface="Times New Roman" panose="02020603050405020304" pitchFamily="18" charset="0"/>
              </a:rPr>
              <a:t>Слайд </a:t>
            </a:r>
            <a:r>
              <a:rPr lang="en-US" sz="800" dirty="0">
                <a:solidFill>
                  <a:schemeClr val="tx1"/>
                </a:solidFill>
                <a:latin typeface="Times New Roman" panose="02020603050405020304" pitchFamily="18" charset="0"/>
                <a:cs typeface="Times New Roman" panose="02020603050405020304" pitchFamily="18" charset="0"/>
              </a:rPr>
              <a:t>9</a:t>
            </a:r>
            <a:endParaRPr lang="ru-RU" sz="8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4438787" y="766429"/>
            <a:ext cx="7761195" cy="6066995"/>
          </a:xfrm>
          <a:prstGeom prst="roundRect">
            <a:avLst/>
          </a:prstGeom>
          <a:solidFill>
            <a:schemeClr val="accent1">
              <a:lumMod val="40000"/>
              <a:lumOff val="60000"/>
            </a:schemeClr>
          </a:solidFill>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PT Astra Serif" panose="020A0603040505020204" pitchFamily="18" charset="-52"/>
                <a:ea typeface="PT Astra Serif" panose="020A0603040505020204" pitchFamily="18" charset="-52"/>
              </a:rPr>
              <a:t>В </a:t>
            </a:r>
            <a:r>
              <a:rPr lang="ru-RU" sz="1400" dirty="0">
                <a:solidFill>
                  <a:schemeClr val="tx1"/>
                </a:solidFill>
                <a:latin typeface="PT Astra Serif" panose="020A0603040505020204" pitchFamily="18" charset="-52"/>
                <a:ea typeface="PT Astra Serif" panose="020A0603040505020204" pitchFamily="18" charset="-52"/>
              </a:rPr>
              <a:t>отчетном периоде приоритетным для муниципального образования город Тула являлось сохранение целевых показателей средней заработной платы отдельных категорий работников, установленных Указами Президента Российской Федерации. С 1 октября 2023 года произведена индексация должностных окладов (окладов, ставок) работников муниципальных учреждений муниципального образования город Тула на 6,1 процента. На эти цели направлено 46,7 млн. руб. Выплаты заработной платы в бюджетной сфере осуществлялись в полном объеме в установленные сроки.</a:t>
            </a:r>
          </a:p>
          <a:p>
            <a:pPr lvl="0" algn="just"/>
            <a:r>
              <a:rPr lang="ru-RU" sz="1400" dirty="0" smtClean="0">
                <a:solidFill>
                  <a:schemeClr val="tx1"/>
                </a:solidFill>
                <a:latin typeface="PT Astra Serif" panose="020A0603040505020204" pitchFamily="18" charset="-52"/>
                <a:ea typeface="PT Astra Serif" panose="020A0603040505020204" pitchFamily="18" charset="-52"/>
              </a:rPr>
              <a:t>            На </a:t>
            </a:r>
            <a:r>
              <a:rPr lang="ru-RU" sz="1400" dirty="0">
                <a:solidFill>
                  <a:schemeClr val="tx1"/>
                </a:solidFill>
                <a:latin typeface="PT Astra Serif" panose="020A0603040505020204" pitchFamily="18" charset="-52"/>
                <a:ea typeface="PT Astra Serif" panose="020A0603040505020204" pitchFamily="18" charset="-52"/>
              </a:rPr>
              <a:t>организацию горячего питания в общеобразовательных учреждениях расходы составили 508,6 млн. руб.</a:t>
            </a:r>
          </a:p>
          <a:p>
            <a:pPr algn="just"/>
            <a:r>
              <a:rPr lang="ru-RU" sz="1400" dirty="0" smtClean="0">
                <a:solidFill>
                  <a:schemeClr val="tx1"/>
                </a:solidFill>
                <a:latin typeface="PT Astra Serif" panose="020A0603040505020204" pitchFamily="18" charset="-52"/>
                <a:ea typeface="PT Astra Serif" panose="020A0603040505020204" pitchFamily="18" charset="-52"/>
              </a:rPr>
              <a:t>            Расходы </a:t>
            </a:r>
            <a:r>
              <a:rPr lang="ru-RU" sz="1400" dirty="0">
                <a:solidFill>
                  <a:schemeClr val="tx1"/>
                </a:solidFill>
                <a:latin typeface="PT Astra Serif" panose="020A0603040505020204" pitchFamily="18" charset="-52"/>
                <a:ea typeface="PT Astra Serif" panose="020A0603040505020204" pitchFamily="18" charset="-52"/>
              </a:rPr>
              <a:t>на развитие и укрепление материально-технической базы учреждений социальной сферы составили 440,4 млн. руб.</a:t>
            </a:r>
          </a:p>
          <a:p>
            <a:pPr lvl="0" algn="just"/>
            <a:r>
              <a:rPr lang="ru-RU" sz="1400" dirty="0" smtClean="0">
                <a:solidFill>
                  <a:schemeClr val="tx1"/>
                </a:solidFill>
                <a:latin typeface="PT Astra Serif" panose="020A0603040505020204" pitchFamily="18" charset="-52"/>
                <a:ea typeface="PT Astra Serif" panose="020A0603040505020204" pitchFamily="18" charset="-52"/>
              </a:rPr>
              <a:t>            На </a:t>
            </a:r>
            <a:r>
              <a:rPr lang="ru-RU" sz="1400" dirty="0">
                <a:solidFill>
                  <a:schemeClr val="tx1"/>
                </a:solidFill>
                <a:latin typeface="PT Astra Serif" panose="020A0603040505020204" pitchFamily="18" charset="-52"/>
                <a:ea typeface="PT Astra Serif" panose="020A0603040505020204" pitchFamily="18" charset="-52"/>
              </a:rPr>
              <a:t>строительство и капитальный ремонт объектов социально-культурной сферы направлено 816,5 млн. руб. (</a:t>
            </a:r>
            <a:r>
              <a:rPr lang="ru-RU" sz="1400" i="1" dirty="0">
                <a:solidFill>
                  <a:schemeClr val="tx1"/>
                </a:solidFill>
                <a:latin typeface="PT Astra Serif" panose="020A0603040505020204" pitchFamily="18" charset="-52"/>
                <a:ea typeface="PT Astra Serif" panose="020A0603040505020204" pitchFamily="18" charset="-52"/>
              </a:rPr>
              <a:t>детские сады, школы,  спортивные объекты). </a:t>
            </a:r>
            <a:endParaRPr lang="ru-RU" sz="1400" dirty="0">
              <a:solidFill>
                <a:schemeClr val="tx1"/>
              </a:solidFill>
              <a:latin typeface="PT Astra Serif" panose="020A0603040505020204" pitchFamily="18" charset="-52"/>
              <a:ea typeface="PT Astra Serif" panose="020A0603040505020204" pitchFamily="18" charset="-52"/>
            </a:endParaRPr>
          </a:p>
          <a:p>
            <a:pPr lvl="0" algn="just"/>
            <a:r>
              <a:rPr lang="ru-RU" sz="1400" dirty="0" smtClean="0">
                <a:solidFill>
                  <a:schemeClr val="tx1"/>
                </a:solidFill>
                <a:latin typeface="PT Astra Serif" panose="020A0603040505020204" pitchFamily="18" charset="-52"/>
                <a:ea typeface="PT Astra Serif" panose="020A0603040505020204" pitchFamily="18" charset="-52"/>
              </a:rPr>
              <a:t>            В </a:t>
            </a:r>
            <a:r>
              <a:rPr lang="ru-RU" sz="1400" dirty="0">
                <a:solidFill>
                  <a:schemeClr val="tx1"/>
                </a:solidFill>
                <a:latin typeface="PT Astra Serif" panose="020A0603040505020204" pitchFamily="18" charset="-52"/>
                <a:ea typeface="PT Astra Serif" panose="020A0603040505020204" pitchFamily="18" charset="-52"/>
              </a:rPr>
              <a:t>рамках реализации проекта «Народный бюджет» на ремонт 6-ти объектов социальной сферы направлено 21,3 млн. руб.</a:t>
            </a:r>
          </a:p>
          <a:p>
            <a:pPr algn="just"/>
            <a:r>
              <a:rPr lang="ru-RU" sz="1400" dirty="0" smtClean="0">
                <a:solidFill>
                  <a:schemeClr val="tx1"/>
                </a:solidFill>
                <a:latin typeface="PT Astra Serif" panose="020A0603040505020204" pitchFamily="18" charset="-52"/>
                <a:ea typeface="PT Astra Serif" panose="020A0603040505020204" pitchFamily="18" charset="-52"/>
              </a:rPr>
              <a:t>            На </a:t>
            </a:r>
            <a:r>
              <a:rPr lang="ru-RU" sz="1400" dirty="0">
                <a:solidFill>
                  <a:schemeClr val="tx1"/>
                </a:solidFill>
                <a:latin typeface="PT Astra Serif" panose="020A0603040505020204" pitchFamily="18" charset="-52"/>
                <a:ea typeface="PT Astra Serif" panose="020A0603040505020204" pitchFamily="18" charset="-52"/>
              </a:rPr>
              <a:t>социальные выплаты, предоставленные населению из бюджета в 2023 году:</a:t>
            </a:r>
          </a:p>
          <a:p>
            <a:r>
              <a:rPr lang="ru-RU" sz="1400" dirty="0">
                <a:solidFill>
                  <a:schemeClr val="tx1"/>
                </a:solidFill>
                <a:latin typeface="PT Astra Serif" panose="020A0603040505020204" pitchFamily="18" charset="-52"/>
                <a:ea typeface="PT Astra Serif" panose="020A0603040505020204" pitchFamily="18" charset="-52"/>
              </a:rPr>
              <a:t>   - 23 молодые семьи улучшила свои жилищные условия (направлено 39,2 млн</a:t>
            </a:r>
            <a:r>
              <a:rPr lang="ru-RU" sz="1400" dirty="0" smtClean="0">
                <a:solidFill>
                  <a:schemeClr val="tx1"/>
                </a:solidFill>
                <a:latin typeface="PT Astra Serif" panose="020A0603040505020204" pitchFamily="18" charset="-52"/>
                <a:ea typeface="PT Astra Serif" panose="020A0603040505020204" pitchFamily="18" charset="-52"/>
              </a:rPr>
              <a:t>. руб</a:t>
            </a:r>
            <a:r>
              <a:rPr lang="ru-RU" sz="1400" dirty="0">
                <a:solidFill>
                  <a:schemeClr val="tx1"/>
                </a:solidFill>
                <a:latin typeface="PT Astra Serif" panose="020A0603040505020204" pitchFamily="18" charset="-52"/>
                <a:ea typeface="PT Astra Serif" panose="020A0603040505020204" pitchFamily="18" charset="-52"/>
              </a:rPr>
              <a:t>.); </a:t>
            </a:r>
          </a:p>
          <a:p>
            <a:r>
              <a:rPr lang="ru-RU" sz="1400" dirty="0">
                <a:solidFill>
                  <a:schemeClr val="tx1"/>
                </a:solidFill>
                <a:latin typeface="PT Astra Serif" panose="020A0603040505020204" pitchFamily="18" charset="-52"/>
                <a:ea typeface="PT Astra Serif" panose="020A0603040505020204" pitchFamily="18" charset="-52"/>
              </a:rPr>
              <a:t>   - 1 540 единовременных выплат при рождении ребёнка (направлено 14,6 млн</a:t>
            </a:r>
            <a:r>
              <a:rPr lang="ru-RU" sz="1400" dirty="0" smtClean="0">
                <a:solidFill>
                  <a:schemeClr val="tx1"/>
                </a:solidFill>
                <a:latin typeface="PT Astra Serif" panose="020A0603040505020204" pitchFamily="18" charset="-52"/>
                <a:ea typeface="PT Astra Serif" panose="020A0603040505020204" pitchFamily="18" charset="-52"/>
              </a:rPr>
              <a:t>. руб</a:t>
            </a:r>
            <a:r>
              <a:rPr lang="ru-RU" sz="1400" dirty="0">
                <a:solidFill>
                  <a:schemeClr val="tx1"/>
                </a:solidFill>
                <a:latin typeface="PT Astra Serif" panose="020A0603040505020204" pitchFamily="18" charset="-52"/>
                <a:ea typeface="PT Astra Serif" panose="020A0603040505020204" pitchFamily="18" charset="-52"/>
              </a:rPr>
              <a:t>.);</a:t>
            </a:r>
          </a:p>
          <a:p>
            <a:r>
              <a:rPr lang="ru-RU" sz="1400" dirty="0">
                <a:solidFill>
                  <a:schemeClr val="tx1"/>
                </a:solidFill>
                <a:latin typeface="PT Astra Serif" panose="020A0603040505020204" pitchFamily="18" charset="-52"/>
                <a:ea typeface="PT Astra Serif" panose="020A0603040505020204" pitchFamily="18" charset="-52"/>
              </a:rPr>
              <a:t>   - 3 инвалида, улучшили свои жилищные условия (направлено 4,4 млн. руб.);</a:t>
            </a:r>
          </a:p>
          <a:p>
            <a:r>
              <a:rPr lang="ru-RU" sz="1400" dirty="0">
                <a:solidFill>
                  <a:schemeClr val="tx1"/>
                </a:solidFill>
                <a:latin typeface="PT Astra Serif" panose="020A0603040505020204" pitchFamily="18" charset="-52"/>
                <a:ea typeface="PT Astra Serif" panose="020A0603040505020204" pitchFamily="18" charset="-52"/>
              </a:rPr>
              <a:t>   - осуществлены доплаты к пенсиям муниципальным служащим, выплаты лицам, награжденным Почетными знаками.</a:t>
            </a:r>
            <a:r>
              <a:rPr lang="ru-RU" sz="1400" dirty="0" smtClean="0">
                <a:solidFill>
                  <a:schemeClr val="tx1"/>
                </a:solidFill>
                <a:latin typeface="PT Astra Serif" panose="020A0603040505020204" pitchFamily="18" charset="-52"/>
                <a:ea typeface="PT Astra Serif" panose="020A0603040505020204" pitchFamily="18" charset="-52"/>
                <a:cs typeface="Times New Roman" panose="02020603050405020304" pitchFamily="18" charset="0"/>
              </a:rPr>
              <a:t> </a:t>
            </a:r>
            <a:endParaRPr lang="ru-RU" sz="1400" dirty="0">
              <a:solidFill>
                <a:schemeClr val="tx1"/>
              </a:solidFill>
              <a:latin typeface="PT Astra Serif" panose="020A0603040505020204" pitchFamily="18" charset="-52"/>
              <a:ea typeface="PT Astra Serif" panose="020A0603040505020204" pitchFamily="18" charset="-52"/>
              <a:cs typeface="Times New Roman" panose="02020603050405020304" pitchFamily="18" charset="0"/>
            </a:endParaRPr>
          </a:p>
        </p:txBody>
      </p:sp>
      <p:pic>
        <p:nvPicPr>
          <p:cNvPr id="16" name="Рисунок 15"/>
          <p:cNvPicPr>
            <a:picLocks noChangeAspect="1"/>
          </p:cNvPicPr>
          <p:nvPr/>
        </p:nvPicPr>
        <p:blipFill>
          <a:blip r:embed="rId5"/>
          <a:stretch>
            <a:fillRect/>
          </a:stretch>
        </p:blipFill>
        <p:spPr>
          <a:xfrm>
            <a:off x="0" y="14878"/>
            <a:ext cx="12192000" cy="698942"/>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474574" y="67488"/>
            <a:ext cx="10536194" cy="646331"/>
          </a:xfrm>
          <a:prstGeom prst="rect">
            <a:avLst/>
          </a:prstGeom>
        </p:spPr>
        <p:txBody>
          <a:bodyPr wrap="square">
            <a:spAutoFit/>
          </a:bodyPr>
          <a:lstStyle/>
          <a:p>
            <a:pPr algn="ctr">
              <a:defRPr/>
            </a:pPr>
            <a:r>
              <a:rPr lang="ru-RU" altLang="ru-RU" b="1" dirty="0">
                <a:latin typeface="Times New Roman" panose="02020603050405020304" pitchFamily="18" charset="0"/>
                <a:cs typeface="Times New Roman" panose="02020603050405020304" pitchFamily="18" charset="0"/>
              </a:rPr>
              <a:t>Структура расходов бюджета муниципального образования город Тула</a:t>
            </a:r>
          </a:p>
          <a:p>
            <a:pPr algn="ctr">
              <a:defRPr/>
            </a:pPr>
            <a:r>
              <a:rPr lang="ru-RU" altLang="ru-RU" b="1" dirty="0">
                <a:latin typeface="Times New Roman" panose="02020603050405020304" pitchFamily="18" charset="0"/>
                <a:cs typeface="Times New Roman" panose="02020603050405020304" pitchFamily="18" charset="0"/>
              </a:rPr>
              <a:t>на социально-культурную сферу в </a:t>
            </a:r>
            <a:r>
              <a:rPr lang="en-US" altLang="ru-RU" b="1" dirty="0" smtClean="0">
                <a:latin typeface="Times New Roman" panose="02020603050405020304" pitchFamily="18" charset="0"/>
                <a:cs typeface="Times New Roman" panose="02020603050405020304" pitchFamily="18" charset="0"/>
              </a:rPr>
              <a:t>20</a:t>
            </a:r>
            <a:r>
              <a:rPr lang="ru-RU" altLang="ru-RU" b="1" dirty="0" smtClean="0">
                <a:latin typeface="Times New Roman" panose="02020603050405020304" pitchFamily="18" charset="0"/>
                <a:cs typeface="Times New Roman" panose="02020603050405020304" pitchFamily="18" charset="0"/>
              </a:rPr>
              <a:t>23 </a:t>
            </a:r>
            <a:r>
              <a:rPr lang="ru-RU" altLang="ru-RU" b="1" dirty="0">
                <a:latin typeface="Times New Roman" panose="02020603050405020304" pitchFamily="18" charset="0"/>
                <a:cs typeface="Times New Roman" panose="02020603050405020304" pitchFamily="18" charset="0"/>
              </a:rPr>
              <a:t>году</a:t>
            </a:r>
          </a:p>
        </p:txBody>
      </p:sp>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516" y="3345628"/>
            <a:ext cx="4055633" cy="3512372"/>
          </a:xfrm>
          <a:prstGeom prst="rect">
            <a:avLst/>
          </a:prstGeom>
        </p:spPr>
      </p:pic>
    </p:spTree>
    <p:custDataLst>
      <p:tags r:id="rId1"/>
    </p:custDataLst>
    <p:extLst>
      <p:ext uri="{BB962C8B-B14F-4D97-AF65-F5344CB8AC3E}">
        <p14:creationId xmlns:p14="http://schemas.microsoft.com/office/powerpoint/2010/main" val="2093042862"/>
      </p:ext>
    </p:extLst>
  </p:cSld>
  <p:clrMapOvr>
    <a:masterClrMapping/>
  </p:clrMapOvr>
  <p:transition advTm="160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Box 5"/>
          <p:cNvSpPr txBox="1">
            <a:spLocks noChangeArrowheads="1"/>
          </p:cNvSpPr>
          <p:nvPr/>
        </p:nvSpPr>
        <p:spPr bwMode="auto">
          <a:xfrm>
            <a:off x="11112479" y="713820"/>
            <a:ext cx="890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400" dirty="0">
                <a:latin typeface="Times New Roman" panose="02020603050405020304" pitchFamily="18" charset="0"/>
                <a:cs typeface="Times New Roman" panose="02020603050405020304" pitchFamily="18" charset="0"/>
              </a:rPr>
              <a:t>млн. руб.</a:t>
            </a:r>
          </a:p>
        </p:txBody>
      </p:sp>
      <p:sp>
        <p:nvSpPr>
          <p:cNvPr id="3" name="Скругленный прямоугольник 2"/>
          <p:cNvSpPr/>
          <p:nvPr/>
        </p:nvSpPr>
        <p:spPr>
          <a:xfrm>
            <a:off x="59075" y="1506115"/>
            <a:ext cx="3707904" cy="607465"/>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«Обеспечение доступным и комфортным жильем отдельных категорий граждан муниципального образования город Тула»</a:t>
            </a:r>
          </a:p>
        </p:txBody>
      </p:sp>
      <p:sp>
        <p:nvSpPr>
          <p:cNvPr id="5" name="Скругленный прямоугольник 4"/>
          <p:cNvSpPr/>
          <p:nvPr/>
        </p:nvSpPr>
        <p:spPr>
          <a:xfrm>
            <a:off x="59075" y="2802009"/>
            <a:ext cx="3707904" cy="621836"/>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«Повышение качества жилищного фонда и создание комфортных условий для проживания населения муниципального образования город Тула»</a:t>
            </a:r>
          </a:p>
        </p:txBody>
      </p:sp>
      <p:sp>
        <p:nvSpPr>
          <p:cNvPr id="12" name="Прямоугольник 11"/>
          <p:cNvSpPr/>
          <p:nvPr/>
        </p:nvSpPr>
        <p:spPr>
          <a:xfrm>
            <a:off x="0" y="855419"/>
            <a:ext cx="3851920" cy="523220"/>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Расходы на ЖКХ в </a:t>
            </a:r>
            <a:r>
              <a:rPr lang="ru-RU" sz="1400" dirty="0" smtClean="0">
                <a:latin typeface="Times New Roman" panose="02020603050405020304" pitchFamily="18" charset="0"/>
                <a:cs typeface="Times New Roman" panose="02020603050405020304" pitchFamily="18" charset="0"/>
              </a:rPr>
              <a:t>2023 </a:t>
            </a:r>
            <a:r>
              <a:rPr lang="ru-RU" sz="1400" dirty="0">
                <a:latin typeface="Times New Roman" panose="02020603050405020304" pitchFamily="18" charset="0"/>
                <a:cs typeface="Times New Roman" panose="02020603050405020304" pitchFamily="18" charset="0"/>
              </a:rPr>
              <a:t>году осуществлялись в рамках следующих муниципальных программ</a:t>
            </a:r>
          </a:p>
        </p:txBody>
      </p:sp>
      <p:sp>
        <p:nvSpPr>
          <p:cNvPr id="9" name="Скругленный прямоугольник 8"/>
          <p:cNvSpPr/>
          <p:nvPr/>
        </p:nvSpPr>
        <p:spPr>
          <a:xfrm>
            <a:off x="72008" y="2258214"/>
            <a:ext cx="3707904" cy="443703"/>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«Реализация проекта «Народный бюджет» в муниципальном образовании город Тула»</a:t>
            </a:r>
          </a:p>
        </p:txBody>
      </p:sp>
      <p:sp>
        <p:nvSpPr>
          <p:cNvPr id="10" name="Скругленный прямоугольник 9"/>
          <p:cNvSpPr/>
          <p:nvPr/>
        </p:nvSpPr>
        <p:spPr>
          <a:xfrm>
            <a:off x="62001" y="3528713"/>
            <a:ext cx="3704978" cy="543545"/>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solidFill>
                  <a:schemeClr val="tx1"/>
                </a:solidFill>
                <a:latin typeface="Times New Roman" panose="02020603050405020304" pitchFamily="18" charset="0"/>
                <a:cs typeface="Times New Roman" panose="02020603050405020304" pitchFamily="18" charset="0"/>
              </a:rPr>
              <a:t>«Развитие </a:t>
            </a:r>
            <a:r>
              <a:rPr lang="ru-RU" sz="1200" dirty="0">
                <a:solidFill>
                  <a:schemeClr val="tx1"/>
                </a:solidFill>
                <a:latin typeface="Times New Roman" panose="02020603050405020304" pitchFamily="18" charset="0"/>
                <a:cs typeface="Times New Roman" panose="02020603050405020304" pitchFamily="18" charset="0"/>
              </a:rPr>
              <a:t>градостроительной деятельности на территории муниципального образования город Тула»</a:t>
            </a:r>
          </a:p>
        </p:txBody>
      </p:sp>
      <p:sp>
        <p:nvSpPr>
          <p:cNvPr id="11" name="Скругленный прямоугольник 10"/>
          <p:cNvSpPr/>
          <p:nvPr/>
        </p:nvSpPr>
        <p:spPr>
          <a:xfrm>
            <a:off x="72008" y="4764336"/>
            <a:ext cx="3707904" cy="444113"/>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«Комплексное </a:t>
            </a:r>
            <a:r>
              <a:rPr lang="ru-RU" sz="1200" dirty="0" smtClean="0">
                <a:solidFill>
                  <a:schemeClr val="tx1"/>
                </a:solidFill>
                <a:latin typeface="Times New Roman" panose="02020603050405020304" pitchFamily="18" charset="0"/>
                <a:cs typeface="Times New Roman" panose="02020603050405020304" pitchFamily="18" charset="0"/>
              </a:rPr>
              <a:t>благоустройство </a:t>
            </a:r>
            <a:r>
              <a:rPr lang="ru-RU" sz="1200" dirty="0">
                <a:solidFill>
                  <a:schemeClr val="tx1"/>
                </a:solidFill>
                <a:latin typeface="Times New Roman" panose="02020603050405020304" pitchFamily="18" charset="0"/>
                <a:cs typeface="Times New Roman" panose="02020603050405020304" pitchFamily="18" charset="0"/>
              </a:rPr>
              <a:t>муниципального образования город Тула»</a:t>
            </a:r>
          </a:p>
        </p:txBody>
      </p:sp>
      <p:graphicFrame>
        <p:nvGraphicFramePr>
          <p:cNvPr id="13" name="Object 3"/>
          <p:cNvGraphicFramePr>
            <a:graphicFrameLocks noChangeAspect="1"/>
          </p:cNvGraphicFramePr>
          <p:nvPr>
            <p:extLst>
              <p:ext uri="{D42A27DB-BD31-4B8C-83A1-F6EECF244321}">
                <p14:modId xmlns:p14="http://schemas.microsoft.com/office/powerpoint/2010/main" val="77120760"/>
              </p:ext>
            </p:extLst>
          </p:nvPr>
        </p:nvGraphicFramePr>
        <p:xfrm>
          <a:off x="3239213" y="775345"/>
          <a:ext cx="8485974" cy="3689721"/>
        </p:xfrm>
        <a:graphic>
          <a:graphicData uri="http://schemas.openxmlformats.org/drawingml/2006/chart">
            <c:chart xmlns:c="http://schemas.openxmlformats.org/drawingml/2006/chart" xmlns:r="http://schemas.openxmlformats.org/officeDocument/2006/relationships" r:id="rId4"/>
          </a:graphicData>
        </a:graphic>
      </p:graphicFrame>
      <p:sp>
        <p:nvSpPr>
          <p:cNvPr id="15" name="Скругленный прямоугольник 14"/>
          <p:cNvSpPr/>
          <p:nvPr/>
        </p:nvSpPr>
        <p:spPr>
          <a:xfrm>
            <a:off x="72008" y="5350524"/>
            <a:ext cx="3707904" cy="744382"/>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«Благоустройство территории, поддержание жизнедеятельности и удовлетворение потребностей жителей территориальных округов муниципального образования город Тула»</a:t>
            </a:r>
          </a:p>
        </p:txBody>
      </p:sp>
      <p:sp>
        <p:nvSpPr>
          <p:cNvPr id="16" name="Овал 15"/>
          <p:cNvSpPr/>
          <p:nvPr/>
        </p:nvSpPr>
        <p:spPr>
          <a:xfrm>
            <a:off x="4966013" y="1846385"/>
            <a:ext cx="1129987" cy="91157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5 272,2</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72008" y="6236981"/>
            <a:ext cx="3707904" cy="467060"/>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«Формирование современной городской </a:t>
            </a:r>
            <a:r>
              <a:rPr lang="ru-RU" sz="1200" dirty="0" smtClean="0">
                <a:solidFill>
                  <a:schemeClr val="tx1"/>
                </a:solidFill>
                <a:latin typeface="Times New Roman" panose="02020603050405020304" pitchFamily="18" charset="0"/>
                <a:cs typeface="Times New Roman" panose="02020603050405020304" pitchFamily="18" charset="0"/>
              </a:rPr>
              <a:t>среды»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10066815" y="-1726"/>
            <a:ext cx="599822" cy="198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Times New Roman" panose="02020603050405020304" pitchFamily="18" charset="0"/>
                <a:cs typeface="Times New Roman" panose="02020603050405020304" pitchFamily="18" charset="0"/>
              </a:rPr>
              <a:t>Слайд 1</a:t>
            </a:r>
            <a:r>
              <a:rPr lang="en-US" sz="800" dirty="0">
                <a:solidFill>
                  <a:schemeClr val="tx1"/>
                </a:solidFill>
                <a:latin typeface="Times New Roman" panose="02020603050405020304" pitchFamily="18" charset="0"/>
                <a:cs typeface="Times New Roman" panose="02020603050405020304" pitchFamily="18" charset="0"/>
              </a:rPr>
              <a:t>0</a:t>
            </a:r>
            <a:endParaRPr lang="ru-RU" sz="800" dirty="0">
              <a:solidFill>
                <a:schemeClr val="tx1"/>
              </a:solidFill>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a:blip r:embed="rId5"/>
          <a:stretch>
            <a:fillRect/>
          </a:stretch>
        </p:blipFill>
        <p:spPr>
          <a:xfrm>
            <a:off x="0" y="14878"/>
            <a:ext cx="12192000" cy="698942"/>
          </a:xfrm>
          <a:prstGeom prst="rect">
            <a:avLst/>
          </a:prstGeom>
          <a:ln>
            <a:solidFill>
              <a:srgbClr val="00B050"/>
            </a:solidFill>
          </a:ln>
          <a:effectLst>
            <a:glow rad="12700">
              <a:schemeClr val="accent1">
                <a:alpha val="40000"/>
              </a:schemeClr>
            </a:glow>
          </a:effectLst>
        </p:spPr>
      </p:pic>
      <p:sp>
        <p:nvSpPr>
          <p:cNvPr id="6" name="Прямоугольник 5"/>
          <p:cNvSpPr/>
          <p:nvPr/>
        </p:nvSpPr>
        <p:spPr>
          <a:xfrm>
            <a:off x="1746422" y="30656"/>
            <a:ext cx="10363199" cy="646331"/>
          </a:xfrm>
          <a:prstGeom prst="rect">
            <a:avLst/>
          </a:prstGeom>
        </p:spPr>
        <p:txBody>
          <a:bodyPr wrap="square">
            <a:spAutoFit/>
          </a:bodyPr>
          <a:lstStyle/>
          <a:p>
            <a:pPr algn="ctr">
              <a:defRPr/>
            </a:pPr>
            <a:r>
              <a:rPr lang="ru-RU" altLang="ru-RU" b="1" dirty="0">
                <a:latin typeface="Times New Roman" panose="02020603050405020304" pitchFamily="18" charset="0"/>
                <a:cs typeface="Times New Roman" panose="02020603050405020304" pitchFamily="18" charset="0"/>
              </a:rPr>
              <a:t>Структура расходов бюджета муниципального образования город Тула</a:t>
            </a:r>
          </a:p>
          <a:p>
            <a:pPr algn="ctr">
              <a:defRPr/>
            </a:pPr>
            <a:r>
              <a:rPr lang="ru-RU" altLang="ru-RU" b="1" dirty="0">
                <a:latin typeface="Times New Roman" panose="02020603050405020304" pitchFamily="18" charset="0"/>
                <a:cs typeface="Times New Roman" panose="02020603050405020304" pitchFamily="18" charset="0"/>
              </a:rPr>
              <a:t>на ЖКХ в </a:t>
            </a:r>
            <a:r>
              <a:rPr lang="en-US" altLang="ru-RU" b="1" dirty="0" smtClean="0">
                <a:latin typeface="Times New Roman" panose="02020603050405020304" pitchFamily="18" charset="0"/>
                <a:cs typeface="Times New Roman" panose="02020603050405020304" pitchFamily="18" charset="0"/>
              </a:rPr>
              <a:t>20</a:t>
            </a:r>
            <a:r>
              <a:rPr lang="ru-RU" altLang="ru-RU" b="1" dirty="0" smtClean="0">
                <a:latin typeface="Times New Roman" panose="02020603050405020304" pitchFamily="18" charset="0"/>
                <a:cs typeface="Times New Roman" panose="02020603050405020304" pitchFamily="18" charset="0"/>
              </a:rPr>
              <a:t>23 </a:t>
            </a:r>
            <a:r>
              <a:rPr lang="ru-RU" altLang="ru-RU" b="1" dirty="0">
                <a:latin typeface="Times New Roman" panose="02020603050405020304" pitchFamily="18" charset="0"/>
                <a:cs typeface="Times New Roman" panose="02020603050405020304" pitchFamily="18" charset="0"/>
              </a:rPr>
              <a:t>году</a:t>
            </a:r>
          </a:p>
        </p:txBody>
      </p:sp>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046" y="3710361"/>
            <a:ext cx="5843954" cy="3135686"/>
          </a:xfrm>
          <a:prstGeom prst="rect">
            <a:avLst/>
          </a:prstGeom>
        </p:spPr>
      </p:pic>
      <p:sp>
        <p:nvSpPr>
          <p:cNvPr id="20" name="Скругленный прямоугольник 19"/>
          <p:cNvSpPr/>
          <p:nvPr/>
        </p:nvSpPr>
        <p:spPr>
          <a:xfrm>
            <a:off x="72008" y="4203917"/>
            <a:ext cx="3704978" cy="421699"/>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«Развитие культуры и туризма»</a:t>
            </a:r>
          </a:p>
        </p:txBody>
      </p:sp>
    </p:spTree>
    <p:custDataLst>
      <p:tags r:id="rId1"/>
    </p:custDataLst>
    <p:extLst>
      <p:ext uri="{BB962C8B-B14F-4D97-AF65-F5344CB8AC3E}">
        <p14:creationId xmlns:p14="http://schemas.microsoft.com/office/powerpoint/2010/main" val="1433010939"/>
      </p:ext>
    </p:extLst>
  </p:cSld>
  <p:clrMapOvr>
    <a:masterClrMapping/>
  </p:clrMapOvr>
  <p:transition advTm="1603"/>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7" name="Диаграмма 6"/>
          <p:cNvGraphicFramePr/>
          <p:nvPr>
            <p:extLst>
              <p:ext uri="{D42A27DB-BD31-4B8C-83A1-F6EECF244321}">
                <p14:modId xmlns:p14="http://schemas.microsoft.com/office/powerpoint/2010/main" val="2822286559"/>
              </p:ext>
            </p:extLst>
          </p:nvPr>
        </p:nvGraphicFramePr>
        <p:xfrm>
          <a:off x="-1779108" y="557349"/>
          <a:ext cx="9921622" cy="6430643"/>
        </p:xfrm>
        <a:graphic>
          <a:graphicData uri="http://schemas.openxmlformats.org/drawingml/2006/chart">
            <c:chart xmlns:c="http://schemas.openxmlformats.org/drawingml/2006/chart" xmlns:r="http://schemas.openxmlformats.org/officeDocument/2006/relationships" r:id="rId2"/>
          </a:graphicData>
        </a:graphic>
      </p:graphicFrame>
      <p:pic>
        <p:nvPicPr>
          <p:cNvPr id="8" name="Рисунок 7"/>
          <p:cNvPicPr>
            <a:picLocks noChangeAspect="1"/>
          </p:cNvPicPr>
          <p:nvPr/>
        </p:nvPicPr>
        <p:blipFill>
          <a:blip r:embed="rId3"/>
          <a:stretch>
            <a:fillRect/>
          </a:stretch>
        </p:blipFill>
        <p:spPr>
          <a:xfrm>
            <a:off x="0" y="14877"/>
            <a:ext cx="12192000" cy="785349"/>
          </a:xfrm>
          <a:prstGeom prst="rect">
            <a:avLst/>
          </a:prstGeom>
          <a:ln>
            <a:solidFill>
              <a:srgbClr val="00B050"/>
            </a:solidFill>
          </a:ln>
          <a:effectLst>
            <a:glow rad="12700">
              <a:schemeClr val="accent1">
                <a:alpha val="40000"/>
              </a:schemeClr>
            </a:glow>
          </a:effectLst>
        </p:spPr>
      </p:pic>
      <p:sp>
        <p:nvSpPr>
          <p:cNvPr id="9" name="Прямоугольник 8"/>
          <p:cNvSpPr/>
          <p:nvPr/>
        </p:nvSpPr>
        <p:spPr>
          <a:xfrm>
            <a:off x="1741479" y="95837"/>
            <a:ext cx="10725665" cy="646331"/>
          </a:xfrm>
          <a:prstGeom prst="rect">
            <a:avLst/>
          </a:prstGeom>
        </p:spPr>
        <p:txBody>
          <a:bodyPr wrap="square">
            <a:spAutoFit/>
          </a:bodyPr>
          <a:lstStyle/>
          <a:p>
            <a:pPr algn="ctr">
              <a:defRPr/>
            </a:pPr>
            <a:r>
              <a:rPr lang="ru-RU" altLang="ru-RU" b="1" dirty="0">
                <a:latin typeface="Times New Roman" panose="02020603050405020304" pitchFamily="18" charset="0"/>
                <a:cs typeface="Times New Roman" panose="02020603050405020304" pitchFamily="18" charset="0"/>
              </a:rPr>
              <a:t>Структура расходов бюджета муниципального образования город Тула</a:t>
            </a:r>
          </a:p>
          <a:p>
            <a:pPr algn="ctr">
              <a:defRPr/>
            </a:pPr>
            <a:r>
              <a:rPr lang="ru-RU" altLang="ru-RU" b="1" dirty="0">
                <a:latin typeface="Times New Roman" panose="02020603050405020304" pitchFamily="18" charset="0"/>
                <a:cs typeface="Times New Roman" panose="02020603050405020304" pitchFamily="18" charset="0"/>
              </a:rPr>
              <a:t>по разделу «Национальная экономика» в </a:t>
            </a:r>
            <a:r>
              <a:rPr lang="en-US" altLang="ru-RU" b="1" dirty="0" smtClean="0">
                <a:latin typeface="Times New Roman" panose="02020603050405020304" pitchFamily="18" charset="0"/>
                <a:cs typeface="Times New Roman" panose="02020603050405020304" pitchFamily="18" charset="0"/>
              </a:rPr>
              <a:t>202</a:t>
            </a:r>
            <a:r>
              <a:rPr lang="ru-RU" altLang="ru-RU" b="1" dirty="0" smtClean="0">
                <a:latin typeface="Times New Roman" panose="02020603050405020304" pitchFamily="18" charset="0"/>
                <a:cs typeface="Times New Roman" panose="02020603050405020304" pitchFamily="18" charset="0"/>
              </a:rPr>
              <a:t>3 </a:t>
            </a:r>
            <a:r>
              <a:rPr lang="ru-RU" altLang="ru-RU" b="1" dirty="0">
                <a:latin typeface="Times New Roman" panose="02020603050405020304" pitchFamily="18" charset="0"/>
                <a:cs typeface="Times New Roman" panose="02020603050405020304" pitchFamily="18" charset="0"/>
              </a:rPr>
              <a:t>году</a:t>
            </a:r>
          </a:p>
        </p:txBody>
      </p:sp>
      <p:sp>
        <p:nvSpPr>
          <p:cNvPr id="10" name="Прямоугольник 9"/>
          <p:cNvSpPr/>
          <p:nvPr/>
        </p:nvSpPr>
        <p:spPr>
          <a:xfrm>
            <a:off x="7419703" y="1009098"/>
            <a:ext cx="4772297" cy="738664"/>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Расходы по разделу «Национальная экономика» в </a:t>
            </a:r>
            <a:r>
              <a:rPr lang="ru-RU" sz="1400" dirty="0" smtClean="0">
                <a:latin typeface="Times New Roman" panose="02020603050405020304" pitchFamily="18" charset="0"/>
                <a:cs typeface="Times New Roman" panose="02020603050405020304" pitchFamily="18" charset="0"/>
              </a:rPr>
              <a:t>20</a:t>
            </a:r>
            <a:r>
              <a:rPr lang="en-US" sz="1400" dirty="0" smtClean="0">
                <a:latin typeface="Times New Roman" panose="02020603050405020304" pitchFamily="18" charset="0"/>
                <a:cs typeface="Times New Roman" panose="02020603050405020304" pitchFamily="18" charset="0"/>
              </a:rPr>
              <a:t>2</a:t>
            </a:r>
            <a:r>
              <a:rPr lang="ru-RU" sz="1400" dirty="0" smtClean="0">
                <a:latin typeface="Times New Roman" panose="02020603050405020304" pitchFamily="18" charset="0"/>
                <a:cs typeface="Times New Roman" panose="02020603050405020304" pitchFamily="18" charset="0"/>
              </a:rPr>
              <a:t>3 </a:t>
            </a:r>
            <a:r>
              <a:rPr lang="ru-RU" sz="1400" dirty="0">
                <a:latin typeface="Times New Roman" panose="02020603050405020304" pitchFamily="18" charset="0"/>
                <a:cs typeface="Times New Roman" panose="02020603050405020304" pitchFamily="18" charset="0"/>
              </a:rPr>
              <a:t>году осуществлялись в рамках следующих муниципальных </a:t>
            </a:r>
            <a:r>
              <a:rPr lang="ru-RU" sz="1400" dirty="0" smtClean="0">
                <a:latin typeface="Times New Roman" panose="02020603050405020304" pitchFamily="18" charset="0"/>
                <a:cs typeface="Times New Roman" panose="02020603050405020304" pitchFamily="18" charset="0"/>
              </a:rPr>
              <a:t>программ:</a:t>
            </a:r>
            <a:endParaRPr lang="ru-RU" sz="1400"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8569275" y="2683399"/>
            <a:ext cx="3565357" cy="702474"/>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«Реализация проекта </a:t>
            </a:r>
            <a:r>
              <a:rPr lang="ru-RU" sz="1200" dirty="0" smtClean="0">
                <a:solidFill>
                  <a:schemeClr val="tx1"/>
                </a:solidFill>
                <a:latin typeface="Times New Roman" panose="02020603050405020304" pitchFamily="18" charset="0"/>
                <a:cs typeface="Times New Roman" panose="02020603050405020304" pitchFamily="18" charset="0"/>
              </a:rPr>
              <a:t>«Народный бюджет» </a:t>
            </a:r>
            <a:r>
              <a:rPr lang="ru-RU" sz="1200" dirty="0">
                <a:solidFill>
                  <a:schemeClr val="tx1"/>
                </a:solidFill>
                <a:latin typeface="Times New Roman" panose="02020603050405020304" pitchFamily="18" charset="0"/>
                <a:cs typeface="Times New Roman" panose="02020603050405020304" pitchFamily="18" charset="0"/>
              </a:rPr>
              <a:t>в муниципальном образовании город Тула»</a:t>
            </a:r>
          </a:p>
        </p:txBody>
      </p:sp>
      <p:sp>
        <p:nvSpPr>
          <p:cNvPr id="13" name="Скругленный прямоугольник 12"/>
          <p:cNvSpPr/>
          <p:nvPr/>
        </p:nvSpPr>
        <p:spPr>
          <a:xfrm>
            <a:off x="8592207" y="1735939"/>
            <a:ext cx="3513481" cy="400583"/>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«Развитие образования»</a:t>
            </a:r>
          </a:p>
        </p:txBody>
      </p:sp>
      <p:sp>
        <p:nvSpPr>
          <p:cNvPr id="14" name="Скругленный прямоугольник 13"/>
          <p:cNvSpPr/>
          <p:nvPr/>
        </p:nvSpPr>
        <p:spPr>
          <a:xfrm>
            <a:off x="8587497" y="4207183"/>
            <a:ext cx="3528912" cy="727721"/>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«Развитие транспорта и повышение безопасности дорожного движения в муниципальном образовании город </a:t>
            </a:r>
            <a:r>
              <a:rPr lang="ru-RU" sz="1200" dirty="0" smtClean="0">
                <a:solidFill>
                  <a:schemeClr val="tx1"/>
                </a:solidFill>
                <a:latin typeface="Times New Roman" panose="02020603050405020304" pitchFamily="18" charset="0"/>
                <a:cs typeface="Times New Roman" panose="02020603050405020304" pitchFamily="18" charset="0"/>
              </a:rPr>
              <a:t>Тула на 2020-2026 годы»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8569275" y="5838428"/>
            <a:ext cx="3565357" cy="960717"/>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lang="ru-RU" sz="1200" dirty="0">
                <a:solidFill>
                  <a:schemeClr val="tx1"/>
                </a:solidFill>
                <a:latin typeface="Times New Roman" panose="02020603050405020304" pitchFamily="18" charset="0"/>
                <a:cs typeface="Times New Roman" panose="02020603050405020304" pitchFamily="18" charset="0"/>
              </a:rPr>
              <a:t>«</a:t>
            </a:r>
            <a:r>
              <a:rPr lang="ru-RU" sz="1200" dirty="0" smtClean="0">
                <a:solidFill>
                  <a:schemeClr val="tx1"/>
                </a:solidFill>
                <a:latin typeface="Times New Roman" panose="02020603050405020304" pitchFamily="18" charset="0"/>
                <a:cs typeface="Times New Roman" panose="02020603050405020304" pitchFamily="18" charset="0"/>
              </a:rPr>
              <a:t>Обеспечение общественной </a:t>
            </a:r>
            <a:r>
              <a:rPr lang="ru-RU" sz="1200" dirty="0">
                <a:solidFill>
                  <a:schemeClr val="tx1"/>
                </a:solidFill>
                <a:latin typeface="Times New Roman" panose="02020603050405020304" pitchFamily="18" charset="0"/>
                <a:cs typeface="Times New Roman" panose="02020603050405020304" pitchFamily="18" charset="0"/>
              </a:rPr>
              <a:t>безопасности, профилактика правонарушений, террористических и экстремистских проявлений на территории муниципального образования город Тула»</a:t>
            </a:r>
          </a:p>
        </p:txBody>
      </p:sp>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047" y="3494312"/>
            <a:ext cx="3810000" cy="3363688"/>
          </a:xfrm>
          <a:prstGeom prst="rect">
            <a:avLst/>
          </a:prstGeom>
          <a:effectLst>
            <a:softEdge rad="0"/>
          </a:effectLst>
          <a:scene3d>
            <a:camera prst="perspectiveFront"/>
            <a:lightRig rig="threePt" dir="t"/>
          </a:scene3d>
        </p:spPr>
      </p:pic>
      <p:sp>
        <p:nvSpPr>
          <p:cNvPr id="17" name="TextBox 5"/>
          <p:cNvSpPr txBox="1">
            <a:spLocks noChangeArrowheads="1"/>
          </p:cNvSpPr>
          <p:nvPr/>
        </p:nvSpPr>
        <p:spPr bwMode="auto">
          <a:xfrm>
            <a:off x="0" y="750774"/>
            <a:ext cx="885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400" dirty="0">
                <a:latin typeface="Times New Roman" panose="02020603050405020304" pitchFamily="18" charset="0"/>
                <a:cs typeface="Times New Roman" panose="02020603050405020304" pitchFamily="18" charset="0"/>
              </a:rPr>
              <a:t>млн. руб.</a:t>
            </a:r>
          </a:p>
        </p:txBody>
      </p:sp>
      <p:sp>
        <p:nvSpPr>
          <p:cNvPr id="19" name="Скругленный прямоугольник 18"/>
          <p:cNvSpPr/>
          <p:nvPr/>
        </p:nvSpPr>
        <p:spPr>
          <a:xfrm>
            <a:off x="8569275" y="3441307"/>
            <a:ext cx="3565358" cy="710442"/>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lang="ru-RU" sz="1200" dirty="0" smtClean="0">
                <a:solidFill>
                  <a:schemeClr val="tx1"/>
                </a:solidFill>
                <a:latin typeface="Times New Roman" panose="02020603050405020304" pitchFamily="18" charset="0"/>
                <a:cs typeface="Times New Roman" panose="02020603050405020304" pitchFamily="18" charset="0"/>
              </a:rPr>
              <a:t>«Развитие </a:t>
            </a:r>
            <a:r>
              <a:rPr lang="ru-RU" sz="1200" dirty="0">
                <a:solidFill>
                  <a:schemeClr val="tx1"/>
                </a:solidFill>
                <a:latin typeface="Times New Roman" panose="02020603050405020304" pitchFamily="18" charset="0"/>
                <a:cs typeface="Times New Roman" panose="02020603050405020304" pitchFamily="18" charset="0"/>
              </a:rPr>
              <a:t>градостроительной деятельности на территории муниципального образования город Тула»</a:t>
            </a:r>
          </a:p>
        </p:txBody>
      </p:sp>
      <p:sp>
        <p:nvSpPr>
          <p:cNvPr id="20" name="Овал 19"/>
          <p:cNvSpPr/>
          <p:nvPr/>
        </p:nvSpPr>
        <p:spPr>
          <a:xfrm>
            <a:off x="6027238" y="1773007"/>
            <a:ext cx="950705" cy="613930"/>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5 893,3</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8551052" y="5022955"/>
            <a:ext cx="3565357" cy="727421"/>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a:t>
            </a:r>
            <a:r>
              <a:rPr lang="ru-RU" sz="1200" dirty="0" smtClean="0">
                <a:solidFill>
                  <a:schemeClr val="tx1"/>
                </a:solidFill>
                <a:latin typeface="Times New Roman" panose="02020603050405020304" pitchFamily="18" charset="0"/>
                <a:cs typeface="Times New Roman" panose="02020603050405020304" pitchFamily="18" charset="0"/>
              </a:rPr>
              <a:t>Развитие и поддержка субъектов малого и среднего предпринимательства муниципального </a:t>
            </a:r>
            <a:r>
              <a:rPr lang="ru-RU" sz="1200" dirty="0">
                <a:solidFill>
                  <a:schemeClr val="tx1"/>
                </a:solidFill>
                <a:latin typeface="Times New Roman" panose="02020603050405020304" pitchFamily="18" charset="0"/>
                <a:cs typeface="Times New Roman" panose="02020603050405020304" pitchFamily="18" charset="0"/>
              </a:rPr>
              <a:t>образовании город </a:t>
            </a:r>
            <a:r>
              <a:rPr lang="ru-RU" sz="1200" dirty="0" smtClean="0">
                <a:solidFill>
                  <a:schemeClr val="tx1"/>
                </a:solidFill>
                <a:latin typeface="Times New Roman" panose="02020603050405020304" pitchFamily="18" charset="0"/>
                <a:cs typeface="Times New Roman" panose="02020603050405020304" pitchFamily="18" charset="0"/>
              </a:rPr>
              <a:t>Тула»</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8587497" y="2191956"/>
            <a:ext cx="3497717" cy="436009"/>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solidFill>
                  <a:schemeClr val="tx1"/>
                </a:solidFill>
                <a:latin typeface="Times New Roman" panose="02020603050405020304" pitchFamily="18" charset="0"/>
                <a:cs typeface="Times New Roman" panose="02020603050405020304" pitchFamily="18" charset="0"/>
              </a:rPr>
              <a:t>«</a:t>
            </a:r>
            <a:r>
              <a:rPr lang="ru-RU" sz="1200" dirty="0">
                <a:solidFill>
                  <a:schemeClr val="tx1"/>
                </a:solidFill>
                <a:latin typeface="Times New Roman" panose="02020603050405020304" pitchFamily="18" charset="0"/>
                <a:cs typeface="Times New Roman" panose="02020603050405020304" pitchFamily="18" charset="0"/>
              </a:rPr>
              <a:t>Развитие культуры и туризма</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0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7732" y="1828618"/>
            <a:ext cx="10878084" cy="797441"/>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i="1" u="sng"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i="1" dirty="0">
                <a:solidFill>
                  <a:schemeClr val="tx1"/>
                </a:solidFill>
                <a:latin typeface="Times New Roman" panose="02020603050405020304" pitchFamily="18" charset="0"/>
                <a:cs typeface="Times New Roman" panose="02020603050405020304" pitchFamily="18" charset="0"/>
              </a:rPr>
              <a:t>– это совокупность мер, направленных на достижение единой цели, задач и ожидаемого результата, определение и реализацию которых осуществляет </a:t>
            </a:r>
            <a:r>
              <a:rPr lang="ru-RU" i="1" dirty="0" smtClean="0">
                <a:solidFill>
                  <a:schemeClr val="tx1"/>
                </a:solidFill>
                <a:latin typeface="Times New Roman" panose="02020603050405020304" pitchFamily="18" charset="0"/>
                <a:cs typeface="Times New Roman" panose="02020603050405020304" pitchFamily="18" charset="0"/>
              </a:rPr>
              <a:t>ответственный исполнитель муниципальной программы </a:t>
            </a:r>
            <a:r>
              <a:rPr lang="ru-RU" i="1" dirty="0">
                <a:solidFill>
                  <a:schemeClr val="tx1"/>
                </a:solidFill>
                <a:latin typeface="Times New Roman" panose="02020603050405020304" pitchFamily="18" charset="0"/>
                <a:cs typeface="Times New Roman" panose="02020603050405020304" pitchFamily="18" charset="0"/>
              </a:rPr>
              <a:t>в соответствии с возложенными на него функциями. </a:t>
            </a:r>
          </a:p>
        </p:txBody>
      </p:sp>
      <p:sp>
        <p:nvSpPr>
          <p:cNvPr id="6" name="Прямоугольник 5"/>
          <p:cNvSpPr/>
          <p:nvPr/>
        </p:nvSpPr>
        <p:spPr>
          <a:xfrm>
            <a:off x="3707027" y="3756466"/>
            <a:ext cx="7620000" cy="1323439"/>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	Муниципальным образованием город Тула </a:t>
            </a:r>
            <a:r>
              <a:rPr lang="ru-RU" sz="1600" dirty="0" smtClean="0">
                <a:latin typeface="Times New Roman" panose="02020603050405020304" pitchFamily="18" charset="0"/>
                <a:cs typeface="Times New Roman" panose="02020603050405020304" pitchFamily="18" charset="0"/>
              </a:rPr>
              <a:t>в 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3 </a:t>
            </a:r>
            <a:r>
              <a:rPr lang="ru-RU" sz="1600" dirty="0">
                <a:latin typeface="Times New Roman" panose="02020603050405020304" pitchFamily="18" charset="0"/>
                <a:cs typeface="Times New Roman" panose="02020603050405020304" pitchFamily="18" charset="0"/>
              </a:rPr>
              <a:t>году реализовывались </a:t>
            </a:r>
            <a:r>
              <a:rPr lang="ru-RU" sz="1600" dirty="0" smtClean="0">
                <a:latin typeface="Times New Roman" panose="02020603050405020304" pitchFamily="18" charset="0"/>
                <a:cs typeface="Times New Roman" panose="02020603050405020304" pitchFamily="18" charset="0"/>
              </a:rPr>
              <a:t>26 </a:t>
            </a:r>
            <a:r>
              <a:rPr lang="ru-RU" sz="1600" dirty="0">
                <a:latin typeface="Times New Roman" panose="02020603050405020304" pitchFamily="18" charset="0"/>
                <a:cs typeface="Times New Roman" panose="02020603050405020304" pitchFamily="18" charset="0"/>
              </a:rPr>
              <a:t>муниципальных программ, расходы по которым составили </a:t>
            </a:r>
            <a:r>
              <a:rPr lang="ru-RU" sz="1600" dirty="0" smtClean="0">
                <a:latin typeface="Times New Roman" panose="02020603050405020304" pitchFamily="18" charset="0"/>
                <a:cs typeface="Times New Roman" panose="02020603050405020304" pitchFamily="18" charset="0"/>
              </a:rPr>
              <a:t>26 013,6 млн</a:t>
            </a:r>
            <a:r>
              <a:rPr lang="ru-RU" sz="1600" dirty="0">
                <a:latin typeface="Times New Roman" panose="02020603050405020304" pitchFamily="18" charset="0"/>
                <a:cs typeface="Times New Roman" panose="02020603050405020304" pitchFamily="18" charset="0"/>
              </a:rPr>
              <a:t>. руб. или </a:t>
            </a:r>
            <a:r>
              <a:rPr lang="ru-RU" sz="1600" dirty="0" smtClean="0">
                <a:latin typeface="Times New Roman" panose="02020603050405020304" pitchFamily="18" charset="0"/>
                <a:cs typeface="Times New Roman" panose="02020603050405020304" pitchFamily="18" charset="0"/>
              </a:rPr>
              <a:t>97,4% </a:t>
            </a:r>
            <a:r>
              <a:rPr lang="ru-RU" sz="1600" dirty="0">
                <a:latin typeface="Times New Roman" panose="02020603050405020304" pitchFamily="18" charset="0"/>
                <a:cs typeface="Times New Roman" panose="02020603050405020304" pitchFamily="18" charset="0"/>
              </a:rPr>
              <a:t>к плану по сводной бюджетной росписи.    	  </a:t>
            </a:r>
            <a:endParaRPr lang="ru-RU" sz="1600" dirty="0" smtClean="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По 20 </a:t>
            </a:r>
            <a:r>
              <a:rPr lang="ru-RU" sz="1600" dirty="0">
                <a:latin typeface="Times New Roman" panose="02020603050405020304" pitchFamily="18" charset="0"/>
                <a:cs typeface="Times New Roman" panose="02020603050405020304" pitchFamily="18" charset="0"/>
              </a:rPr>
              <a:t>муниципальным программам </a:t>
            </a:r>
            <a:r>
              <a:rPr lang="ru-RU" sz="1600" dirty="0" smtClean="0">
                <a:latin typeface="Times New Roman" panose="02020603050405020304" pitchFamily="18" charset="0"/>
                <a:cs typeface="Times New Roman" panose="02020603050405020304" pitchFamily="18" charset="0"/>
              </a:rPr>
              <a:t>кассовое исполнение бюджета муниципального образования город Тула составило </a:t>
            </a:r>
            <a:r>
              <a:rPr lang="ru-RU" sz="1600" dirty="0">
                <a:latin typeface="Times New Roman" panose="02020603050405020304" pitchFamily="18" charset="0"/>
                <a:cs typeface="Times New Roman" panose="02020603050405020304" pitchFamily="18" charset="0"/>
              </a:rPr>
              <a:t>выше </a:t>
            </a:r>
            <a:r>
              <a:rPr lang="ru-RU" sz="1600" dirty="0" smtClean="0">
                <a:latin typeface="Times New Roman" panose="02020603050405020304" pitchFamily="18" charset="0"/>
                <a:cs typeface="Times New Roman" panose="02020603050405020304" pitchFamily="18" charset="0"/>
              </a:rPr>
              <a:t>9</a:t>
            </a:r>
            <a:r>
              <a:rPr lang="ru-RU" sz="1600" dirty="0">
                <a:latin typeface="Times New Roman" panose="02020603050405020304" pitchFamily="18" charset="0"/>
                <a:cs typeface="Times New Roman" panose="02020603050405020304" pitchFamily="18" charset="0"/>
              </a:rPr>
              <a:t>5</a:t>
            </a:r>
            <a:r>
              <a:rPr lang="ru-RU" sz="1600" dirty="0" smtClean="0">
                <a:latin typeface="Times New Roman" panose="02020603050405020304" pitchFamily="18" charset="0"/>
                <a:cs typeface="Times New Roman" panose="02020603050405020304" pitchFamily="18" charset="0"/>
              </a:rPr>
              <a:t>,0%.</a:t>
            </a:r>
            <a:endParaRPr lang="ru-RU" sz="16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0" y="14875"/>
            <a:ext cx="12192000" cy="971850"/>
          </a:xfrm>
          <a:prstGeom prst="rect">
            <a:avLst/>
          </a:prstGeom>
          <a:ln>
            <a:solidFill>
              <a:srgbClr val="00B050"/>
            </a:solidFill>
          </a:ln>
          <a:effectLst>
            <a:glow rad="12700">
              <a:schemeClr val="accent1">
                <a:alpha val="40000"/>
              </a:schemeClr>
            </a:glow>
          </a:effectLst>
        </p:spPr>
      </p:pic>
      <p:sp>
        <p:nvSpPr>
          <p:cNvPr id="10" name="Прямоугольник 9"/>
          <p:cNvSpPr/>
          <p:nvPr/>
        </p:nvSpPr>
        <p:spPr>
          <a:xfrm>
            <a:off x="382771" y="257307"/>
            <a:ext cx="11173045" cy="46166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Муниципальные программы</a:t>
            </a:r>
          </a:p>
        </p:txBody>
      </p:sp>
      <p:pic>
        <p:nvPicPr>
          <p:cNvPr id="7" name="Рисунок 6"/>
          <p:cNvPicPr>
            <a:picLocks noChangeAspect="1"/>
          </p:cNvPicPr>
          <p:nvPr/>
        </p:nvPicPr>
        <p:blipFill>
          <a:blip r:embed="rId3"/>
          <a:stretch>
            <a:fillRect/>
          </a:stretch>
        </p:blipFill>
        <p:spPr>
          <a:xfrm>
            <a:off x="609295" y="3053700"/>
            <a:ext cx="2490778" cy="3538176"/>
          </a:xfrm>
          <a:prstGeom prst="rect">
            <a:avLst/>
          </a:prstGeom>
        </p:spPr>
      </p:pic>
    </p:spTree>
    <p:extLst>
      <p:ext uri="{BB962C8B-B14F-4D97-AF65-F5344CB8AC3E}">
        <p14:creationId xmlns:p14="http://schemas.microsoft.com/office/powerpoint/2010/main" val="2942835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573378380"/>
              </p:ext>
            </p:extLst>
          </p:nvPr>
        </p:nvGraphicFramePr>
        <p:xfrm>
          <a:off x="2" y="1092950"/>
          <a:ext cx="12191997" cy="5914526"/>
        </p:xfrm>
        <a:graphic>
          <a:graphicData uri="http://schemas.openxmlformats.org/drawingml/2006/table">
            <a:tbl>
              <a:tblPr firstRow="1" bandRow="1">
                <a:tableStyleId>{5C22544A-7EE6-4342-B048-85BDC9FD1C3A}</a:tableStyleId>
              </a:tblPr>
              <a:tblGrid>
                <a:gridCol w="490482">
                  <a:extLst>
                    <a:ext uri="{9D8B030D-6E8A-4147-A177-3AD203B41FA5}">
                      <a16:colId xmlns:a16="http://schemas.microsoft.com/office/drawing/2014/main" xmlns="" val="20000"/>
                    </a:ext>
                  </a:extLst>
                </a:gridCol>
                <a:gridCol w="8777803">
                  <a:extLst>
                    <a:ext uri="{9D8B030D-6E8A-4147-A177-3AD203B41FA5}">
                      <a16:colId xmlns:a16="http://schemas.microsoft.com/office/drawing/2014/main" xmlns="" val="20001"/>
                    </a:ext>
                  </a:extLst>
                </a:gridCol>
                <a:gridCol w="971345">
                  <a:extLst>
                    <a:ext uri="{9D8B030D-6E8A-4147-A177-3AD203B41FA5}">
                      <a16:colId xmlns:a16="http://schemas.microsoft.com/office/drawing/2014/main" xmlns="" val="20002"/>
                    </a:ext>
                  </a:extLst>
                </a:gridCol>
                <a:gridCol w="1013254">
                  <a:extLst>
                    <a:ext uri="{9D8B030D-6E8A-4147-A177-3AD203B41FA5}">
                      <a16:colId xmlns:a16="http://schemas.microsoft.com/office/drawing/2014/main" xmlns="" val="20003"/>
                    </a:ext>
                  </a:extLst>
                </a:gridCol>
                <a:gridCol w="939113">
                  <a:extLst>
                    <a:ext uri="{9D8B030D-6E8A-4147-A177-3AD203B41FA5}">
                      <a16:colId xmlns:a16="http://schemas.microsoft.com/office/drawing/2014/main" xmlns="" val="20004"/>
                    </a:ext>
                  </a:extLst>
                </a:gridCol>
              </a:tblGrid>
              <a:tr h="1030336">
                <a:tc>
                  <a:txBody>
                    <a:bodyPr/>
                    <a:lstStyle/>
                    <a:p>
                      <a:pPr algn="ctr"/>
                      <a:r>
                        <a:rPr lang="ru-RU" sz="1200" b="1" dirty="0" smtClean="0">
                          <a:latin typeface="Times New Roman" panose="02020603050405020304" pitchFamily="18" charset="0"/>
                          <a:cs typeface="Times New Roman" panose="02020603050405020304" pitchFamily="18" charset="0"/>
                        </a:rPr>
                        <a:t>№ п/п</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Наименование программы</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296612">
                <a:tc>
                  <a:txBody>
                    <a:bodyPr/>
                    <a:lstStyle/>
                    <a:p>
                      <a:pPr algn="ctr"/>
                      <a:r>
                        <a:rPr lang="ru-RU" sz="1300" dirty="0" smtClean="0">
                          <a:latin typeface="Times New Roman" panose="02020603050405020304" pitchFamily="18" charset="0"/>
                          <a:cs typeface="Times New Roman" panose="02020603050405020304" pitchFamily="18" charset="0"/>
                        </a:rPr>
                        <a:t>1</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образования»</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11 309,8</a:t>
                      </a:r>
                      <a:endParaRPr lang="ru-RU" sz="1300" dirty="0">
                        <a:latin typeface="Times New Roman" panose="02020603050405020304" pitchFamily="18" charset="0"/>
                        <a:cs typeface="Times New Roman" panose="02020603050405020304" pitchFamily="18" charset="0"/>
                      </a:endParaRPr>
                    </a:p>
                  </a:txBody>
                  <a:tcPr anchor="b"/>
                </a:tc>
                <a:tc>
                  <a:txBody>
                    <a:bodyPr/>
                    <a:lstStyle/>
                    <a:p>
                      <a:pPr algn="ctr"/>
                      <a:r>
                        <a:rPr lang="ru-RU" sz="1300" dirty="0" smtClean="0">
                          <a:latin typeface="Times New Roman" panose="02020603050405020304" pitchFamily="18" charset="0"/>
                          <a:cs typeface="Times New Roman" panose="02020603050405020304" pitchFamily="18" charset="0"/>
                        </a:rPr>
                        <a:t>11 495,9</a:t>
                      </a:r>
                      <a:endParaRPr lang="ru-RU" sz="1300" dirty="0">
                        <a:latin typeface="Times New Roman" panose="02020603050405020304" pitchFamily="18" charset="0"/>
                        <a:cs typeface="Times New Roman" panose="02020603050405020304" pitchFamily="18" charset="0"/>
                      </a:endParaRPr>
                    </a:p>
                  </a:txBody>
                  <a:tcPr anchor="b"/>
                </a:tc>
                <a:tc>
                  <a:txBody>
                    <a:bodyPr/>
                    <a:lstStyle/>
                    <a:p>
                      <a:pPr algn="ctr"/>
                      <a:r>
                        <a:rPr lang="ru-RU" sz="1300" dirty="0" smtClean="0">
                          <a:latin typeface="Times New Roman" panose="02020603050405020304" pitchFamily="18" charset="0"/>
                          <a:cs typeface="Times New Roman" panose="02020603050405020304" pitchFamily="18" charset="0"/>
                        </a:rPr>
                        <a:t>11 435,1</a:t>
                      </a:r>
                      <a:endParaRPr lang="ru-RU" sz="1300"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xmlns="" val="10001"/>
                  </a:ext>
                </a:extLst>
              </a:tr>
              <a:tr h="301145">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41,1</a:t>
                      </a:r>
                      <a:r>
                        <a:rPr lang="en-US"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40,6</a:t>
                      </a:r>
                      <a:r>
                        <a:rPr lang="en-US"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41,6</a:t>
                      </a:r>
                      <a:r>
                        <a:rPr lang="en-US"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2154340">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Рост доступности и качества дошкольного,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прав граждан на доступное и качественное дошкольное образование.</a:t>
                      </a:r>
                    </a:p>
                    <a:p>
                      <a:pPr algn="just"/>
                      <a:r>
                        <a:rPr lang="ru-RU" sz="1200" dirty="0" smtClean="0">
                          <a:latin typeface="Times New Roman" panose="02020603050405020304" pitchFamily="18" charset="0"/>
                          <a:cs typeface="Times New Roman" panose="02020603050405020304" pitchFamily="18" charset="0"/>
                        </a:rPr>
                        <a:t>2. Обеспечение прав граждан на доступное и качественное   общее образование для обучающихся в соответствии с требованиями инновационной экономики и запросами граждан, развитие муниципальной системы образования как сферы социализации детей. </a:t>
                      </a:r>
                    </a:p>
                    <a:p>
                      <a:pPr algn="just"/>
                      <a:r>
                        <a:rPr lang="ru-RU" sz="1200" dirty="0" smtClean="0">
                          <a:latin typeface="Times New Roman" panose="02020603050405020304" pitchFamily="18" charset="0"/>
                          <a:cs typeface="Times New Roman" panose="02020603050405020304" pitchFamily="18" charset="0"/>
                        </a:rPr>
                        <a:t>3. Обеспечение прав граждан на доступное и качественное дополнительное образование. </a:t>
                      </a:r>
                    </a:p>
                    <a:p>
                      <a:pPr algn="just"/>
                      <a:r>
                        <a:rPr lang="ru-RU" sz="1200" dirty="0" smtClean="0">
                          <a:latin typeface="Times New Roman" panose="02020603050405020304" pitchFamily="18" charset="0"/>
                          <a:cs typeface="Times New Roman" panose="02020603050405020304" pitchFamily="18" charset="0"/>
                        </a:rPr>
                        <a:t>4. Обеспечение детей муниципальных образовательных учреждений организованными формами отдыха, оздоровления и занятости в каникулярный период.</a:t>
                      </a:r>
                    </a:p>
                    <a:p>
                      <a:pPr algn="just"/>
                      <a:r>
                        <a:rPr lang="ru-RU" sz="1200" dirty="0" smtClean="0">
                          <a:latin typeface="Times New Roman" panose="02020603050405020304" pitchFamily="18" charset="0"/>
                          <a:cs typeface="Times New Roman" panose="02020603050405020304" pitchFamily="18" charset="0"/>
                        </a:rPr>
                        <a:t>5. Обеспечение реализации муниципальной программы муниципального образования город Тула «Развитие образования».</a:t>
                      </a:r>
                      <a:endParaRPr lang="ru-RU" sz="1200" dirty="0">
                        <a:latin typeface="Times New Roman" panose="02020603050405020304" pitchFamily="18" charset="0"/>
                        <a:cs typeface="Times New Roman" panose="02020603050405020304" pitchFamily="18" charset="0"/>
                      </a:endParaRPr>
                    </a:p>
                  </a:txBody>
                  <a:tcPr anchor="b"/>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296612">
                <a:tc>
                  <a:txBody>
                    <a:bodyPr/>
                    <a:lstStyle/>
                    <a:p>
                      <a:pPr algn="ctr"/>
                      <a:r>
                        <a:rPr lang="ru-RU" sz="1300" dirty="0" smtClean="0">
                          <a:latin typeface="Times New Roman" panose="02020603050405020304" pitchFamily="18" charset="0"/>
                          <a:cs typeface="Times New Roman" panose="02020603050405020304" pitchFamily="18" charset="0"/>
                        </a:rPr>
                        <a:t>2</a:t>
                      </a: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культуры</a:t>
                      </a:r>
                      <a:r>
                        <a:rPr lang="en-US" sz="130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и</a:t>
                      </a:r>
                      <a:r>
                        <a:rPr lang="ru-RU" sz="1300" baseline="0" dirty="0" smtClean="0">
                          <a:latin typeface="Times New Roman" panose="02020603050405020304" pitchFamily="18" charset="0"/>
                          <a:cs typeface="Times New Roman" panose="02020603050405020304" pitchFamily="18" charset="0"/>
                        </a:rPr>
                        <a:t> туризма</a:t>
                      </a: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b"/>
                </a:tc>
                <a:tc>
                  <a:txBody>
                    <a:bodyPr/>
                    <a:lstStyle/>
                    <a:p>
                      <a:pPr algn="ctr"/>
                      <a:r>
                        <a:rPr lang="ru-RU" sz="1300" dirty="0" smtClean="0">
                          <a:latin typeface="Times New Roman" panose="02020603050405020304" pitchFamily="18" charset="0"/>
                          <a:cs typeface="Times New Roman" panose="02020603050405020304" pitchFamily="18" charset="0"/>
                        </a:rPr>
                        <a:t>1 313,6</a:t>
                      </a:r>
                      <a:endParaRPr lang="ru-RU" sz="1300" dirty="0">
                        <a:latin typeface="Times New Roman" panose="02020603050405020304" pitchFamily="18" charset="0"/>
                        <a:cs typeface="Times New Roman" panose="02020603050405020304" pitchFamily="18" charset="0"/>
                      </a:endParaRPr>
                    </a:p>
                  </a:txBody>
                  <a:tcPr anchor="b"/>
                </a:tc>
                <a:tc>
                  <a:txBody>
                    <a:bodyPr/>
                    <a:lstStyle/>
                    <a:p>
                      <a:pPr algn="ctr"/>
                      <a:r>
                        <a:rPr lang="ru-RU" sz="1300" dirty="0" smtClean="0">
                          <a:latin typeface="Times New Roman" panose="02020603050405020304" pitchFamily="18" charset="0"/>
                          <a:cs typeface="Times New Roman" panose="02020603050405020304" pitchFamily="18" charset="0"/>
                        </a:rPr>
                        <a:t>1 338,7</a:t>
                      </a:r>
                      <a:endParaRPr lang="ru-RU" sz="1300" dirty="0">
                        <a:latin typeface="Times New Roman" panose="02020603050405020304" pitchFamily="18" charset="0"/>
                        <a:cs typeface="Times New Roman" panose="02020603050405020304" pitchFamily="18" charset="0"/>
                      </a:endParaRPr>
                    </a:p>
                  </a:txBody>
                  <a:tcPr anchor="b"/>
                </a:tc>
                <a:tc>
                  <a:txBody>
                    <a:bodyPr/>
                    <a:lstStyle/>
                    <a:p>
                      <a:pPr algn="ctr"/>
                      <a:r>
                        <a:rPr lang="ru-RU" sz="1300" dirty="0" smtClean="0">
                          <a:latin typeface="Times New Roman" panose="02020603050405020304" pitchFamily="18" charset="0"/>
                          <a:cs typeface="Times New Roman" panose="02020603050405020304" pitchFamily="18" charset="0"/>
                        </a:rPr>
                        <a:t>1 328,1</a:t>
                      </a:r>
                      <a:endParaRPr lang="ru-RU" sz="1300"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xmlns="" val="10004"/>
                  </a:ext>
                </a:extLst>
              </a:tr>
              <a:tr h="281001">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4,8%</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4,7%</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4,8%</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1405004">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r>
                        <a:rPr lang="ru-RU" sz="1200" dirty="0" smtClean="0">
                          <a:latin typeface="Times New Roman" panose="02020603050405020304" pitchFamily="18" charset="0"/>
                          <a:cs typeface="Times New Roman" panose="02020603050405020304" pitchFamily="18" charset="0"/>
                        </a:rPr>
                        <a:t>Обеспечение граждан доступными и качественными услугами в сфере культуры.</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Создание условий для организации досуга и обеспечение жителей муниципального образования город Тула услугами муниципальных учреждений культуры.</a:t>
                      </a:r>
                    </a:p>
                    <a:p>
                      <a:pPr algn="just"/>
                      <a:r>
                        <a:rPr lang="ru-RU" sz="1200" dirty="0" smtClean="0">
                          <a:latin typeface="Times New Roman" panose="02020603050405020304" pitchFamily="18" charset="0"/>
                          <a:cs typeface="Times New Roman" panose="02020603050405020304" pitchFamily="18" charset="0"/>
                        </a:rPr>
                        <a:t>2. Совершенствование системы дополнительного образования в сфере культуры.</a:t>
                      </a:r>
                    </a:p>
                    <a:p>
                      <a:pPr algn="just"/>
                      <a:r>
                        <a:rPr lang="ru-RU" sz="1200" dirty="0" smtClean="0">
                          <a:latin typeface="Times New Roman" panose="02020603050405020304" pitchFamily="18" charset="0"/>
                          <a:cs typeface="Times New Roman" panose="02020603050405020304" pitchFamily="18" charset="0"/>
                        </a:rPr>
                        <a:t>3. Обеспечение условий для реализации муниципальной программы муниципального образования город Тула «Развитие культуры». </a:t>
                      </a:r>
                      <a:endParaRPr lang="ru-RU" sz="1200" dirty="0">
                        <a:latin typeface="Times New Roman" panose="02020603050405020304" pitchFamily="18" charset="0"/>
                        <a:cs typeface="Times New Roman" panose="02020603050405020304" pitchFamily="18" charset="0"/>
                      </a:endParaRPr>
                    </a:p>
                  </a:txBody>
                  <a:tcPr anchor="b"/>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bl>
          </a:graphicData>
        </a:graphic>
      </p:graphicFrame>
      <p:sp>
        <p:nvSpPr>
          <p:cNvPr id="7" name="Прямоугольник 6"/>
          <p:cNvSpPr/>
          <p:nvPr/>
        </p:nvSpPr>
        <p:spPr>
          <a:xfrm>
            <a:off x="11080377" y="800685"/>
            <a:ext cx="1022068" cy="307777"/>
          </a:xfrm>
          <a:prstGeom prst="rect">
            <a:avLst/>
          </a:prstGeom>
        </p:spPr>
        <p:txBody>
          <a:bodyPr wrap="squar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1" y="2485"/>
            <a:ext cx="12192000" cy="815096"/>
          </a:xfrm>
          <a:prstGeom prst="rect">
            <a:avLst/>
          </a:prstGeom>
          <a:ln>
            <a:solidFill>
              <a:srgbClr val="00B050"/>
            </a:solidFill>
          </a:ln>
          <a:effectLst>
            <a:glow rad="12700">
              <a:schemeClr val="accent1">
                <a:alpha val="40000"/>
              </a:schemeClr>
            </a:glow>
          </a:effectLst>
        </p:spPr>
      </p:pic>
      <p:sp>
        <p:nvSpPr>
          <p:cNvPr id="9" name="Прямоугольник 8"/>
          <p:cNvSpPr/>
          <p:nvPr/>
        </p:nvSpPr>
        <p:spPr>
          <a:xfrm>
            <a:off x="1515291" y="14877"/>
            <a:ext cx="10946674" cy="923330"/>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Исполнение муниципальных программ муниципального образования </a:t>
            </a:r>
          </a:p>
          <a:p>
            <a:pPr algn="ctr"/>
            <a:r>
              <a:rPr lang="ru-RU" b="1" dirty="0">
                <a:latin typeface="Times New Roman" panose="02020603050405020304" pitchFamily="18" charset="0"/>
                <a:cs typeface="Times New Roman" panose="02020603050405020304" pitchFamily="18" charset="0"/>
              </a:rPr>
              <a:t>город Тула в </a:t>
            </a:r>
            <a:r>
              <a:rPr lang="ru-RU" b="1" dirty="0" smtClean="0">
                <a:latin typeface="Times New Roman" panose="02020603050405020304" pitchFamily="18" charset="0"/>
                <a:cs typeface="Times New Roman" panose="02020603050405020304" pitchFamily="18" charset="0"/>
              </a:rPr>
              <a:t>2023 </a:t>
            </a:r>
            <a:r>
              <a:rPr lang="ru-RU" b="1" dirty="0">
                <a:latin typeface="Times New Roman" panose="02020603050405020304" pitchFamily="18" charset="0"/>
                <a:cs typeface="Times New Roman" panose="02020603050405020304" pitchFamily="18" charset="0"/>
              </a:rPr>
              <a:t>году </a:t>
            </a:r>
            <a:r>
              <a:rPr lang="ru-RU" b="1" dirty="0" smtClean="0">
                <a:latin typeface="Times New Roman" panose="02020603050405020304" pitchFamily="18" charset="0"/>
                <a:cs typeface="Times New Roman" panose="02020603050405020304" pitchFamily="18" charset="0"/>
              </a:rPr>
              <a:t>(проект решения </a:t>
            </a:r>
            <a:r>
              <a:rPr lang="ru-RU" b="1" dirty="0">
                <a:latin typeface="Times New Roman" panose="02020603050405020304" pitchFamily="18" charset="0"/>
                <a:cs typeface="Times New Roman" panose="02020603050405020304" pitchFamily="18" charset="0"/>
              </a:rPr>
              <a:t>Тульской городской </a:t>
            </a:r>
            <a:r>
              <a:rPr lang="ru-RU" b="1" dirty="0" smtClean="0">
                <a:latin typeface="Times New Roman" panose="02020603050405020304" pitchFamily="18" charset="0"/>
                <a:cs typeface="Times New Roman" panose="02020603050405020304" pitchFamily="18" charset="0"/>
              </a:rPr>
              <a:t>Думы)</a:t>
            </a:r>
            <a:endParaRPr lang="ru-RU" b="1" dirty="0">
              <a:latin typeface="Times New Roman" panose="02020603050405020304" pitchFamily="18" charset="0"/>
              <a:cs typeface="Times New Roman" panose="02020603050405020304" pitchFamily="18" charset="0"/>
            </a:endParaRPr>
          </a:p>
          <a:p>
            <a:pPr algn="ct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333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93944548"/>
              </p:ext>
            </p:extLst>
          </p:nvPr>
        </p:nvGraphicFramePr>
        <p:xfrm>
          <a:off x="0" y="-1"/>
          <a:ext cx="12192000" cy="6922804"/>
        </p:xfrm>
        <a:graphic>
          <a:graphicData uri="http://schemas.openxmlformats.org/drawingml/2006/table">
            <a:tbl>
              <a:tblPr firstRow="1" bandRow="1">
                <a:tableStyleId>{5C22544A-7EE6-4342-B048-85BDC9FD1C3A}</a:tableStyleId>
              </a:tblPr>
              <a:tblGrid>
                <a:gridCol w="428368">
                  <a:extLst>
                    <a:ext uri="{9D8B030D-6E8A-4147-A177-3AD203B41FA5}">
                      <a16:colId xmlns:a16="http://schemas.microsoft.com/office/drawing/2014/main" xmlns="" val="20000"/>
                    </a:ext>
                  </a:extLst>
                </a:gridCol>
                <a:gridCol w="8848797">
                  <a:extLst>
                    <a:ext uri="{9D8B030D-6E8A-4147-A177-3AD203B41FA5}">
                      <a16:colId xmlns:a16="http://schemas.microsoft.com/office/drawing/2014/main" xmlns="" val="20001"/>
                    </a:ext>
                  </a:extLst>
                </a:gridCol>
                <a:gridCol w="978943">
                  <a:extLst>
                    <a:ext uri="{9D8B030D-6E8A-4147-A177-3AD203B41FA5}">
                      <a16:colId xmlns:a16="http://schemas.microsoft.com/office/drawing/2014/main" xmlns="" val="20002"/>
                    </a:ext>
                  </a:extLst>
                </a:gridCol>
                <a:gridCol w="947351">
                  <a:extLst>
                    <a:ext uri="{9D8B030D-6E8A-4147-A177-3AD203B41FA5}">
                      <a16:colId xmlns:a16="http://schemas.microsoft.com/office/drawing/2014/main" xmlns="" val="20003"/>
                    </a:ext>
                  </a:extLst>
                </a:gridCol>
                <a:gridCol w="988541">
                  <a:extLst>
                    <a:ext uri="{9D8B030D-6E8A-4147-A177-3AD203B41FA5}">
                      <a16:colId xmlns:a16="http://schemas.microsoft.com/office/drawing/2014/main" xmlns="" val="20004"/>
                    </a:ext>
                  </a:extLst>
                </a:gridCol>
              </a:tblGrid>
              <a:tr h="906163">
                <a:tc>
                  <a:txBody>
                    <a:bodyPr/>
                    <a:lstStyle/>
                    <a:p>
                      <a:pPr algn="ctr"/>
                      <a:r>
                        <a:rPr lang="ru-RU" sz="1200" b="1" dirty="0" smtClean="0">
                          <a:latin typeface="Times New Roman" panose="02020603050405020304" pitchFamily="18" charset="0"/>
                          <a:cs typeface="Times New Roman" panose="02020603050405020304" pitchFamily="18" charset="0"/>
                        </a:rPr>
                        <a:t>№ п/п</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Наименование программы</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435783">
                <a:tc>
                  <a:txBody>
                    <a:bodyPr/>
                    <a:lstStyle/>
                    <a:p>
                      <a:pPr algn="ctr"/>
                      <a:r>
                        <a:rPr lang="ru-RU" sz="1300" dirty="0" smtClean="0">
                          <a:latin typeface="Times New Roman" panose="02020603050405020304" pitchFamily="18" charset="0"/>
                          <a:cs typeface="Times New Roman" panose="02020603050405020304" pitchFamily="18" charset="0"/>
                        </a:rPr>
                        <a:t>3</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физической культуры и спорта»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668,1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672,8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671,6</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228189">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2,4%</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2,4%</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2,4%</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1659102">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Создание условий, обеспечивающих возможность  и доступность различным категориям  и возрастным группам населения для регулярных занятий  физической  культурой  и спортом, повышение  качества  предоставления муниципальных услуг в сфере физической культуры и спорта.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Создание  условий для развития физической культуры и массового спорта на территории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Обеспечение условий для реализации муниципальной программы муниципального образования город Тула «Развитие физической культуры и спорта».</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440725">
                <a:tc>
                  <a:txBody>
                    <a:bodyPr/>
                    <a:lstStyle/>
                    <a:p>
                      <a:pPr algn="ctr"/>
                      <a:r>
                        <a:rPr lang="ru-RU" sz="1300" dirty="0" smtClean="0">
                          <a:latin typeface="Times New Roman" panose="02020603050405020304" pitchFamily="18" charset="0"/>
                          <a:cs typeface="Times New Roman" panose="02020603050405020304" pitchFamily="18" charset="0"/>
                        </a:rPr>
                        <a:t>4</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«Обеспечение доступным, комфортным жильем отдельных категорий граждан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206,9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280,3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278,7</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279195">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0,8%</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1,0%</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1898067">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r>
                        <a:rPr lang="ru-RU" sz="1200" dirty="0" smtClean="0">
                          <a:latin typeface="Times New Roman" panose="02020603050405020304" pitchFamily="18" charset="0"/>
                          <a:cs typeface="Times New Roman" panose="02020603050405020304" pitchFamily="18" charset="0"/>
                        </a:rPr>
                        <a:t>Обеспечение доступным и комфортным жильем отдельных категорий граждан муниципального образования город Тула.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жилыми помещениями малоимущих граждан, признанных нуждающимися в жилых помещениях в установленном порядке, и граждан, проживающих в домах, признанных непригодными для проживания.</a:t>
                      </a:r>
                    </a:p>
                    <a:p>
                      <a:pPr algn="just"/>
                      <a:r>
                        <a:rPr lang="ru-RU" sz="1200" dirty="0" smtClean="0">
                          <a:latin typeface="Times New Roman" panose="02020603050405020304" pitchFamily="18" charset="0"/>
                          <a:cs typeface="Times New Roman" panose="02020603050405020304" pitchFamily="18" charset="0"/>
                        </a:rPr>
                        <a:t>2. Выкуп жилых помещений у собственников при изъятии земельных участков под аварийными многоквартирными домами.</a:t>
                      </a:r>
                    </a:p>
                    <a:p>
                      <a:pPr algn="just"/>
                      <a:r>
                        <a:rPr lang="ru-RU" sz="1200" dirty="0" smtClean="0">
                          <a:latin typeface="Times New Roman" panose="02020603050405020304" pitchFamily="18" charset="0"/>
                          <a:cs typeface="Times New Roman" panose="02020603050405020304" pitchFamily="18" charset="0"/>
                        </a:rPr>
                        <a:t>3. Обеспечение жильем отдельных категорий граждан в целях реализации полномочий органов местного самоуправления.</a:t>
                      </a:r>
                    </a:p>
                    <a:p>
                      <a:pPr algn="just"/>
                      <a:r>
                        <a:rPr lang="ru-RU" sz="1200" dirty="0" smtClean="0">
                          <a:latin typeface="Times New Roman" panose="02020603050405020304" pitchFamily="18" charset="0"/>
                          <a:cs typeface="Times New Roman" panose="02020603050405020304" pitchFamily="18" charset="0"/>
                        </a:rPr>
                        <a:t>4. Переселение граждан, проживающих в аварийном жилом фонде.</a:t>
                      </a:r>
                    </a:p>
                    <a:p>
                      <a:pPr algn="just"/>
                      <a:r>
                        <a:rPr lang="ru-RU" sz="1200" dirty="0" smtClean="0">
                          <a:latin typeface="Times New Roman" panose="02020603050405020304" pitchFamily="18" charset="0"/>
                          <a:cs typeface="Times New Roman" panose="02020603050405020304" pitchFamily="18" charset="0"/>
                        </a:rPr>
                        <a:t>5. Поддержка в решении жилищной проблемы молодых семей, признанных в установленном порядке нуждающимися в улучшении жилищных условий.</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397956">
                <a:tc>
                  <a:txBody>
                    <a:bodyPr/>
                    <a:lstStyle/>
                    <a:p>
                      <a:pPr algn="ctr"/>
                      <a:r>
                        <a:rPr lang="ru-RU" sz="1300" dirty="0" smtClean="0">
                          <a:latin typeface="Times New Roman" panose="02020603050405020304" pitchFamily="18" charset="0"/>
                          <a:cs typeface="Times New Roman" panose="02020603050405020304" pitchFamily="18" charset="0"/>
                        </a:rPr>
                        <a:t>5</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транспорта и повышение безопасности дорожного движения в муниципальном образовании город Тула на 2020-2026 годы»</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2 927,0</a:t>
                      </a:r>
                      <a:endParaRPr lang="en-US" sz="13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3 351,5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3 193,0</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294706">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10,6%</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11,8%</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11,6%</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139692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85517586"/>
              </p:ext>
            </p:extLst>
          </p:nvPr>
        </p:nvGraphicFramePr>
        <p:xfrm>
          <a:off x="1" y="0"/>
          <a:ext cx="12191999" cy="6827521"/>
        </p:xfrm>
        <a:graphic>
          <a:graphicData uri="http://schemas.openxmlformats.org/drawingml/2006/table">
            <a:tbl>
              <a:tblPr firstRow="1" bandRow="1">
                <a:tableStyleId>{5C22544A-7EE6-4342-B048-85BDC9FD1C3A}</a:tableStyleId>
              </a:tblPr>
              <a:tblGrid>
                <a:gridCol w="444842">
                  <a:extLst>
                    <a:ext uri="{9D8B030D-6E8A-4147-A177-3AD203B41FA5}">
                      <a16:colId xmlns:a16="http://schemas.microsoft.com/office/drawing/2014/main" xmlns="" val="20000"/>
                    </a:ext>
                  </a:extLst>
                </a:gridCol>
                <a:gridCol w="8894466">
                  <a:extLst>
                    <a:ext uri="{9D8B030D-6E8A-4147-A177-3AD203B41FA5}">
                      <a16:colId xmlns:a16="http://schemas.microsoft.com/office/drawing/2014/main" xmlns="" val="20001"/>
                    </a:ext>
                  </a:extLst>
                </a:gridCol>
                <a:gridCol w="1003176">
                  <a:extLst>
                    <a:ext uri="{9D8B030D-6E8A-4147-A177-3AD203B41FA5}">
                      <a16:colId xmlns:a16="http://schemas.microsoft.com/office/drawing/2014/main" xmlns="" val="20002"/>
                    </a:ext>
                  </a:extLst>
                </a:gridCol>
                <a:gridCol w="923278">
                  <a:extLst>
                    <a:ext uri="{9D8B030D-6E8A-4147-A177-3AD203B41FA5}">
                      <a16:colId xmlns:a16="http://schemas.microsoft.com/office/drawing/2014/main" xmlns="" val="20003"/>
                    </a:ext>
                  </a:extLst>
                </a:gridCol>
                <a:gridCol w="926237">
                  <a:extLst>
                    <a:ext uri="{9D8B030D-6E8A-4147-A177-3AD203B41FA5}">
                      <a16:colId xmlns:a16="http://schemas.microsoft.com/office/drawing/2014/main" xmlns="" val="20004"/>
                    </a:ext>
                  </a:extLst>
                </a:gridCol>
              </a:tblGrid>
              <a:tr h="444843">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2058636">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r>
                        <a:rPr lang="ru-RU" sz="1200" b="1" dirty="0" smtClean="0">
                          <a:latin typeface="Times New Roman" panose="02020603050405020304" pitchFamily="18" charset="0"/>
                          <a:cs typeface="Times New Roman" panose="02020603050405020304" pitchFamily="18" charset="0"/>
                        </a:rPr>
                        <a:t>Цели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1.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транспортного обслуживания населения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Обеспечение безопасности дорожного движения посредством совершенствования улично-дорожной сети. </a:t>
                      </a:r>
                    </a:p>
                    <a:p>
                      <a:pPr algn="just"/>
                      <a:r>
                        <a:rPr lang="ru-RU" sz="1200" dirty="0" smtClean="0">
                          <a:latin typeface="Times New Roman" panose="02020603050405020304" pitchFamily="18" charset="0"/>
                          <a:cs typeface="Times New Roman" panose="02020603050405020304" pitchFamily="18" charset="0"/>
                        </a:rPr>
                        <a:t>3.Обеспечение реализации муниципальной программы муниципального образования города Тула «Развитие транспорта и повышение безопасности дорожного движения в муниципальном образовании город Тула».</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535459">
                <a:tc>
                  <a:txBody>
                    <a:bodyPr/>
                    <a:lstStyle/>
                    <a:p>
                      <a:pPr algn="ctr"/>
                      <a:r>
                        <a:rPr lang="ru-RU" sz="1300" dirty="0" smtClean="0">
                          <a:latin typeface="Times New Roman" panose="02020603050405020304" pitchFamily="18" charset="0"/>
                          <a:cs typeface="Times New Roman" panose="02020603050405020304" pitchFamily="18" charset="0"/>
                        </a:rPr>
                        <a:t>6</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«Энергосбережение и повышение энергетической эффективности в муниципальном образовании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34,1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3,9</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271849">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0,12%</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0,01%</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0,01%</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1248033">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Повышение эффективности использования энергетических ресурсов в муниципальном образовании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энергосбережения в муниципальных учреждениях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Сокращение на территории муниципального образования город Тула количества бесхозяйных объектов недвижимого имущества, используемых для передачи энергетических ресурсов (включая газоснабжение, тепло и электроснабжение).</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548640">
                <a:tc>
                  <a:txBody>
                    <a:bodyPr/>
                    <a:lstStyle/>
                    <a:p>
                      <a:pPr algn="ctr"/>
                      <a:r>
                        <a:rPr lang="ru-RU" sz="1300" dirty="0" smtClean="0">
                          <a:latin typeface="Times New Roman" panose="02020603050405020304" pitchFamily="18" charset="0"/>
                          <a:cs typeface="Times New Roman" panose="02020603050405020304" pitchFamily="18" charset="0"/>
                        </a:rPr>
                        <a:t>7</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a:t>
                      </a:r>
                      <a:r>
                        <a:rPr lang="ru-RU" sz="1300" kern="1200" dirty="0" smtClean="0">
                          <a:solidFill>
                            <a:schemeClr val="dk1"/>
                          </a:solidFill>
                          <a:effectLst/>
                          <a:latin typeface="Times New Roman" panose="02020603050405020304" pitchFamily="18" charset="0"/>
                          <a:ea typeface="+mn-ea"/>
                          <a:cs typeface="Times New Roman" panose="02020603050405020304" pitchFamily="18" charset="0"/>
                        </a:rPr>
                        <a:t>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a:t>
                      </a:r>
                      <a:r>
                        <a:rPr lang="ru-RU" sz="1300" dirty="0" smtClean="0">
                          <a:latin typeface="Times New Roman" panose="02020603050405020304" pitchFamily="18" charset="0"/>
                          <a:cs typeface="Times New Roman" panose="02020603050405020304" pitchFamily="18" charset="0"/>
                        </a:rPr>
                        <a:t>»</a:t>
                      </a: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20,9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19,1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19,0</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238897">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882273">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solidFill>
                            <a:schemeClr val="tx1"/>
                          </a:solidFill>
                          <a:latin typeface="Times New Roman" panose="02020603050405020304" pitchFamily="18" charset="0"/>
                          <a:cs typeface="Times New Roman" panose="02020603050405020304" pitchFamily="18" charset="0"/>
                        </a:rPr>
                        <a:t>Развитие института территориальных общественных самоуправлений, социально ориентированных некоммерческих организаций, вовлечение большего количества жителей муниципального образования город Тула в деятельность местного самоуправления.</a:t>
                      </a: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1538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29117276"/>
              </p:ext>
            </p:extLst>
          </p:nvPr>
        </p:nvGraphicFramePr>
        <p:xfrm>
          <a:off x="1" y="0"/>
          <a:ext cx="12191999" cy="7958413"/>
        </p:xfrm>
        <a:graphic>
          <a:graphicData uri="http://schemas.openxmlformats.org/drawingml/2006/table">
            <a:tbl>
              <a:tblPr firstRow="1" bandRow="1">
                <a:tableStyleId>{5C22544A-7EE6-4342-B048-85BDC9FD1C3A}</a:tableStyleId>
              </a:tblPr>
              <a:tblGrid>
                <a:gridCol w="444842">
                  <a:extLst>
                    <a:ext uri="{9D8B030D-6E8A-4147-A177-3AD203B41FA5}">
                      <a16:colId xmlns:a16="http://schemas.microsoft.com/office/drawing/2014/main" xmlns="" val="20000"/>
                    </a:ext>
                  </a:extLst>
                </a:gridCol>
                <a:gridCol w="8929893">
                  <a:extLst>
                    <a:ext uri="{9D8B030D-6E8A-4147-A177-3AD203B41FA5}">
                      <a16:colId xmlns:a16="http://schemas.microsoft.com/office/drawing/2014/main" xmlns="" val="20001"/>
                    </a:ext>
                  </a:extLst>
                </a:gridCol>
                <a:gridCol w="985505">
                  <a:extLst>
                    <a:ext uri="{9D8B030D-6E8A-4147-A177-3AD203B41FA5}">
                      <a16:colId xmlns:a16="http://schemas.microsoft.com/office/drawing/2014/main" xmlns="" val="20002"/>
                    </a:ext>
                  </a:extLst>
                </a:gridCol>
                <a:gridCol w="932155">
                  <a:extLst>
                    <a:ext uri="{9D8B030D-6E8A-4147-A177-3AD203B41FA5}">
                      <a16:colId xmlns:a16="http://schemas.microsoft.com/office/drawing/2014/main" xmlns="" val="20003"/>
                    </a:ext>
                  </a:extLst>
                </a:gridCol>
                <a:gridCol w="899604">
                  <a:extLst>
                    <a:ext uri="{9D8B030D-6E8A-4147-A177-3AD203B41FA5}">
                      <a16:colId xmlns:a16="http://schemas.microsoft.com/office/drawing/2014/main" xmlns="" val="20004"/>
                    </a:ext>
                  </a:extLst>
                </a:gridCol>
              </a:tblGrid>
              <a:tr h="897924">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954765">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solidFill>
                            <a:schemeClr val="tx1"/>
                          </a:solidFill>
                          <a:latin typeface="Times New Roman" panose="02020603050405020304" pitchFamily="18" charset="0"/>
                          <a:cs typeface="Times New Roman" panose="02020603050405020304" pitchFamily="18" charset="0"/>
                        </a:rPr>
                        <a:t>1.Повышение эффективности взаимодействия администрации города Тулы, социально ориентированных некоммерческих организаций и территориальных общественных самоуправлений</a:t>
                      </a:r>
                      <a:r>
                        <a:rPr lang="ru-RU" sz="1200" baseline="0" dirty="0" smtClean="0">
                          <a:solidFill>
                            <a:schemeClr val="tx1"/>
                          </a:solidFill>
                          <a:latin typeface="Times New Roman" panose="02020603050405020304" pitchFamily="18" charset="0"/>
                          <a:cs typeface="Times New Roman" panose="02020603050405020304" pitchFamily="18" charset="0"/>
                        </a:rPr>
                        <a:t> посредством информированности населения о деятельности органов местного самоуправления</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r>
                        <a:rPr lang="ru-RU" sz="1200" dirty="0" smtClean="0">
                          <a:solidFill>
                            <a:schemeClr val="tx1"/>
                          </a:solidFill>
                          <a:latin typeface="Times New Roman" panose="02020603050405020304" pitchFamily="18" charset="0"/>
                          <a:cs typeface="Times New Roman" panose="02020603050405020304" pitchFamily="18" charset="0"/>
                        </a:rPr>
                        <a:t>2.Реализация механизма муниципальной</a:t>
                      </a:r>
                      <a:r>
                        <a:rPr lang="ru-RU" sz="1200" baseline="0" dirty="0" smtClean="0">
                          <a:solidFill>
                            <a:schemeClr val="tx1"/>
                          </a:solidFill>
                          <a:latin typeface="Times New Roman" panose="02020603050405020304" pitchFamily="18" charset="0"/>
                          <a:cs typeface="Times New Roman" panose="02020603050405020304" pitchFamily="18" charset="0"/>
                        </a:rPr>
                        <a:t>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 научного, культурного потенциала жителей муниципального образования город Тула для решения вопросов местного значения.</a:t>
                      </a:r>
                    </a:p>
                    <a:p>
                      <a:pPr algn="just"/>
                      <a:r>
                        <a:rPr lang="ru-RU" sz="1200" dirty="0" smtClean="0">
                          <a:solidFill>
                            <a:schemeClr val="tx1"/>
                          </a:solidFill>
                          <a:latin typeface="Times New Roman" panose="02020603050405020304" pitchFamily="18" charset="0"/>
                          <a:cs typeface="Times New Roman" panose="02020603050405020304" pitchFamily="18" charset="0"/>
                        </a:rPr>
                        <a:t>3.Создание условий для развития территориальных общественных самоуправлений для решения вопросов местного значения.</a:t>
                      </a:r>
                    </a:p>
                    <a:p>
                      <a:pPr algn="just"/>
                      <a:r>
                        <a:rPr lang="ru-RU" sz="1200" dirty="0" smtClean="0">
                          <a:solidFill>
                            <a:schemeClr val="tx1"/>
                          </a:solidFill>
                          <a:latin typeface="Times New Roman" panose="02020603050405020304" pitchFamily="18" charset="0"/>
                          <a:cs typeface="Times New Roman" panose="02020603050405020304" pitchFamily="18" charset="0"/>
                        </a:rPr>
                        <a:t>4.Повышение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a:t>
                      </a: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338413">
                <a:tc>
                  <a:txBody>
                    <a:bodyPr/>
                    <a:lstStyle/>
                    <a:p>
                      <a:pPr algn="ctr"/>
                      <a:r>
                        <a:rPr lang="ru-RU" sz="1300" dirty="0" smtClean="0">
                          <a:latin typeface="Times New Roman" panose="02020603050405020304" pitchFamily="18" charset="0"/>
                          <a:cs typeface="Times New Roman" panose="02020603050405020304" pitchFamily="18" charset="0"/>
                        </a:rPr>
                        <a:t>8</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муниципальной службы в администрации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en-US" sz="1300" dirty="0" smtClean="0">
                          <a:latin typeface="Times New Roman" panose="02020603050405020304" pitchFamily="18" charset="0"/>
                          <a:cs typeface="Times New Roman" panose="02020603050405020304" pitchFamily="18" charset="0"/>
                        </a:rPr>
                        <a:t>0,</a:t>
                      </a:r>
                      <a:r>
                        <a:rPr lang="ru-RU" sz="1300" dirty="0" smtClean="0">
                          <a:latin typeface="Times New Roman" panose="02020603050405020304" pitchFamily="18" charset="0"/>
                          <a:cs typeface="Times New Roman" panose="02020603050405020304" pitchFamily="18" charset="0"/>
                        </a:rPr>
                        <a:t>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en-US" sz="1300" dirty="0" smtClean="0">
                          <a:latin typeface="Times New Roman" panose="02020603050405020304" pitchFamily="18" charset="0"/>
                          <a:cs typeface="Times New Roman" panose="02020603050405020304" pitchFamily="18" charset="0"/>
                        </a:rPr>
                        <a:t>0,</a:t>
                      </a:r>
                      <a:r>
                        <a:rPr lang="ru-RU" sz="1300" dirty="0" smtClean="0">
                          <a:latin typeface="Times New Roman" panose="02020603050405020304" pitchFamily="18" charset="0"/>
                          <a:cs typeface="Times New Roman" panose="02020603050405020304" pitchFamily="18" charset="0"/>
                        </a:rPr>
                        <a:t>7</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261963">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0,0</a:t>
                      </a:r>
                      <a:r>
                        <a:rPr lang="en-US" sz="1200" dirty="0" smtClean="0">
                          <a:latin typeface="Times New Roman" panose="02020603050405020304" pitchFamily="18" charset="0"/>
                          <a:cs typeface="Times New Roman" panose="02020603050405020304" pitchFamily="18" charset="0"/>
                        </a:rPr>
                        <a:t>0</a:t>
                      </a:r>
                      <a:r>
                        <a:rPr lang="ru-RU" sz="1200" dirty="0" smtClean="0">
                          <a:latin typeface="Times New Roman" panose="02020603050405020304" pitchFamily="18" charset="0"/>
                          <a:cs typeface="Times New Roman" panose="02020603050405020304" pitchFamily="18" charset="0"/>
                        </a:rPr>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0,0</a:t>
                      </a:r>
                      <a:r>
                        <a:rPr lang="en-US" sz="1200" dirty="0" smtClean="0">
                          <a:latin typeface="Times New Roman" panose="02020603050405020304" pitchFamily="18" charset="0"/>
                          <a:cs typeface="Times New Roman" panose="02020603050405020304" pitchFamily="18" charset="0"/>
                        </a:rPr>
                        <a:t>0</a:t>
                      </a:r>
                      <a:r>
                        <a:rPr lang="ru-RU" sz="1200" dirty="0" smtClean="0">
                          <a:latin typeface="Times New Roman" panose="02020603050405020304" pitchFamily="18" charset="0"/>
                          <a:cs typeface="Times New Roman" panose="02020603050405020304" pitchFamily="18" charset="0"/>
                        </a:rPr>
                        <a:t>2%</a:t>
                      </a: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0,0</a:t>
                      </a:r>
                      <a:r>
                        <a:rPr lang="en-US" sz="1200" dirty="0" smtClean="0">
                          <a:latin typeface="Times New Roman" panose="02020603050405020304" pitchFamily="18" charset="0"/>
                          <a:cs typeface="Times New Roman" panose="02020603050405020304" pitchFamily="18" charset="0"/>
                        </a:rPr>
                        <a:t>0</a:t>
                      </a:r>
                      <a:r>
                        <a:rPr lang="ru-RU" sz="1200" dirty="0" smtClean="0">
                          <a:latin typeface="Times New Roman" panose="02020603050405020304" pitchFamily="18" charset="0"/>
                          <a:cs typeface="Times New Roman" panose="02020603050405020304" pitchFamily="18" charset="0"/>
                        </a:rPr>
                        <a:t>2%</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1107988">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Обеспечение профессионального развития муниципальных служащих и повышение кадрового потенциала администрации города Тулы. Совершенствование организации муниципальной службы  в администрации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1.Внедрение эффективных технологий кадровой работы, направленных на подбор квалифицированных кадров для  муниципальной службы, оценку эффективности деятельности муниципальных служащих, повышение их профессиональной  компетентности, создание условий для результативной профессиональной  служебной деятельности и должностного (служебного) роста.</a:t>
                      </a:r>
                    </a:p>
                    <a:p>
                      <a:pPr algn="just"/>
                      <a:r>
                        <a:rPr lang="ru-RU" sz="1200" dirty="0" smtClean="0">
                          <a:latin typeface="Times New Roman" panose="02020603050405020304" pitchFamily="18" charset="0"/>
                          <a:cs typeface="Times New Roman" panose="02020603050405020304" pitchFamily="18" charset="0"/>
                        </a:rPr>
                        <a:t>2. Реализация современных программ дополнительного профессионального и высшего образования.</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3.Привлечение на муниципальную службу квалифицированных специалистов, укрепление кадрового потенциала.                                  4.</a:t>
                      </a:r>
                      <a:r>
                        <a:rPr lang="ru-RU" sz="1200" baseline="0" dirty="0" smtClean="0">
                          <a:latin typeface="Times New Roman" panose="02020603050405020304" pitchFamily="18" charset="0"/>
                          <a:cs typeface="Times New Roman" panose="02020603050405020304" pitchFamily="18" charset="0"/>
                        </a:rPr>
                        <a:t> Осуществление мер противодействия и профилактики коррупционных проявлений на муниципальной службе.</a:t>
                      </a:r>
                      <a:endParaRPr lang="ru-RU" sz="12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471204">
                <a:tc>
                  <a:txBody>
                    <a:bodyPr/>
                    <a:lstStyle/>
                    <a:p>
                      <a:pPr algn="ctr"/>
                      <a:r>
                        <a:rPr lang="ru-RU" sz="1300" dirty="0" smtClean="0">
                          <a:latin typeface="Times New Roman" panose="02020603050405020304" pitchFamily="18" charset="0"/>
                          <a:cs typeface="Times New Roman" panose="02020603050405020304" pitchFamily="18" charset="0"/>
                        </a:rPr>
                        <a:t>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«Развитие и поддержка субъектов малого и среднего предпринимательства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2,5</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238897">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0,01%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0,01%</a:t>
                      </a: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0,01%</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1645095">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Формирование благоприятных условий для устойчивого развития субъектов малого и среднего предпринимательства и осуществления их деятельности, способствующих созданию новых рабочих мест, развитию реального сектора экономики, пополнению бюджета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Развитие инфраструктуры, информационной и консультационной, имущественной составляющих поддержки малого и среднего предпринимательства, популяризация положительного опыта деятельности субъектов малого и среднего предпринимательства.</a:t>
                      </a:r>
                    </a:p>
                    <a:p>
                      <a:pPr algn="just"/>
                      <a:r>
                        <a:rPr lang="ru-RU" sz="1200" dirty="0" smtClean="0">
                          <a:latin typeface="Times New Roman" panose="02020603050405020304" pitchFamily="18" charset="0"/>
                          <a:cs typeface="Times New Roman" panose="02020603050405020304" pitchFamily="18" charset="0"/>
                        </a:rPr>
                        <a:t>2. Разработка и внедрение комплексных мероприятий в сфере поддержки малых и средних предприятий муниципального образования город Тула.</a:t>
                      </a: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521185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64048042"/>
              </p:ext>
            </p:extLst>
          </p:nvPr>
        </p:nvGraphicFramePr>
        <p:xfrm>
          <a:off x="0" y="-60087"/>
          <a:ext cx="12192000" cy="6947998"/>
        </p:xfrm>
        <a:graphic>
          <a:graphicData uri="http://schemas.openxmlformats.org/drawingml/2006/table">
            <a:tbl>
              <a:tblPr firstRow="1" bandRow="1">
                <a:tableStyleId>{5C22544A-7EE6-4342-B048-85BDC9FD1C3A}</a:tableStyleId>
              </a:tblPr>
              <a:tblGrid>
                <a:gridCol w="453081">
                  <a:extLst>
                    <a:ext uri="{9D8B030D-6E8A-4147-A177-3AD203B41FA5}">
                      <a16:colId xmlns:a16="http://schemas.microsoft.com/office/drawing/2014/main" xmlns="" val="20000"/>
                    </a:ext>
                  </a:extLst>
                </a:gridCol>
                <a:gridCol w="8905103">
                  <a:extLst>
                    <a:ext uri="{9D8B030D-6E8A-4147-A177-3AD203B41FA5}">
                      <a16:colId xmlns:a16="http://schemas.microsoft.com/office/drawing/2014/main" xmlns="" val="20001"/>
                    </a:ext>
                  </a:extLst>
                </a:gridCol>
                <a:gridCol w="957668">
                  <a:extLst>
                    <a:ext uri="{9D8B030D-6E8A-4147-A177-3AD203B41FA5}">
                      <a16:colId xmlns:a16="http://schemas.microsoft.com/office/drawing/2014/main" xmlns="" val="20002"/>
                    </a:ext>
                  </a:extLst>
                </a:gridCol>
                <a:gridCol w="949911">
                  <a:extLst>
                    <a:ext uri="{9D8B030D-6E8A-4147-A177-3AD203B41FA5}">
                      <a16:colId xmlns:a16="http://schemas.microsoft.com/office/drawing/2014/main" xmlns="" val="20003"/>
                    </a:ext>
                  </a:extLst>
                </a:gridCol>
                <a:gridCol w="926237">
                  <a:extLst>
                    <a:ext uri="{9D8B030D-6E8A-4147-A177-3AD203B41FA5}">
                      <a16:colId xmlns:a16="http://schemas.microsoft.com/office/drawing/2014/main" xmlns="" val="20004"/>
                    </a:ext>
                  </a:extLst>
                </a:gridCol>
              </a:tblGrid>
              <a:tr h="999363">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295738">
                <a:tc>
                  <a:txBody>
                    <a:bodyPr/>
                    <a:lstStyle/>
                    <a:p>
                      <a:pPr algn="ctr"/>
                      <a:r>
                        <a:rPr lang="ru-RU" sz="1300" dirty="0" smtClean="0">
                          <a:latin typeface="Times New Roman" panose="02020603050405020304" pitchFamily="18" charset="0"/>
                          <a:cs typeface="Times New Roman" panose="02020603050405020304" pitchFamily="18" charset="0"/>
                        </a:rPr>
                        <a:t>10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«Комплексное благоустройство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2 929,9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3 420,2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3 386,4</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266411">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10,6%</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1</a:t>
                      </a:r>
                      <a:r>
                        <a:rPr lang="ru-RU" sz="1200" dirty="0" smtClean="0">
                          <a:latin typeface="Times New Roman" panose="02020603050405020304" pitchFamily="18" charset="0"/>
                          <a:cs typeface="Times New Roman" panose="02020603050405020304" pitchFamily="18" charset="0"/>
                        </a:rPr>
                        <a:t>2</a:t>
                      </a:r>
                      <a:r>
                        <a:rPr lang="en-US" sz="1200" dirty="0" smtClean="0">
                          <a:latin typeface="Times New Roman" panose="02020603050405020304" pitchFamily="18" charset="0"/>
                          <a:cs typeface="Times New Roman" panose="02020603050405020304" pitchFamily="18" charset="0"/>
                        </a:rPr>
                        <a:t>,1</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1</a:t>
                      </a:r>
                      <a:r>
                        <a:rPr lang="ru-RU" sz="1200" dirty="0" smtClean="0">
                          <a:latin typeface="Times New Roman" panose="02020603050405020304" pitchFamily="18" charset="0"/>
                          <a:cs typeface="Times New Roman" panose="02020603050405020304" pitchFamily="18" charset="0"/>
                        </a:rPr>
                        <a:t>2,3%</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1520012">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Создание комфортной, благоприятной среды для проживания и отдыха населения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благоустройства и поддержания санитарного порядка на территории муниципального образования город Тула. </a:t>
                      </a:r>
                    </a:p>
                    <a:p>
                      <a:pPr algn="just"/>
                      <a:r>
                        <a:rPr lang="ru-RU" sz="1200" dirty="0" smtClean="0">
                          <a:latin typeface="Times New Roman" panose="02020603050405020304" pitchFamily="18" charset="0"/>
                          <a:cs typeface="Times New Roman" panose="02020603050405020304" pitchFamily="18" charset="0"/>
                        </a:rPr>
                        <a:t>2.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 </a:t>
                      </a:r>
                    </a:p>
                    <a:p>
                      <a:pPr algn="just"/>
                      <a:r>
                        <a:rPr lang="ru-RU" sz="1200" dirty="0" smtClean="0">
                          <a:latin typeface="Times New Roman" panose="02020603050405020304" pitchFamily="18" charset="0"/>
                          <a:cs typeface="Times New Roman" panose="02020603050405020304" pitchFamily="18" charset="0"/>
                        </a:rPr>
                        <a:t>3. Обеспечение реализации муниципальной программы муниципального образования город Тула «Комплексное благоустройство муниципального образования город Тула».</a:t>
                      </a: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247136">
                <a:tc>
                  <a:txBody>
                    <a:bodyPr/>
                    <a:lstStyle/>
                    <a:p>
                      <a:pPr algn="ctr"/>
                      <a:r>
                        <a:rPr lang="ru-RU" sz="1300" dirty="0" smtClean="0">
                          <a:latin typeface="Times New Roman" panose="02020603050405020304" pitchFamily="18" charset="0"/>
                          <a:cs typeface="Times New Roman" panose="02020603050405020304" pitchFamily="18" charset="0"/>
                        </a:rPr>
                        <a:t>11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«Управление муниципальным имуществом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223,5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176,9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149,4</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237405">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0,8%</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0,6%</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0,5%</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1305032">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150" dirty="0" smtClean="0">
                          <a:latin typeface="Times New Roman" panose="02020603050405020304" pitchFamily="18" charset="0"/>
                          <a:cs typeface="Times New Roman" panose="02020603050405020304" pitchFamily="18" charset="0"/>
                        </a:rPr>
                        <a:t>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Повышение эффективности в управлении и распоряжении муниципальным имуществом.</a:t>
                      </a:r>
                    </a:p>
                    <a:p>
                      <a:pPr algn="just"/>
                      <a:r>
                        <a:rPr lang="ru-RU" sz="1200" dirty="0" smtClean="0">
                          <a:latin typeface="Times New Roman" panose="02020603050405020304" pitchFamily="18" charset="0"/>
                          <a:cs typeface="Times New Roman" panose="02020603050405020304" pitchFamily="18" charset="0"/>
                        </a:rPr>
                        <a:t>2. Обеспечение реализации муниципальной программы муниципального образования город Тула «Управление муниципальным имуществом муниципального образования город Тула».</a:t>
                      </a: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239053">
                <a:tc>
                  <a:txBody>
                    <a:bodyPr/>
                    <a:lstStyle/>
                    <a:p>
                      <a:pPr algn="ctr"/>
                      <a:r>
                        <a:rPr lang="ru-RU" sz="1300" dirty="0" smtClean="0">
                          <a:latin typeface="Times New Roman" panose="02020603050405020304" pitchFamily="18" charset="0"/>
                          <a:cs typeface="Times New Roman" panose="02020603050405020304" pitchFamily="18" charset="0"/>
                        </a:rPr>
                        <a:t>12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«Управление муниципальными финансами»</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390,1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389,1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252,4</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184589">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4</a:t>
                      </a:r>
                      <a:r>
                        <a:rPr lang="ru-RU" sz="1200" dirty="0" smtClean="0">
                          <a:latin typeface="Times New Roman" panose="02020603050405020304" pitchFamily="18" charset="0"/>
                          <a:cs typeface="Times New Roman" panose="02020603050405020304" pitchFamily="18" charset="0"/>
                        </a:rPr>
                        <a:t>%</a:t>
                      </a: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1,4%</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0,9%</a:t>
                      </a:r>
                    </a:p>
                  </a:txBody>
                  <a:tcPr anchor="ctr"/>
                </a:tc>
                <a:extLst>
                  <a:ext uri="{0D108BD9-81ED-4DB2-BD59-A6C34878D82A}">
                    <a16:rowId xmlns:a16="http://schemas.microsoft.com/office/drawing/2014/main" xmlns="" val="10008"/>
                  </a:ext>
                </a:extLst>
              </a:tr>
              <a:tr h="1273412">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Обеспечение долгосрочной сбалансированности и устойчивости бюджета муниципального образования город Тула, повышение качества управления муниципальными финансами.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1. Обеспечение бюджетного процесса в муниципальном образовании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2. Обеспечение реализации муниципальной программы муниципального образования город Тула «Управление муниципальными финансами».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46978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729" y="435785"/>
            <a:ext cx="10852368" cy="6740307"/>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Уважаемые жители </a:t>
            </a:r>
          </a:p>
          <a:p>
            <a:pPr algn="ctr"/>
            <a:r>
              <a:rPr lang="ru-RU" b="1" dirty="0">
                <a:latin typeface="Times New Roman" panose="02020603050405020304" pitchFamily="18" charset="0"/>
                <a:cs typeface="Times New Roman" panose="02020603050405020304" pitchFamily="18" charset="0"/>
              </a:rPr>
              <a:t>муниципального образования город Тула!</a:t>
            </a: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Исполнение бюджета – это этап бюджетного процесса, который начинается с момента утверждения решения о бюджете и продолжается в течение всего финансового года.</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Бюджет </a:t>
            </a:r>
            <a:r>
              <a:rPr lang="ru-RU" dirty="0">
                <a:latin typeface="Times New Roman" panose="02020603050405020304" pitchFamily="18" charset="0"/>
                <a:cs typeface="Times New Roman" panose="02020603050405020304" pitchFamily="18" charset="0"/>
              </a:rPr>
              <a:t>для граждан, составленный на основе отчета об исполнении бюджета муниципального образования город Тула за </a:t>
            </a:r>
            <a:r>
              <a:rPr lang="ru-RU" dirty="0" smtClean="0">
                <a:latin typeface="Times New Roman" panose="02020603050405020304" pitchFamily="18" charset="0"/>
                <a:cs typeface="Times New Roman" panose="02020603050405020304" pitchFamily="18" charset="0"/>
              </a:rPr>
              <a:t>20</a:t>
            </a:r>
            <a:r>
              <a:rPr lang="en-US"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3 </a:t>
            </a:r>
            <a:r>
              <a:rPr lang="ru-RU" dirty="0">
                <a:latin typeface="Times New Roman" panose="02020603050405020304" pitchFamily="18" charset="0"/>
                <a:cs typeface="Times New Roman" panose="02020603050405020304" pitchFamily="18" charset="0"/>
              </a:rPr>
              <a:t>год – документ, содержащий основные положения решения Тульской городской Думы о бюджете муниципального образования город Тула и отчета о его исполнении в виде открытой и понятной гражданам информации.</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Итоги исполнения бюджета муниципального образования город Тула за </a:t>
            </a:r>
            <a:r>
              <a:rPr lang="ru-RU" dirty="0" smtClean="0">
                <a:latin typeface="Times New Roman" panose="02020603050405020304" pitchFamily="18" charset="0"/>
                <a:cs typeface="Times New Roman" panose="02020603050405020304" pitchFamily="18" charset="0"/>
              </a:rPr>
              <a:t>20</a:t>
            </a:r>
            <a:r>
              <a:rPr lang="en-US"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3 </a:t>
            </a:r>
            <a:r>
              <a:rPr lang="ru-RU" dirty="0">
                <a:latin typeface="Times New Roman" panose="02020603050405020304" pitchFamily="18" charset="0"/>
                <a:cs typeface="Times New Roman" panose="02020603050405020304" pitchFamily="18" charset="0"/>
              </a:rPr>
              <a:t>год свидетельствуют о том, что большая часть бюджетных средств направлялась на финансирование расходов социального характера.</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Расходы </a:t>
            </a:r>
            <a:r>
              <a:rPr lang="ru-RU" dirty="0">
                <a:latin typeface="Times New Roman" panose="02020603050405020304" pitchFamily="18" charset="0"/>
                <a:cs typeface="Times New Roman" panose="02020603050405020304" pitchFamily="18" charset="0"/>
              </a:rPr>
              <a:t>бюджета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муниципального образования город Тула за </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20</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2</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3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год на </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94,6% реализованы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программно-целевым методом</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ru-RU" dirty="0" smtClean="0">
                <a:solidFill>
                  <a:srgbClr val="FF0000"/>
                </a:solidFill>
                <a:latin typeface="Times New Roman" panose="02020603050405020304" pitchFamily="18" charset="0"/>
                <a:cs typeface="Times New Roman" panose="02020603050405020304" pitchFamily="18" charset="0"/>
              </a:rPr>
              <a:t>     	</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 Муниципальное образование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город Тула в 20</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2</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3 году участвовало в реализации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6 национальных проектов («Культура», «Образование», «Жилье и городская среда», «Туризм и индустрия гостеприимства», «Демография», «Безопасные качественные дороги») и 10 региональных проектов («Обеспечение качественно нового уровня развития инфраструктуры культуры («Культурная среда»)», «Современная школа», «Патриотическое воспитание граждан Российской Федерации», «Развитие системы поддержки молодежи («Молодежь России»)», «Жилье», «Формирование комфортной городской среды», «Чистая вода», «Развитие туристической инфраструктуры», «Содействие занятости», «Региональная и местная дорожная сеть»).</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957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78169002"/>
              </p:ext>
            </p:extLst>
          </p:nvPr>
        </p:nvGraphicFramePr>
        <p:xfrm>
          <a:off x="0" y="2"/>
          <a:ext cx="12191999" cy="6879363"/>
        </p:xfrm>
        <a:graphic>
          <a:graphicData uri="http://schemas.openxmlformats.org/drawingml/2006/table">
            <a:tbl>
              <a:tblPr firstRow="1" bandRow="1">
                <a:tableStyleId>{5C22544A-7EE6-4342-B048-85BDC9FD1C3A}</a:tableStyleId>
              </a:tblPr>
              <a:tblGrid>
                <a:gridCol w="478564">
                  <a:extLst>
                    <a:ext uri="{9D8B030D-6E8A-4147-A177-3AD203B41FA5}">
                      <a16:colId xmlns:a16="http://schemas.microsoft.com/office/drawing/2014/main" xmlns="" val="20000"/>
                    </a:ext>
                  </a:extLst>
                </a:gridCol>
                <a:gridCol w="8807479">
                  <a:extLst>
                    <a:ext uri="{9D8B030D-6E8A-4147-A177-3AD203B41FA5}">
                      <a16:colId xmlns:a16="http://schemas.microsoft.com/office/drawing/2014/main" xmlns="" val="20001"/>
                    </a:ext>
                  </a:extLst>
                </a:gridCol>
                <a:gridCol w="985421">
                  <a:extLst>
                    <a:ext uri="{9D8B030D-6E8A-4147-A177-3AD203B41FA5}">
                      <a16:colId xmlns:a16="http://schemas.microsoft.com/office/drawing/2014/main" xmlns="" val="20002"/>
                    </a:ext>
                  </a:extLst>
                </a:gridCol>
                <a:gridCol w="991893">
                  <a:extLst>
                    <a:ext uri="{9D8B030D-6E8A-4147-A177-3AD203B41FA5}">
                      <a16:colId xmlns:a16="http://schemas.microsoft.com/office/drawing/2014/main" xmlns="" val="20003"/>
                    </a:ext>
                  </a:extLst>
                </a:gridCol>
                <a:gridCol w="928642">
                  <a:extLst>
                    <a:ext uri="{9D8B030D-6E8A-4147-A177-3AD203B41FA5}">
                      <a16:colId xmlns:a16="http://schemas.microsoft.com/office/drawing/2014/main" xmlns="" val="20004"/>
                    </a:ext>
                  </a:extLst>
                </a:gridCol>
              </a:tblGrid>
              <a:tr h="38717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489672">
                <a:tc>
                  <a:txBody>
                    <a:bodyPr/>
                    <a:lstStyle/>
                    <a:p>
                      <a:pPr algn="ctr"/>
                      <a:r>
                        <a:rPr lang="ru-RU" sz="1300" dirty="0" smtClean="0">
                          <a:latin typeface="Times New Roman" panose="02020603050405020304" pitchFamily="18" charset="0"/>
                          <a:cs typeface="Times New Roman" panose="02020603050405020304" pitchFamily="18" charset="0"/>
                        </a:rPr>
                        <a:t>13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Муниципальная программа «</a:t>
                      </a:r>
                      <a:r>
                        <a:rPr lang="ru-RU" sz="1300" kern="1200" dirty="0" smtClean="0">
                          <a:solidFill>
                            <a:schemeClr val="dk1"/>
                          </a:solidFill>
                          <a:effectLst/>
                          <a:latin typeface="Times New Roman" panose="02020603050405020304" pitchFamily="18" charset="0"/>
                          <a:ea typeface="+mn-ea"/>
                          <a:cs typeface="Times New Roman" panose="02020603050405020304" pitchFamily="18" charset="0"/>
                        </a:rPr>
                        <a:t>Обеспечение общественной безопасности, профилактика правонарушений, террористических и экстремистских проявлений на территории муниципального образования город Тула</a:t>
                      </a:r>
                      <a:r>
                        <a:rPr lang="ru-RU" sz="1300" dirty="0" smtClean="0">
                          <a:latin typeface="Times New Roman" panose="02020603050405020304" pitchFamily="18" charset="0"/>
                          <a:cs typeface="Times New Roman" panose="02020603050405020304" pitchFamily="18" charset="0"/>
                        </a:rPr>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40,9</a:t>
                      </a: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41,6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41,2</a:t>
                      </a:r>
                      <a:endParaRPr lang="en-US" sz="1300" dirty="0" smtClean="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20509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0,1%</a:t>
                      </a: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0,1%</a:t>
                      </a:r>
                    </a:p>
                  </a:txBody>
                  <a:tcPr anchor="ctr"/>
                </a:tc>
                <a:extLst>
                  <a:ext uri="{0D108BD9-81ED-4DB2-BD59-A6C34878D82A}">
                    <a16:rowId xmlns:a16="http://schemas.microsoft.com/office/drawing/2014/main" xmlns="" val="10002"/>
                  </a:ext>
                </a:extLst>
              </a:tr>
              <a:tr h="1539240">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Совершенствование системы профилактики правонарушений на территории муниципального образования город Тула, участие в профилактике терроризма и экстремизма, а также в минимизации и (или) ликвидации их последствий.</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1. Реализация мер по профилактике правонарушений, терроризма и экстремизма, а также минимизации и (или) ликвидации их последствий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 Совершенствование работы по предупреждению и профилактике преступлений и правонарушений, совершаемых на улицах и других общественных местах (в том числе, развитие правоохранительного сегмента АПК «Безопасный город»).</a:t>
                      </a: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540237">
                <a:tc>
                  <a:txBody>
                    <a:bodyPr/>
                    <a:lstStyle/>
                    <a:p>
                      <a:pPr algn="ctr"/>
                      <a:r>
                        <a:rPr lang="ru-RU" sz="1300" dirty="0" smtClean="0">
                          <a:latin typeface="Times New Roman" panose="02020603050405020304" pitchFamily="18" charset="0"/>
                          <a:cs typeface="Times New Roman" panose="02020603050405020304" pitchFamily="18" charset="0"/>
                        </a:rPr>
                        <a:t>14</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«Комплексные меры противодействия злоупотреблению наркотиками и их незаконному обороту в муниципальном  образовании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267318">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0,0</a:t>
                      </a:r>
                      <a:r>
                        <a:rPr lang="en-US" sz="1200" dirty="0" smtClean="0">
                          <a:latin typeface="Times New Roman" panose="02020603050405020304" pitchFamily="18" charset="0"/>
                          <a:cs typeface="Times New Roman" panose="02020603050405020304" pitchFamily="18" charset="0"/>
                        </a:rPr>
                        <a:t>0</a:t>
                      </a:r>
                      <a:r>
                        <a:rPr lang="ru-RU" sz="1200" dirty="0" smtClean="0">
                          <a:latin typeface="Times New Roman" panose="02020603050405020304" pitchFamily="18" charset="0"/>
                          <a:cs typeface="Times New Roman" panose="02020603050405020304" pitchFamily="18" charset="0"/>
                        </a:rPr>
                        <a:t>2%</a:t>
                      </a: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0,0</a:t>
                      </a:r>
                      <a:r>
                        <a:rPr lang="en-US" sz="1200" dirty="0" smtClean="0">
                          <a:latin typeface="Times New Roman" panose="02020603050405020304" pitchFamily="18" charset="0"/>
                          <a:cs typeface="Times New Roman" panose="02020603050405020304" pitchFamily="18" charset="0"/>
                        </a:rPr>
                        <a:t>0</a:t>
                      </a:r>
                      <a:r>
                        <a:rPr lang="ru-RU" sz="1200" dirty="0" smtClean="0">
                          <a:latin typeface="Times New Roman" panose="02020603050405020304" pitchFamily="18" charset="0"/>
                          <a:cs typeface="Times New Roman" panose="02020603050405020304" pitchFamily="18" charset="0"/>
                        </a:rPr>
                        <a:t>2%</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0,0</a:t>
                      </a:r>
                      <a:r>
                        <a:rPr lang="en-US" sz="1200" dirty="0" smtClean="0">
                          <a:latin typeface="Times New Roman" panose="02020603050405020304" pitchFamily="18" charset="0"/>
                          <a:cs typeface="Times New Roman" panose="02020603050405020304" pitchFamily="18" charset="0"/>
                        </a:rPr>
                        <a:t>0</a:t>
                      </a:r>
                      <a:r>
                        <a:rPr lang="ru-RU" sz="1200" dirty="0" smtClean="0">
                          <a:latin typeface="Times New Roman" panose="02020603050405020304" pitchFamily="18" charset="0"/>
                          <a:cs typeface="Times New Roman" panose="02020603050405020304" pitchFamily="18" charset="0"/>
                        </a:rPr>
                        <a:t>2%</a:t>
                      </a:r>
                    </a:p>
                  </a:txBody>
                  <a:tcPr anchor="ctr"/>
                </a:tc>
                <a:extLst>
                  <a:ext uri="{0D108BD9-81ED-4DB2-BD59-A6C34878D82A}">
                    <a16:rowId xmlns:a16="http://schemas.microsoft.com/office/drawing/2014/main" xmlns="" val="10005"/>
                  </a:ext>
                </a:extLst>
              </a:tr>
              <a:tr h="216655">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Снижение уровня незаконного употребления наркотических и других </a:t>
                      </a:r>
                      <a:r>
                        <a:rPr lang="ru-RU" sz="1200" dirty="0" err="1" smtClean="0">
                          <a:latin typeface="Times New Roman" panose="02020603050405020304" pitchFamily="18" charset="0"/>
                          <a:cs typeface="Times New Roman" panose="02020603050405020304" pitchFamily="18" charset="0"/>
                        </a:rPr>
                        <a:t>психоактивных</a:t>
                      </a:r>
                      <a:r>
                        <a:rPr lang="ru-RU" sz="1200" dirty="0" smtClean="0">
                          <a:latin typeface="Times New Roman" panose="02020603050405020304" pitchFamily="18" charset="0"/>
                          <a:cs typeface="Times New Roman" panose="02020603050405020304" pitchFamily="18" charset="0"/>
                        </a:rPr>
                        <a:t> веществ, психотропных и (или) одурманивающих веществ, алкогольной и спиртосодержащей продукции, пива и напитков, изготавливаемых на его основе,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1. Реализация мероприятий, в том числе в рамках межведомственного взаимодействия по выявлению,            предупреждению и противодействию злоупотреблению наркотиками и их независимому обороту.</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 Повышение эффективности противодействия и профилактики незаконного употребления наркотиков и других </a:t>
                      </a:r>
                      <a:r>
                        <a:rPr lang="ru-RU" sz="1200" dirty="0" err="1" smtClean="0">
                          <a:latin typeface="Times New Roman" panose="02020603050405020304" pitchFamily="18" charset="0"/>
                          <a:cs typeface="Times New Roman" panose="02020603050405020304" pitchFamily="18" charset="0"/>
                        </a:rPr>
                        <a:t>психоактивных</a:t>
                      </a:r>
                      <a:r>
                        <a:rPr lang="ru-RU" sz="1200" dirty="0" smtClean="0">
                          <a:latin typeface="Times New Roman" panose="02020603050405020304" pitchFamily="18" charset="0"/>
                          <a:cs typeface="Times New Roman" panose="02020603050405020304" pitchFamily="18" charset="0"/>
                        </a:rPr>
                        <a:t> веществ среди подростков и молодежи.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3. Пропаганда здорового образа жизни, привлечение подростков  и молодежи к различным культурно-массовым, спортивным мероприятиям, наглядно пропагандирующим активный и здоровый образ жизни.</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323031">
                <a:tc>
                  <a:txBody>
                    <a:bodyPr/>
                    <a:lstStyle/>
                    <a:p>
                      <a:pPr algn="ctr"/>
                      <a:r>
                        <a:rPr lang="ru-RU" sz="1300" dirty="0" smtClean="0">
                          <a:latin typeface="Times New Roman" panose="02020603050405020304" pitchFamily="18" charset="0"/>
                          <a:cs typeface="Times New Roman" panose="02020603050405020304" pitchFamily="18" charset="0"/>
                        </a:rPr>
                        <a:t>15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Муниципальная программа «Реализация проекта «Народный бюджет» в муниципальном образовании город Тула»</a:t>
                      </a: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170,7</a:t>
                      </a: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181,0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157,5</a:t>
                      </a:r>
                    </a:p>
                  </a:txBody>
                  <a:tcPr anchor="ctr"/>
                </a:tc>
                <a:extLst>
                  <a:ext uri="{0D108BD9-81ED-4DB2-BD59-A6C34878D82A}">
                    <a16:rowId xmlns:a16="http://schemas.microsoft.com/office/drawing/2014/main" xmlns="" val="10007"/>
                  </a:ext>
                </a:extLst>
              </a:tr>
              <a:tr h="299103">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0,6%</a:t>
                      </a: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0,6%</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0,6%</a:t>
                      </a: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343577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19738997"/>
              </p:ext>
            </p:extLst>
          </p:nvPr>
        </p:nvGraphicFramePr>
        <p:xfrm>
          <a:off x="3" y="-72468"/>
          <a:ext cx="12191997" cy="6986016"/>
        </p:xfrm>
        <a:graphic>
          <a:graphicData uri="http://schemas.openxmlformats.org/drawingml/2006/table">
            <a:tbl>
              <a:tblPr firstRow="1" bandRow="1">
                <a:tableStyleId>{5C22544A-7EE6-4342-B048-85BDC9FD1C3A}</a:tableStyleId>
              </a:tblPr>
              <a:tblGrid>
                <a:gridCol w="461470">
                  <a:extLst>
                    <a:ext uri="{9D8B030D-6E8A-4147-A177-3AD203B41FA5}">
                      <a16:colId xmlns:a16="http://schemas.microsoft.com/office/drawing/2014/main" xmlns="" val="20000"/>
                    </a:ext>
                  </a:extLst>
                </a:gridCol>
                <a:gridCol w="8895591">
                  <a:extLst>
                    <a:ext uri="{9D8B030D-6E8A-4147-A177-3AD203B41FA5}">
                      <a16:colId xmlns:a16="http://schemas.microsoft.com/office/drawing/2014/main" xmlns="" val="20001"/>
                    </a:ext>
                  </a:extLst>
                </a:gridCol>
                <a:gridCol w="967666">
                  <a:extLst>
                    <a:ext uri="{9D8B030D-6E8A-4147-A177-3AD203B41FA5}">
                      <a16:colId xmlns:a16="http://schemas.microsoft.com/office/drawing/2014/main" xmlns="" val="20002"/>
                    </a:ext>
                  </a:extLst>
                </a:gridCol>
                <a:gridCol w="964264">
                  <a:extLst>
                    <a:ext uri="{9D8B030D-6E8A-4147-A177-3AD203B41FA5}">
                      <a16:colId xmlns:a16="http://schemas.microsoft.com/office/drawing/2014/main" xmlns="" val="20003"/>
                    </a:ext>
                  </a:extLst>
                </a:gridCol>
                <a:gridCol w="903006">
                  <a:extLst>
                    <a:ext uri="{9D8B030D-6E8A-4147-A177-3AD203B41FA5}">
                      <a16:colId xmlns:a16="http://schemas.microsoft.com/office/drawing/2014/main" xmlns="" val="20004"/>
                    </a:ext>
                  </a:extLst>
                </a:gridCol>
              </a:tblGrid>
              <a:tr h="997416">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310070">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lnSpc>
                          <a:spcPct val="100000"/>
                        </a:lnSpc>
                      </a:pPr>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lnSpc>
                          <a:spcPct val="100000"/>
                        </a:lnSpc>
                      </a:pPr>
                      <a:r>
                        <a:rPr lang="ru-RU" sz="1200" dirty="0" smtClean="0">
                          <a:latin typeface="Times New Roman" panose="02020603050405020304" pitchFamily="18" charset="0"/>
                          <a:cs typeface="Times New Roman" panose="02020603050405020304" pitchFamily="18" charset="0"/>
                        </a:rPr>
                        <a:t>Реализация социально значимых проектов, на территории муниципального образования город Тула, путем привлечения граждан и организаций к деятельности органов местного самоуправления в решении проблем местного значения.</a:t>
                      </a:r>
                    </a:p>
                    <a:p>
                      <a:pPr algn="just">
                        <a:lnSpc>
                          <a:spcPct val="100000"/>
                        </a:lnSpc>
                      </a:pPr>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lnSpc>
                          <a:spcPct val="100000"/>
                        </a:lnSpc>
                      </a:pPr>
                      <a:r>
                        <a:rPr lang="ru-RU" sz="1160" dirty="0" smtClean="0">
                          <a:latin typeface="Times New Roman" panose="02020603050405020304" pitchFamily="18" charset="0"/>
                          <a:cs typeface="Times New Roman" panose="02020603050405020304" pitchFamily="18" charset="0"/>
                        </a:rPr>
                        <a:t>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 в подготовке, реализации, контроле качества и в приемке работ, выполняемых в рамках программы, а также в последующем содержании и обеспечении сохранности объектов.</a:t>
                      </a: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469506">
                <a:tc>
                  <a:txBody>
                    <a:bodyPr/>
                    <a:lstStyle/>
                    <a:p>
                      <a:pPr algn="ctr"/>
                      <a:r>
                        <a:rPr lang="ru-RU" sz="1300" dirty="0" smtClean="0">
                          <a:latin typeface="Times New Roman" panose="02020603050405020304" pitchFamily="18" charset="0"/>
                          <a:cs typeface="Times New Roman" panose="02020603050405020304" pitchFamily="18" charset="0"/>
                        </a:rPr>
                        <a:t>16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78,7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70,4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70,2</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186925">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a:t>
                      </a:r>
                      <a:r>
                        <a:rPr lang="en-US" sz="1200" dirty="0" smtClean="0">
                          <a:latin typeface="Times New Roman" panose="02020603050405020304" pitchFamily="18" charset="0"/>
                          <a:cs typeface="Times New Roman" panose="02020603050405020304" pitchFamily="18" charset="0"/>
                        </a:rPr>
                        <a:t>3</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0,2%</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0,3%</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2442160">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lnSpc>
                          <a:spcPct val="100000"/>
                        </a:lnSpc>
                      </a:pPr>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lnSpc>
                          <a:spcPct val="100000"/>
                        </a:lnSpc>
                      </a:pPr>
                      <a:r>
                        <a:rPr lang="ru-RU" sz="12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Центрального территориального округа муниципального образования город Тула.</a:t>
                      </a:r>
                    </a:p>
                    <a:p>
                      <a:pPr algn="just">
                        <a:lnSpc>
                          <a:spcPct val="100000"/>
                        </a:lnSpc>
                      </a:pPr>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lnSpc>
                          <a:spcPct val="100000"/>
                        </a:lnSpc>
                      </a:pPr>
                      <a:r>
                        <a:rPr lang="ru-RU" sz="12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a:t>
                      </a:r>
                    </a:p>
                    <a:p>
                      <a:pPr algn="just">
                        <a:lnSpc>
                          <a:spcPct val="100000"/>
                        </a:lnSpc>
                      </a:pPr>
                      <a:r>
                        <a:rPr lang="ru-RU" sz="12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Центрального  территориального округа муниципального образования город Тула.</a:t>
                      </a:r>
                    </a:p>
                    <a:p>
                      <a:pPr algn="just">
                        <a:lnSpc>
                          <a:spcPct val="100000"/>
                        </a:lnSpc>
                      </a:pPr>
                      <a:r>
                        <a:rPr lang="ru-RU" sz="12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Центрального территориального округа муниципального образования город Тула.</a:t>
                      </a:r>
                    </a:p>
                    <a:p>
                      <a:pPr algn="just">
                        <a:lnSpc>
                          <a:spcPct val="100000"/>
                        </a:lnSpc>
                      </a:pPr>
                      <a:r>
                        <a:rPr lang="ru-RU" sz="12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460390">
                <a:tc>
                  <a:txBody>
                    <a:bodyPr/>
                    <a:lstStyle/>
                    <a:p>
                      <a:pPr algn="ctr"/>
                      <a:r>
                        <a:rPr lang="ru-RU" sz="1300" dirty="0" smtClean="0">
                          <a:latin typeface="Times New Roman" panose="02020603050405020304" pitchFamily="18" charset="0"/>
                          <a:cs typeface="Times New Roman" panose="02020603050405020304" pitchFamily="18" charset="0"/>
                        </a:rPr>
                        <a:t>17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Привокзального территориального округа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85,5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92,9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91,3</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203447">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0,3%</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a:t>
                      </a:r>
                      <a:r>
                        <a:rPr lang="en-US" sz="1200" dirty="0" smtClean="0">
                          <a:latin typeface="Times New Roman" panose="02020603050405020304" pitchFamily="18" charset="0"/>
                          <a:cs typeface="Times New Roman" panose="02020603050405020304" pitchFamily="18" charset="0"/>
                        </a:rPr>
                        <a:t>3</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a:t>
                      </a:r>
                      <a:r>
                        <a:rPr lang="en-US" sz="1200" dirty="0" smtClean="0">
                          <a:latin typeface="Times New Roman" panose="02020603050405020304" pitchFamily="18" charset="0"/>
                          <a:cs typeface="Times New Roman" panose="02020603050405020304" pitchFamily="18" charset="0"/>
                        </a:rPr>
                        <a:t>3</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561516">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Привокзального </a:t>
                      </a:r>
                      <a:r>
                        <a:rPr lang="ru-RU" sz="1160" dirty="0" smtClean="0">
                          <a:latin typeface="Times New Roman" panose="02020603050405020304" pitchFamily="18" charset="0"/>
                          <a:cs typeface="Times New Roman" panose="02020603050405020304" pitchFamily="18" charset="0"/>
                        </a:rPr>
                        <a:t>территориального округа муниципального образования город Тула.</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251091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14568201"/>
              </p:ext>
            </p:extLst>
          </p:nvPr>
        </p:nvGraphicFramePr>
        <p:xfrm>
          <a:off x="0" y="-34752"/>
          <a:ext cx="12192000" cy="6964998"/>
        </p:xfrm>
        <a:graphic>
          <a:graphicData uri="http://schemas.openxmlformats.org/drawingml/2006/table">
            <a:tbl>
              <a:tblPr firstRow="1" bandRow="1">
                <a:tableStyleId>{5C22544A-7EE6-4342-B048-85BDC9FD1C3A}</a:tableStyleId>
              </a:tblPr>
              <a:tblGrid>
                <a:gridCol w="410198">
                  <a:extLst>
                    <a:ext uri="{9D8B030D-6E8A-4147-A177-3AD203B41FA5}">
                      <a16:colId xmlns:a16="http://schemas.microsoft.com/office/drawing/2014/main" xmlns="" val="20000"/>
                    </a:ext>
                  </a:extLst>
                </a:gridCol>
                <a:gridCol w="8973084">
                  <a:extLst>
                    <a:ext uri="{9D8B030D-6E8A-4147-A177-3AD203B41FA5}">
                      <a16:colId xmlns:a16="http://schemas.microsoft.com/office/drawing/2014/main" xmlns="" val="20001"/>
                    </a:ext>
                  </a:extLst>
                </a:gridCol>
                <a:gridCol w="959203">
                  <a:extLst>
                    <a:ext uri="{9D8B030D-6E8A-4147-A177-3AD203B41FA5}">
                      <a16:colId xmlns:a16="http://schemas.microsoft.com/office/drawing/2014/main" xmlns="" val="20002"/>
                    </a:ext>
                  </a:extLst>
                </a:gridCol>
                <a:gridCol w="937964">
                  <a:extLst>
                    <a:ext uri="{9D8B030D-6E8A-4147-A177-3AD203B41FA5}">
                      <a16:colId xmlns:a16="http://schemas.microsoft.com/office/drawing/2014/main" xmlns="" val="20003"/>
                    </a:ext>
                  </a:extLst>
                </a:gridCol>
                <a:gridCol w="911551">
                  <a:extLst>
                    <a:ext uri="{9D8B030D-6E8A-4147-A177-3AD203B41FA5}">
                      <a16:colId xmlns:a16="http://schemas.microsoft.com/office/drawing/2014/main" xmlns="" val="20004"/>
                    </a:ext>
                  </a:extLst>
                </a:gridCol>
              </a:tblGrid>
              <a:tr h="1004606">
                <a:tc>
                  <a:txBody>
                    <a:bodyPr/>
                    <a:lstStyle/>
                    <a:p>
                      <a:pPr algn="ctr"/>
                      <a:r>
                        <a:rPr lang="ru-RU" sz="1200" b="1" dirty="0" smtClean="0">
                          <a:latin typeface="Times New Roman" panose="02020603050405020304" pitchFamily="18" charset="0"/>
                          <a:cs typeface="Times New Roman" panose="02020603050405020304" pitchFamily="18" charset="0"/>
                        </a:rPr>
                        <a:t>№ п/п</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917884">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Привокзального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3. Организация и проведение мероприятий для населения Привокзального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Привокзального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487082">
                <a:tc>
                  <a:txBody>
                    <a:bodyPr/>
                    <a:lstStyle/>
                    <a:p>
                      <a:pPr algn="ctr"/>
                      <a:r>
                        <a:rPr lang="ru-RU" sz="1300" dirty="0" smtClean="0">
                          <a:latin typeface="Times New Roman" panose="02020603050405020304" pitchFamily="18" charset="0"/>
                          <a:cs typeface="Times New Roman" panose="02020603050405020304" pitchFamily="18" charset="0"/>
                        </a:rPr>
                        <a:t>18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44,3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49,1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48,3</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320358">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0,2%</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a:t>
                      </a:r>
                      <a:r>
                        <a:rPr lang="en-US" sz="1200" dirty="0" smtClean="0">
                          <a:latin typeface="Times New Roman" panose="02020603050405020304" pitchFamily="18" charset="0"/>
                          <a:cs typeface="Times New Roman" panose="02020603050405020304" pitchFamily="18" charset="0"/>
                        </a:rPr>
                        <a:t>2</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a:t>
                      </a:r>
                      <a:r>
                        <a:rPr lang="en-US" sz="1200" dirty="0" smtClean="0">
                          <a:latin typeface="Times New Roman" panose="02020603050405020304" pitchFamily="18" charset="0"/>
                          <a:cs typeface="Times New Roman" panose="02020603050405020304" pitchFamily="18" charset="0"/>
                        </a:rPr>
                        <a:t>2</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2465851">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Советского территориального округа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Советского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Советского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487082">
                <a:tc>
                  <a:txBody>
                    <a:bodyPr/>
                    <a:lstStyle/>
                    <a:p>
                      <a:pPr algn="ctr"/>
                      <a:r>
                        <a:rPr lang="ru-RU" sz="1300" dirty="0" smtClean="0">
                          <a:latin typeface="Times New Roman" panose="02020603050405020304" pitchFamily="18" charset="0"/>
                          <a:cs typeface="Times New Roman" panose="02020603050405020304" pitchFamily="18" charset="0"/>
                        </a:rPr>
                        <a:t>19</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87,5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113,8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112,9</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273983">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a:t>
                      </a:r>
                      <a:r>
                        <a:rPr lang="en-US" sz="1200" dirty="0" smtClean="0">
                          <a:latin typeface="Times New Roman" panose="02020603050405020304" pitchFamily="18" charset="0"/>
                          <a:cs typeface="Times New Roman" panose="02020603050405020304" pitchFamily="18" charset="0"/>
                        </a:rPr>
                        <a:t>3</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0,4%</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0,4%</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964262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58531316"/>
              </p:ext>
            </p:extLst>
          </p:nvPr>
        </p:nvGraphicFramePr>
        <p:xfrm>
          <a:off x="1" y="0"/>
          <a:ext cx="12191999" cy="6858000"/>
        </p:xfrm>
        <a:graphic>
          <a:graphicData uri="http://schemas.openxmlformats.org/drawingml/2006/table">
            <a:tbl>
              <a:tblPr firstRow="1" bandRow="1">
                <a:tableStyleId>{5C22544A-7EE6-4342-B048-85BDC9FD1C3A}</a:tableStyleId>
              </a:tblPr>
              <a:tblGrid>
                <a:gridCol w="504377">
                  <a:extLst>
                    <a:ext uri="{9D8B030D-6E8A-4147-A177-3AD203B41FA5}">
                      <a16:colId xmlns:a16="http://schemas.microsoft.com/office/drawing/2014/main" xmlns="" val="20000"/>
                    </a:ext>
                  </a:extLst>
                </a:gridCol>
                <a:gridCol w="8820597">
                  <a:extLst>
                    <a:ext uri="{9D8B030D-6E8A-4147-A177-3AD203B41FA5}">
                      <a16:colId xmlns:a16="http://schemas.microsoft.com/office/drawing/2014/main" xmlns="" val="20001"/>
                    </a:ext>
                  </a:extLst>
                </a:gridCol>
                <a:gridCol w="964161">
                  <a:extLst>
                    <a:ext uri="{9D8B030D-6E8A-4147-A177-3AD203B41FA5}">
                      <a16:colId xmlns:a16="http://schemas.microsoft.com/office/drawing/2014/main" xmlns="" val="20002"/>
                    </a:ext>
                  </a:extLst>
                </a:gridCol>
                <a:gridCol w="974221">
                  <a:extLst>
                    <a:ext uri="{9D8B030D-6E8A-4147-A177-3AD203B41FA5}">
                      <a16:colId xmlns:a16="http://schemas.microsoft.com/office/drawing/2014/main" xmlns="" val="20003"/>
                    </a:ext>
                  </a:extLst>
                </a:gridCol>
                <a:gridCol w="928643">
                  <a:extLst>
                    <a:ext uri="{9D8B030D-6E8A-4147-A177-3AD203B41FA5}">
                      <a16:colId xmlns:a16="http://schemas.microsoft.com/office/drawing/2014/main" xmlns="" val="20004"/>
                    </a:ext>
                  </a:extLst>
                </a:gridCol>
              </a:tblGrid>
              <a:tr h="1017761">
                <a:tc>
                  <a:txBody>
                    <a:bodyPr/>
                    <a:lstStyle/>
                    <a:p>
                      <a:pPr algn="ctr"/>
                      <a:r>
                        <a:rPr lang="ru-RU" sz="1200" b="1" dirty="0" smtClean="0">
                          <a:latin typeface="Times New Roman" panose="02020603050405020304" pitchFamily="18" charset="0"/>
                          <a:cs typeface="Times New Roman" panose="02020603050405020304" pitchFamily="18" charset="0"/>
                        </a:rPr>
                        <a:t>№ п/п</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2498142">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Зареченского территориального округа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Зареченского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Зареченского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493460">
                <a:tc>
                  <a:txBody>
                    <a:bodyPr/>
                    <a:lstStyle/>
                    <a:p>
                      <a:pPr algn="ctr"/>
                      <a:r>
                        <a:rPr lang="ru-RU" sz="1300" dirty="0" smtClean="0">
                          <a:latin typeface="Times New Roman" panose="02020603050405020304" pitchFamily="18" charset="0"/>
                          <a:cs typeface="Times New Roman" panose="02020603050405020304" pitchFamily="18" charset="0"/>
                        </a:rPr>
                        <a:t>20</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Пролетарского территориального округа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74,8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77,6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75,4</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350495">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0,3%</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0,3%</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0,3%</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2498142">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Пролетарского территориального округа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Пролетарского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Пролетарского территориального округа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Пролетарского территориального округа муниципального образования город Тула».</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721616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73506648"/>
              </p:ext>
            </p:extLst>
          </p:nvPr>
        </p:nvGraphicFramePr>
        <p:xfrm>
          <a:off x="1" y="0"/>
          <a:ext cx="12191999" cy="6620714"/>
        </p:xfrm>
        <a:graphic>
          <a:graphicData uri="http://schemas.openxmlformats.org/drawingml/2006/table">
            <a:tbl>
              <a:tblPr firstRow="1" bandRow="1">
                <a:tableStyleId>{5C22544A-7EE6-4342-B048-85BDC9FD1C3A}</a:tableStyleId>
              </a:tblPr>
              <a:tblGrid>
                <a:gridCol w="435836">
                  <a:extLst>
                    <a:ext uri="{9D8B030D-6E8A-4147-A177-3AD203B41FA5}">
                      <a16:colId xmlns:a16="http://schemas.microsoft.com/office/drawing/2014/main" xmlns="" val="20000"/>
                    </a:ext>
                  </a:extLst>
                </a:gridCol>
                <a:gridCol w="8908188">
                  <a:extLst>
                    <a:ext uri="{9D8B030D-6E8A-4147-A177-3AD203B41FA5}">
                      <a16:colId xmlns:a16="http://schemas.microsoft.com/office/drawing/2014/main" xmlns="" val="20001"/>
                    </a:ext>
                  </a:extLst>
                </a:gridCol>
                <a:gridCol w="980705">
                  <a:extLst>
                    <a:ext uri="{9D8B030D-6E8A-4147-A177-3AD203B41FA5}">
                      <a16:colId xmlns:a16="http://schemas.microsoft.com/office/drawing/2014/main" xmlns="" val="20002"/>
                    </a:ext>
                  </a:extLst>
                </a:gridCol>
                <a:gridCol w="955720">
                  <a:extLst>
                    <a:ext uri="{9D8B030D-6E8A-4147-A177-3AD203B41FA5}">
                      <a16:colId xmlns:a16="http://schemas.microsoft.com/office/drawing/2014/main" xmlns="" val="20003"/>
                    </a:ext>
                  </a:extLst>
                </a:gridCol>
                <a:gridCol w="911550">
                  <a:extLst>
                    <a:ext uri="{9D8B030D-6E8A-4147-A177-3AD203B41FA5}">
                      <a16:colId xmlns:a16="http://schemas.microsoft.com/office/drawing/2014/main" xmlns="" val="20004"/>
                    </a:ext>
                  </a:extLst>
                </a:gridCol>
              </a:tblGrid>
              <a:tr h="494924">
                <a:tc>
                  <a:txBody>
                    <a:bodyPr/>
                    <a:lstStyle/>
                    <a:p>
                      <a:pPr algn="ctr"/>
                      <a:r>
                        <a:rPr lang="ru-RU" sz="1200" b="1" dirty="0" smtClean="0">
                          <a:latin typeface="Times New Roman" panose="02020603050405020304" pitchFamily="18" charset="0"/>
                          <a:cs typeface="Times New Roman" panose="02020603050405020304" pitchFamily="18" charset="0"/>
                        </a:rPr>
                        <a:t>№ п/п</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566586">
                <a:tc>
                  <a:txBody>
                    <a:bodyPr/>
                    <a:lstStyle/>
                    <a:p>
                      <a:pPr algn="ctr"/>
                      <a:r>
                        <a:rPr lang="ru-RU" sz="1300" dirty="0" smtClean="0">
                          <a:latin typeface="Times New Roman" panose="02020603050405020304" pitchFamily="18" charset="0"/>
                          <a:cs typeface="Times New Roman" panose="02020603050405020304" pitchFamily="18" charset="0"/>
                        </a:rPr>
                        <a:t>21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«Повышение качества жилищного фонда и создание комфортных условий для проживания населения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509,4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738,6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730,6</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247305">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1,8%</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2,6%</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2,7%</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1204105">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Создание комфортных условий проживания населения и улучшение качества жилищно-коммунального обслуживания в муниципальном образовании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Обеспечение жизнедеятельности, повышение качества жилищного фонда, приведение коммунальных сетей в нормативное состояние.</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493947">
                <a:tc>
                  <a:txBody>
                    <a:bodyPr/>
                    <a:lstStyle/>
                    <a:p>
                      <a:pPr algn="ctr"/>
                      <a:r>
                        <a:rPr lang="ru-RU" sz="1300" dirty="0" smtClean="0">
                          <a:latin typeface="Times New Roman" panose="02020603050405020304" pitchFamily="18" charset="0"/>
                          <a:cs typeface="Times New Roman" panose="02020603050405020304" pitchFamily="18" charset="0"/>
                        </a:rPr>
                        <a:t>22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«Защита населения и объектов от чрезвычайных ситуаций природного и техногенного характера</a:t>
                      </a:r>
                      <a:r>
                        <a:rPr lang="en-US" sz="130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обеспечение мероприятий по гражданской обороне на территории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166,1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182,2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179,5</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290557">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a:t>
                      </a:r>
                      <a:r>
                        <a:rPr lang="en-US" sz="1200" dirty="0" smtClean="0">
                          <a:latin typeface="Times New Roman" panose="02020603050405020304" pitchFamily="18" charset="0"/>
                          <a:cs typeface="Times New Roman" panose="02020603050405020304" pitchFamily="18" charset="0"/>
                        </a:rPr>
                        <a:t>6</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0,6%</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0,7%</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1411765">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Обеспечение безопасности населения и объектов от угроз природного и техногенного характера.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Выполнение комплекса работ по предупреждению  и минимизации ущерба от чрезвычайных ситуаций на территории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a:t>
                      </a: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546931">
                <a:tc>
                  <a:txBody>
                    <a:bodyPr/>
                    <a:lstStyle/>
                    <a:p>
                      <a:pPr algn="ctr"/>
                      <a:r>
                        <a:rPr lang="ru-RU" sz="1300" dirty="0" smtClean="0">
                          <a:latin typeface="Times New Roman" panose="02020603050405020304" pitchFamily="18" charset="0"/>
                          <a:cs typeface="Times New Roman" panose="02020603050405020304" pitchFamily="18" charset="0"/>
                        </a:rPr>
                        <a:t>23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«Развитие градостроительной деятельности на территории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3 591,5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3 703,3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3 500,7</a:t>
                      </a:r>
                      <a:endParaRPr lang="ru-RU" sz="13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285715">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13,0%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13,1%</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12,7%</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8"/>
                  </a:ext>
                </a:extLst>
              </a:tr>
              <a:tr h="540948">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Обеспечение территориального планирования и капитального строительства в муниципальном образовании город Тула.</a:t>
                      </a: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56439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39131510"/>
              </p:ext>
            </p:extLst>
          </p:nvPr>
        </p:nvGraphicFramePr>
        <p:xfrm>
          <a:off x="1" y="-63808"/>
          <a:ext cx="12191998" cy="6940858"/>
        </p:xfrm>
        <a:graphic>
          <a:graphicData uri="http://schemas.openxmlformats.org/drawingml/2006/table">
            <a:tbl>
              <a:tblPr firstRow="1" bandRow="1">
                <a:tableStyleId>{5C22544A-7EE6-4342-B048-85BDC9FD1C3A}</a:tableStyleId>
              </a:tblPr>
              <a:tblGrid>
                <a:gridCol w="427289">
                  <a:extLst>
                    <a:ext uri="{9D8B030D-6E8A-4147-A177-3AD203B41FA5}">
                      <a16:colId xmlns:a16="http://schemas.microsoft.com/office/drawing/2014/main" xmlns="" val="20000"/>
                    </a:ext>
                  </a:extLst>
                </a:gridCol>
                <a:gridCol w="8852512">
                  <a:extLst>
                    <a:ext uri="{9D8B030D-6E8A-4147-A177-3AD203B41FA5}">
                      <a16:colId xmlns:a16="http://schemas.microsoft.com/office/drawing/2014/main" xmlns="" val="20001"/>
                    </a:ext>
                  </a:extLst>
                </a:gridCol>
                <a:gridCol w="977774">
                  <a:extLst>
                    <a:ext uri="{9D8B030D-6E8A-4147-A177-3AD203B41FA5}">
                      <a16:colId xmlns:a16="http://schemas.microsoft.com/office/drawing/2014/main" xmlns="" val="20002"/>
                    </a:ext>
                  </a:extLst>
                </a:gridCol>
                <a:gridCol w="968721">
                  <a:extLst>
                    <a:ext uri="{9D8B030D-6E8A-4147-A177-3AD203B41FA5}">
                      <a16:colId xmlns:a16="http://schemas.microsoft.com/office/drawing/2014/main" xmlns="" val="20003"/>
                    </a:ext>
                  </a:extLst>
                </a:gridCol>
                <a:gridCol w="965702">
                  <a:extLst>
                    <a:ext uri="{9D8B030D-6E8A-4147-A177-3AD203B41FA5}">
                      <a16:colId xmlns:a16="http://schemas.microsoft.com/office/drawing/2014/main" xmlns="" val="20004"/>
                    </a:ext>
                  </a:extLst>
                </a:gridCol>
              </a:tblGrid>
              <a:tr h="907088">
                <a:tc>
                  <a:txBody>
                    <a:bodyPr/>
                    <a:lstStyle/>
                    <a:p>
                      <a:pPr algn="ctr"/>
                      <a:r>
                        <a:rPr lang="ru-RU" sz="1200" b="1" dirty="0" smtClean="0">
                          <a:latin typeface="Times New Roman" panose="02020603050405020304" pitchFamily="18" charset="0"/>
                          <a:cs typeface="Times New Roman" panose="02020603050405020304" pitchFamily="18" charset="0"/>
                        </a:rPr>
                        <a:t>№ п/п</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401118">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15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150" dirty="0" smtClean="0">
                          <a:latin typeface="Times New Roman" panose="02020603050405020304" pitchFamily="18" charset="0"/>
                          <a:cs typeface="Times New Roman" panose="02020603050405020304" pitchFamily="18" charset="0"/>
                        </a:rPr>
                        <a:t>1. Осуществление территориального планирования, градостроительного зонирования, планировки территорий, обеспечение описания местоположения границ объектов землеустройства в муниципальном образовании город Тула.</a:t>
                      </a:r>
                    </a:p>
                    <a:p>
                      <a:pPr algn="just"/>
                      <a:r>
                        <a:rPr lang="ru-RU" sz="1150" dirty="0" smtClean="0">
                          <a:latin typeface="Times New Roman" panose="02020603050405020304" pitchFamily="18" charset="0"/>
                          <a:cs typeface="Times New Roman" panose="02020603050405020304" pitchFamily="18" charset="0"/>
                        </a:rPr>
                        <a:t>2. Создание новых объектов муниципальной собственности, реконструкция, модернизация или перевооружение, капитальный ремонт существующих объектов муниципальной собственности в муниципальном образовании город Тула.</a:t>
                      </a:r>
                    </a:p>
                    <a:p>
                      <a:pPr algn="just"/>
                      <a:r>
                        <a:rPr lang="ru-RU" sz="1150" dirty="0" smtClean="0">
                          <a:latin typeface="Times New Roman" panose="02020603050405020304" pitchFamily="18" charset="0"/>
                          <a:cs typeface="Times New Roman" panose="02020603050405020304" pitchFamily="18" charset="0"/>
                        </a:rPr>
                        <a:t>3. Обеспечение реализации муниципальной программы муниципального образования город Тула «Осуществление градостроительной деятельности на территории  муниципального образования город Тула».</a:t>
                      </a:r>
                    </a:p>
                  </a:txBody>
                  <a:tcPr anchor="ct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1"/>
                  </a:ext>
                </a:extLst>
              </a:tr>
              <a:tr h="226368">
                <a:tc>
                  <a:txBody>
                    <a:bodyPr/>
                    <a:lstStyle/>
                    <a:p>
                      <a:pPr algn="ctr"/>
                      <a:r>
                        <a:rPr lang="ru-RU" sz="1200" dirty="0" smtClean="0">
                          <a:latin typeface="Times New Roman" panose="02020603050405020304" pitchFamily="18" charset="0"/>
                          <a:cs typeface="Times New Roman" panose="02020603050405020304" pitchFamily="18" charset="0"/>
                        </a:rPr>
                        <a:t>24</a:t>
                      </a:r>
                      <a:endParaRPr lang="ru-RU" sz="1200" dirty="0">
                        <a:latin typeface="Times New Roman" panose="02020603050405020304" pitchFamily="18" charset="0"/>
                        <a:cs typeface="Times New Roman" panose="02020603050405020304" pitchFamily="18" charset="0"/>
                      </a:endParaRPr>
                    </a:p>
                  </a:txBody>
                  <a:tcPr/>
                </a:tc>
                <a:tc>
                  <a:txBody>
                    <a:bodyPr/>
                    <a:lstStyle/>
                    <a:p>
                      <a:pPr algn="l"/>
                      <a:r>
                        <a:rPr lang="ru-RU" sz="1150" dirty="0" smtClean="0">
                          <a:latin typeface="Times New Roman" panose="02020603050405020304" pitchFamily="18" charset="0"/>
                          <a:cs typeface="Times New Roman" panose="02020603050405020304" pitchFamily="18" charset="0"/>
                        </a:rPr>
                        <a:t>Муниципальная программа «Доступная среда»</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ru-RU" sz="1150" dirty="0" smtClean="0">
                          <a:latin typeface="Times New Roman" panose="02020603050405020304" pitchFamily="18" charset="0"/>
                          <a:cs typeface="Times New Roman" panose="02020603050405020304" pitchFamily="18" charset="0"/>
                        </a:rPr>
                        <a:t>10,1</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ru-RU" sz="1150" dirty="0" smtClean="0">
                          <a:latin typeface="Times New Roman" panose="02020603050405020304" pitchFamily="18" charset="0"/>
                          <a:cs typeface="Times New Roman" panose="02020603050405020304" pitchFamily="18" charset="0"/>
                        </a:rPr>
                        <a:t>8,2</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ru-RU" sz="1150" dirty="0" smtClean="0">
                          <a:latin typeface="Times New Roman" panose="02020603050405020304" pitchFamily="18" charset="0"/>
                          <a:cs typeface="Times New Roman" panose="02020603050405020304" pitchFamily="18" charset="0"/>
                        </a:rPr>
                        <a:t>8,2</a:t>
                      </a:r>
                      <a:endParaRPr lang="ru-RU" sz="115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251768">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150" dirty="0" smtClean="0">
                          <a:latin typeface="Times New Roman" panose="02020603050405020304" pitchFamily="18" charset="0"/>
                          <a:cs typeface="Times New Roman" panose="02020603050405020304" pitchFamily="18" charset="0"/>
                        </a:rPr>
                        <a:t>Удельный вес в общем объеме</a:t>
                      </a:r>
                      <a:r>
                        <a:rPr lang="ru-RU" sz="1150" baseline="0" dirty="0" smtClean="0">
                          <a:latin typeface="Times New Roman" panose="02020603050405020304" pitchFamily="18" charset="0"/>
                          <a:cs typeface="Times New Roman" panose="02020603050405020304" pitchFamily="18" charset="0"/>
                        </a:rPr>
                        <a:t> расходов</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ru-RU" sz="1150" dirty="0" smtClean="0">
                          <a:latin typeface="Times New Roman" panose="02020603050405020304" pitchFamily="18" charset="0"/>
                          <a:cs typeface="Times New Roman" panose="02020603050405020304" pitchFamily="18" charset="0"/>
                        </a:rPr>
                        <a:t>0,04%</a:t>
                      </a: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r>
                        <a:rPr lang="ru-RU" sz="1150" dirty="0" smtClean="0">
                          <a:latin typeface="Times New Roman" panose="02020603050405020304" pitchFamily="18" charset="0"/>
                          <a:cs typeface="Times New Roman" panose="02020603050405020304" pitchFamily="18" charset="0"/>
                        </a:rPr>
                        <a:t>0,03%</a:t>
                      </a: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r>
                        <a:rPr lang="ru-RU" sz="1150" dirty="0" smtClean="0">
                          <a:latin typeface="Times New Roman" panose="02020603050405020304" pitchFamily="18" charset="0"/>
                          <a:cs typeface="Times New Roman" panose="02020603050405020304" pitchFamily="18" charset="0"/>
                        </a:rPr>
                        <a:t>0,03%</a:t>
                      </a:r>
                      <a:endParaRPr lang="ru-RU" sz="115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1481128">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15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150" dirty="0" smtClean="0">
                          <a:latin typeface="Times New Roman" panose="02020603050405020304" pitchFamily="18" charset="0"/>
                          <a:cs typeface="Times New Roman" panose="02020603050405020304" pitchFamily="18" charset="0"/>
                        </a:rPr>
                        <a:t>Создание условий для обеспечения беспрепятственного доступа инвалидов к муниципальным объектам социальной инфраструктуры в сфере образования, культуры, спорта, физической культуры и молодежной политики (далее – в приоритетных сферах жизнедеятельности инвалидов) и преодоление социальной разобщенности в обществе.</a:t>
                      </a:r>
                    </a:p>
                    <a:p>
                      <a:pPr algn="just"/>
                      <a:r>
                        <a:rPr lang="ru-RU" sz="115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150" dirty="0" smtClean="0">
                          <a:latin typeface="Times New Roman" panose="02020603050405020304" pitchFamily="18" charset="0"/>
                          <a:cs typeface="Times New Roman" panose="02020603050405020304" pitchFamily="18" charset="0"/>
                        </a:rPr>
                        <a:t>1.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a:t>
                      </a:r>
                    </a:p>
                    <a:p>
                      <a:pPr algn="just"/>
                      <a:r>
                        <a:rPr lang="ru-RU" sz="1150" dirty="0" smtClean="0">
                          <a:latin typeface="Times New Roman" panose="02020603050405020304" pitchFamily="18" charset="0"/>
                          <a:cs typeface="Times New Roman" panose="02020603050405020304" pitchFamily="18" charset="0"/>
                        </a:rPr>
                        <a:t>2. Обеспечение условий для социализации и интеграции инвалидов в общество.</a:t>
                      </a:r>
                    </a:p>
                  </a:txBody>
                  <a:tcP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157100">
                <a:tc>
                  <a:txBody>
                    <a:bodyPr/>
                    <a:lstStyle/>
                    <a:p>
                      <a:pPr algn="ctr"/>
                      <a:r>
                        <a:rPr lang="ru-RU" sz="1200" dirty="0" smtClean="0">
                          <a:latin typeface="Times New Roman" panose="02020603050405020304" pitchFamily="18" charset="0"/>
                          <a:cs typeface="Times New Roman" panose="02020603050405020304" pitchFamily="18" charset="0"/>
                        </a:rPr>
                        <a:t>25</a:t>
                      </a:r>
                      <a:endParaRPr lang="ru-RU" sz="1200" dirty="0">
                        <a:latin typeface="Times New Roman" panose="02020603050405020304" pitchFamily="18" charset="0"/>
                        <a:cs typeface="Times New Roman" panose="02020603050405020304" pitchFamily="18" charset="0"/>
                      </a:endParaRPr>
                    </a:p>
                  </a:txBody>
                  <a:tcPr/>
                </a:tc>
                <a:tc>
                  <a:txBody>
                    <a:bodyPr/>
                    <a:lstStyle/>
                    <a:p>
                      <a:pPr algn="l"/>
                      <a:r>
                        <a:rPr lang="ru-RU" sz="1150" dirty="0" smtClean="0">
                          <a:latin typeface="Times New Roman" panose="02020603050405020304" pitchFamily="18" charset="0"/>
                          <a:cs typeface="Times New Roman" panose="02020603050405020304" pitchFamily="18" charset="0"/>
                        </a:rPr>
                        <a:t>Муниципальная программа «Формирование</a:t>
                      </a:r>
                      <a:r>
                        <a:rPr lang="ru-RU" sz="1150" baseline="0" dirty="0" smtClean="0">
                          <a:latin typeface="Times New Roman" panose="02020603050405020304" pitchFamily="18" charset="0"/>
                          <a:cs typeface="Times New Roman" panose="02020603050405020304" pitchFamily="18" charset="0"/>
                        </a:rPr>
                        <a:t> </a:t>
                      </a:r>
                      <a:r>
                        <a:rPr lang="ru-RU" sz="1150" dirty="0" smtClean="0">
                          <a:latin typeface="Times New Roman" panose="02020603050405020304" pitchFamily="18" charset="0"/>
                          <a:cs typeface="Times New Roman" panose="02020603050405020304" pitchFamily="18" charset="0"/>
                        </a:rPr>
                        <a:t>современной городской среды»</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ru-RU" sz="1150" dirty="0" smtClean="0">
                          <a:latin typeface="Times New Roman" panose="02020603050405020304" pitchFamily="18" charset="0"/>
                          <a:cs typeface="Times New Roman" panose="02020603050405020304" pitchFamily="18" charset="0"/>
                        </a:rPr>
                        <a:t>183,8</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ru-RU" sz="1150" dirty="0" smtClean="0">
                          <a:latin typeface="Times New Roman" panose="02020603050405020304" pitchFamily="18" charset="0"/>
                          <a:cs typeface="Times New Roman" panose="02020603050405020304" pitchFamily="18" charset="0"/>
                        </a:rPr>
                        <a:t>176,2</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ru-RU" sz="1150" dirty="0" smtClean="0">
                          <a:latin typeface="Times New Roman" panose="02020603050405020304" pitchFamily="18" charset="0"/>
                          <a:cs typeface="Times New Roman" panose="02020603050405020304" pitchFamily="18" charset="0"/>
                        </a:rPr>
                        <a:t>164,3</a:t>
                      </a:r>
                      <a:endParaRPr lang="ru-RU" sz="115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5"/>
                  </a:ext>
                </a:extLst>
              </a:tr>
              <a:tr h="192280">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150" dirty="0" smtClean="0">
                          <a:latin typeface="Times New Roman" panose="02020603050405020304" pitchFamily="18" charset="0"/>
                          <a:cs typeface="Times New Roman" panose="02020603050405020304" pitchFamily="18" charset="0"/>
                        </a:rPr>
                        <a:t>Удельный вес в общем объеме</a:t>
                      </a:r>
                      <a:r>
                        <a:rPr lang="ru-RU" sz="1150" baseline="0" dirty="0" smtClean="0">
                          <a:latin typeface="Times New Roman" panose="02020603050405020304" pitchFamily="18" charset="0"/>
                          <a:cs typeface="Times New Roman" panose="02020603050405020304" pitchFamily="18" charset="0"/>
                        </a:rPr>
                        <a:t> расходов</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ru-RU" sz="1150" dirty="0" smtClean="0">
                          <a:latin typeface="Times New Roman" panose="02020603050405020304" pitchFamily="18" charset="0"/>
                          <a:cs typeface="Times New Roman" panose="02020603050405020304" pitchFamily="18" charset="0"/>
                        </a:rPr>
                        <a:t>0,7%</a:t>
                      </a: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r>
                        <a:rPr lang="ru-RU" sz="1150" dirty="0" smtClean="0">
                          <a:latin typeface="Times New Roman" panose="02020603050405020304" pitchFamily="18" charset="0"/>
                          <a:cs typeface="Times New Roman" panose="02020603050405020304" pitchFamily="18" charset="0"/>
                        </a:rPr>
                        <a:t>0,6%</a:t>
                      </a: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r>
                        <a:rPr lang="ru-RU" sz="1150" dirty="0" smtClean="0">
                          <a:latin typeface="Times New Roman" panose="02020603050405020304" pitchFamily="18" charset="0"/>
                          <a:cs typeface="Times New Roman" panose="02020603050405020304" pitchFamily="18" charset="0"/>
                        </a:rPr>
                        <a:t>0,6%</a:t>
                      </a:r>
                      <a:endParaRPr lang="ru-RU" sz="115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1584390">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l"/>
                      <a:r>
                        <a:rPr lang="ru-RU" sz="1150" b="1" dirty="0" smtClean="0">
                          <a:latin typeface="Times New Roman" panose="02020603050405020304" pitchFamily="18" charset="0"/>
                          <a:cs typeface="Times New Roman" panose="02020603050405020304" pitchFamily="18" charset="0"/>
                        </a:rPr>
                        <a:t>Цель муниципальной программы: </a:t>
                      </a:r>
                    </a:p>
                    <a:p>
                      <a:pPr algn="l"/>
                      <a:r>
                        <a:rPr lang="ru-RU" sz="1150" dirty="0" smtClean="0">
                          <a:latin typeface="Times New Roman" panose="02020603050405020304" pitchFamily="18" charset="0"/>
                          <a:cs typeface="Times New Roman" panose="02020603050405020304" pitchFamily="18" charset="0"/>
                        </a:rPr>
                        <a:t>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a:t>
                      </a:r>
                    </a:p>
                    <a:p>
                      <a:pPr algn="l"/>
                      <a:r>
                        <a:rPr lang="ru-RU" sz="1150" b="1" dirty="0" smtClean="0">
                          <a:latin typeface="Times New Roman" panose="02020603050405020304" pitchFamily="18" charset="0"/>
                          <a:cs typeface="Times New Roman" panose="02020603050405020304" pitchFamily="18" charset="0"/>
                        </a:rPr>
                        <a:t>Задачи муниципальной программы:</a:t>
                      </a:r>
                    </a:p>
                    <a:p>
                      <a:pPr algn="l"/>
                      <a:r>
                        <a:rPr lang="ru-RU" sz="1150" dirty="0" smtClean="0">
                          <a:latin typeface="Times New Roman" panose="02020603050405020304" pitchFamily="18" charset="0"/>
                          <a:cs typeface="Times New Roman" panose="02020603050405020304" pitchFamily="18" charset="0"/>
                        </a:rPr>
                        <a:t>1. Повышение уровня благоустройства территорий общего пользования населения на территории муниципального образования город Тула. </a:t>
                      </a:r>
                    </a:p>
                    <a:p>
                      <a:pPr algn="l"/>
                      <a:r>
                        <a:rPr lang="ru-RU" sz="1150" dirty="0" smtClean="0">
                          <a:latin typeface="Times New Roman" panose="02020603050405020304" pitchFamily="18" charset="0"/>
                          <a:cs typeface="Times New Roman" panose="02020603050405020304" pitchFamily="18" charset="0"/>
                        </a:rPr>
                        <a:t>2. Повышение уровня благоустройства дворовых территорий на территории муниципального образования город Тула. </a:t>
                      </a:r>
                    </a:p>
                    <a:p>
                      <a:pPr algn="l"/>
                      <a:r>
                        <a:rPr lang="ru-RU" sz="1150" dirty="0" smtClean="0">
                          <a:latin typeface="Times New Roman" panose="02020603050405020304" pitchFamily="18" charset="0"/>
                          <a:cs typeface="Times New Roman" panose="02020603050405020304" pitchFamily="18" charset="0"/>
                        </a:rPr>
                        <a:t>3.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210510">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ctr"/>
                      <a:endParaRPr lang="ru-RU"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2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02428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14599243"/>
              </p:ext>
            </p:extLst>
          </p:nvPr>
        </p:nvGraphicFramePr>
        <p:xfrm>
          <a:off x="1" y="-63808"/>
          <a:ext cx="12191998" cy="3815413"/>
        </p:xfrm>
        <a:graphic>
          <a:graphicData uri="http://schemas.openxmlformats.org/drawingml/2006/table">
            <a:tbl>
              <a:tblPr firstRow="1" bandRow="1">
                <a:tableStyleId>{5C22544A-7EE6-4342-B048-85BDC9FD1C3A}</a:tableStyleId>
              </a:tblPr>
              <a:tblGrid>
                <a:gridCol w="427289">
                  <a:extLst>
                    <a:ext uri="{9D8B030D-6E8A-4147-A177-3AD203B41FA5}">
                      <a16:colId xmlns:a16="http://schemas.microsoft.com/office/drawing/2014/main" xmlns="" val="20000"/>
                    </a:ext>
                  </a:extLst>
                </a:gridCol>
                <a:gridCol w="8743870">
                  <a:extLst>
                    <a:ext uri="{9D8B030D-6E8A-4147-A177-3AD203B41FA5}">
                      <a16:colId xmlns:a16="http://schemas.microsoft.com/office/drawing/2014/main" xmlns="" val="20001"/>
                    </a:ext>
                  </a:extLst>
                </a:gridCol>
                <a:gridCol w="1032095">
                  <a:extLst>
                    <a:ext uri="{9D8B030D-6E8A-4147-A177-3AD203B41FA5}">
                      <a16:colId xmlns:a16="http://schemas.microsoft.com/office/drawing/2014/main" xmlns="" val="20002"/>
                    </a:ext>
                  </a:extLst>
                </a:gridCol>
                <a:gridCol w="950614">
                  <a:extLst>
                    <a:ext uri="{9D8B030D-6E8A-4147-A177-3AD203B41FA5}">
                      <a16:colId xmlns:a16="http://schemas.microsoft.com/office/drawing/2014/main" xmlns="" val="20003"/>
                    </a:ext>
                  </a:extLst>
                </a:gridCol>
                <a:gridCol w="1038130">
                  <a:extLst>
                    <a:ext uri="{9D8B030D-6E8A-4147-A177-3AD203B41FA5}">
                      <a16:colId xmlns:a16="http://schemas.microsoft.com/office/drawing/2014/main" xmlns="" val="20004"/>
                    </a:ext>
                  </a:extLst>
                </a:gridCol>
              </a:tblGrid>
              <a:tr h="1078446">
                <a:tc>
                  <a:txBody>
                    <a:bodyPr/>
                    <a:lstStyle/>
                    <a:p>
                      <a:pPr algn="ctr"/>
                      <a:r>
                        <a:rPr lang="ru-RU" sz="1200" b="1" dirty="0" smtClean="0">
                          <a:latin typeface="Times New Roman" panose="02020603050405020304" pitchFamily="18" charset="0"/>
                          <a:cs typeface="Times New Roman" panose="02020603050405020304" pitchFamily="18" charset="0"/>
                        </a:rPr>
                        <a:t>№ п/п</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cs typeface="Times New Roman" panose="02020603050405020304" pitchFamily="18" charset="0"/>
                        </a:rPr>
                        <a:t>Утвержден-</a:t>
                      </a:r>
                      <a:r>
                        <a:rPr lang="ru-RU" sz="1200" b="0" dirty="0" err="1" smtClean="0">
                          <a:solidFill>
                            <a:schemeClr val="bg1"/>
                          </a:solidFill>
                          <a:effectLst/>
                          <a:latin typeface="Times New Roman" panose="02020603050405020304" pitchFamily="18" charset="0"/>
                          <a:cs typeface="Times New Roman" panose="02020603050405020304" pitchFamily="18" charset="0"/>
                        </a:rPr>
                        <a:t>ный</a:t>
                      </a:r>
                      <a:r>
                        <a:rPr lang="ru-RU" sz="1200" b="0" dirty="0" smtClean="0">
                          <a:solidFill>
                            <a:schemeClr val="bg1"/>
                          </a:solidFill>
                          <a:effectLst/>
                          <a:latin typeface="Times New Roman" panose="02020603050405020304" pitchFamily="18" charset="0"/>
                          <a:cs typeface="Times New Roman" panose="02020603050405020304" pitchFamily="18" charset="0"/>
                        </a:rPr>
                        <a:t> план на 2023 год</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2023 год по сводной бюджетной росписи</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Исполнено</a:t>
                      </a:r>
                      <a:r>
                        <a:rPr lang="ru-RU"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на 01.01.2024   </a:t>
                      </a:r>
                      <a:endParaRPr lang="ru-RU"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294122">
                <a:tc>
                  <a:txBody>
                    <a:bodyPr/>
                    <a:lstStyle/>
                    <a:p>
                      <a:pPr algn="ctr"/>
                      <a:r>
                        <a:rPr lang="ru-RU" sz="1200" dirty="0" smtClean="0">
                          <a:latin typeface="Times New Roman" panose="02020603050405020304" pitchFamily="18" charset="0"/>
                          <a:cs typeface="Times New Roman" panose="02020603050405020304" pitchFamily="18" charset="0"/>
                        </a:rPr>
                        <a:t>26</a:t>
                      </a:r>
                      <a:endParaRPr lang="ru-RU" sz="1200" dirty="0">
                        <a:latin typeface="Times New Roman" panose="02020603050405020304" pitchFamily="18" charset="0"/>
                        <a:cs typeface="Times New Roman" panose="02020603050405020304" pitchFamily="18" charset="0"/>
                      </a:endParaRPr>
                    </a:p>
                  </a:txBody>
                  <a:tcPr/>
                </a:tc>
                <a:tc>
                  <a:txBody>
                    <a:bodyPr/>
                    <a:lstStyle/>
                    <a:p>
                      <a:pPr algn="l"/>
                      <a:r>
                        <a:rPr lang="ru-RU" sz="1200" dirty="0" smtClean="0">
                          <a:latin typeface="Times New Roman" panose="02020603050405020304" pitchFamily="18" charset="0"/>
                          <a:cs typeface="Times New Roman" panose="02020603050405020304" pitchFamily="18" charset="0"/>
                        </a:rPr>
                        <a:t>Муниципальная программа «</a:t>
                      </a:r>
                      <a:r>
                        <a:rPr lang="ru-RU" sz="1200" kern="1200" dirty="0" smtClean="0">
                          <a:solidFill>
                            <a:schemeClr val="dk1"/>
                          </a:solidFill>
                          <a:effectLst/>
                          <a:latin typeface="Times New Roman" panose="02020603050405020304" pitchFamily="18" charset="0"/>
                          <a:ea typeface="+mn-ea"/>
                          <a:cs typeface="Times New Roman" panose="02020603050405020304" pitchFamily="18" charset="0"/>
                        </a:rPr>
                        <a:t>Реализация семейной и молодежной политики в муниципальном образовании город Тула</a:t>
                      </a:r>
                      <a:r>
                        <a:rPr lang="ru-RU" sz="1200" dirty="0" smtClean="0">
                          <a:latin typeface="Times New Roman" panose="02020603050405020304" pitchFamily="18" charset="0"/>
                          <a:cs typeface="Times New Roman" panose="02020603050405020304" pitchFamily="18" charset="0"/>
                        </a:rPr>
                        <a:t>»</a:t>
                      </a:r>
                    </a:p>
                  </a:txBody>
                  <a:tcPr/>
                </a:tc>
                <a:tc>
                  <a:txBody>
                    <a:bodyPr/>
                    <a:lstStyle/>
                    <a:p>
                      <a:pPr algn="ctr"/>
                      <a:r>
                        <a:rPr lang="ru-RU" sz="1150" dirty="0" smtClean="0">
                          <a:latin typeface="Times New Roman" panose="02020603050405020304" pitchFamily="18" charset="0"/>
                          <a:cs typeface="Times New Roman" panose="02020603050405020304" pitchFamily="18" charset="0"/>
                        </a:rPr>
                        <a:t>105,9</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ru-RU" sz="1150" dirty="0" smtClean="0">
                          <a:latin typeface="Times New Roman" panose="02020603050405020304" pitchFamily="18" charset="0"/>
                          <a:cs typeface="Times New Roman" panose="02020603050405020304" pitchFamily="18" charset="0"/>
                        </a:rPr>
                        <a:t>112,6</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ru-RU" sz="1150" dirty="0" smtClean="0">
                          <a:latin typeface="Times New Roman" panose="02020603050405020304" pitchFamily="18" charset="0"/>
                          <a:cs typeface="Times New Roman" panose="02020603050405020304" pitchFamily="18" charset="0"/>
                        </a:rPr>
                        <a:t>112,3</a:t>
                      </a:r>
                      <a:endParaRPr lang="ru-RU" sz="115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294122">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just"/>
                      <a:r>
                        <a:rPr lang="ru-RU" sz="1150" dirty="0" smtClean="0">
                          <a:latin typeface="Times New Roman" panose="02020603050405020304" pitchFamily="18" charset="0"/>
                          <a:cs typeface="Times New Roman" panose="02020603050405020304" pitchFamily="18" charset="0"/>
                        </a:rPr>
                        <a:t>Удельный вес в общем объеме</a:t>
                      </a:r>
                      <a:r>
                        <a:rPr lang="ru-RU" sz="1150" baseline="0" dirty="0" smtClean="0">
                          <a:latin typeface="Times New Roman" panose="02020603050405020304" pitchFamily="18" charset="0"/>
                          <a:cs typeface="Times New Roman" panose="02020603050405020304" pitchFamily="18" charset="0"/>
                        </a:rPr>
                        <a:t> расходов</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ru-RU" sz="1150" dirty="0" smtClean="0">
                          <a:latin typeface="Times New Roman" panose="02020603050405020304" pitchFamily="18" charset="0"/>
                          <a:cs typeface="Times New Roman" panose="02020603050405020304" pitchFamily="18" charset="0"/>
                        </a:rPr>
                        <a:t>0,4%</a:t>
                      </a: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r>
                        <a:rPr lang="ru-RU" sz="1150" dirty="0" smtClean="0">
                          <a:latin typeface="Times New Roman" panose="02020603050405020304" pitchFamily="18" charset="0"/>
                          <a:cs typeface="Times New Roman" panose="02020603050405020304" pitchFamily="18" charset="0"/>
                        </a:rPr>
                        <a:t>0,4%</a:t>
                      </a: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r>
                        <a:rPr lang="ru-RU" sz="1150" dirty="0" smtClean="0">
                          <a:latin typeface="Times New Roman" panose="02020603050405020304" pitchFamily="18" charset="0"/>
                          <a:cs typeface="Times New Roman" panose="02020603050405020304" pitchFamily="18" charset="0"/>
                        </a:rPr>
                        <a:t>0</a:t>
                      </a:r>
                      <a:r>
                        <a:rPr lang="en-US" sz="1150" dirty="0" smtClean="0">
                          <a:latin typeface="Times New Roman" panose="02020603050405020304" pitchFamily="18" charset="0"/>
                          <a:cs typeface="Times New Roman" panose="02020603050405020304" pitchFamily="18" charset="0"/>
                        </a:rPr>
                        <a:t>,4</a:t>
                      </a:r>
                      <a:r>
                        <a:rPr lang="ru-RU" sz="1150" dirty="0" smtClean="0">
                          <a:latin typeface="Times New Roman" panose="02020603050405020304" pitchFamily="18" charset="0"/>
                          <a:cs typeface="Times New Roman" panose="02020603050405020304" pitchFamily="18" charset="0"/>
                        </a:rPr>
                        <a:t>%</a:t>
                      </a:r>
                      <a:endParaRPr lang="ru-RU" sz="115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1854601">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l"/>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l"/>
                      <a:r>
                        <a:rPr lang="ru-RU" sz="1200" dirty="0" smtClean="0">
                          <a:latin typeface="Times New Roman" panose="02020603050405020304" pitchFamily="18" charset="0"/>
                          <a:cs typeface="Times New Roman" panose="02020603050405020304" pitchFamily="18" charset="0"/>
                        </a:rPr>
                        <a:t>Повышение качества предоставления муниципальных услуг в сфере молодежной</a:t>
                      </a:r>
                      <a:r>
                        <a:rPr lang="ru-RU" sz="1200" baseline="0" dirty="0" smtClean="0">
                          <a:latin typeface="Times New Roman" panose="02020603050405020304" pitchFamily="18" charset="0"/>
                          <a:cs typeface="Times New Roman" panose="02020603050405020304" pitchFamily="18" charset="0"/>
                        </a:rPr>
                        <a:t> политики, содействие самореализации молодежи и семей, финансовая поддержка молодежных и семейных инициатив.</a:t>
                      </a:r>
                      <a:endParaRPr lang="ru-RU" sz="1200" dirty="0" smtClean="0">
                        <a:latin typeface="Times New Roman" panose="02020603050405020304" pitchFamily="18" charset="0"/>
                        <a:cs typeface="Times New Roman" panose="02020603050405020304" pitchFamily="18" charset="0"/>
                      </a:endParaRPr>
                    </a:p>
                    <a:p>
                      <a:pPr algn="l"/>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l"/>
                      <a:r>
                        <a:rPr lang="ru-RU" sz="1200" dirty="0" smtClean="0">
                          <a:latin typeface="Times New Roman" panose="02020603050405020304" pitchFamily="18" charset="0"/>
                          <a:cs typeface="Times New Roman" panose="02020603050405020304" pitchFamily="18" charset="0"/>
                        </a:rPr>
                        <a:t>1. Вовлечение молодежи в социальную практику.</a:t>
                      </a:r>
                    </a:p>
                    <a:p>
                      <a:pPr algn="l"/>
                      <a:r>
                        <a:rPr lang="ru-RU" sz="1200" dirty="0" smtClean="0">
                          <a:latin typeface="Times New Roman" panose="02020603050405020304" pitchFamily="18" charset="0"/>
                          <a:cs typeface="Times New Roman" panose="02020603050405020304" pitchFamily="18" charset="0"/>
                        </a:rPr>
                        <a:t>2. Организация и проведение мероприятий в сфере семейной и молодежной политики.</a:t>
                      </a:r>
                    </a:p>
                    <a:p>
                      <a:pPr algn="l"/>
                      <a:r>
                        <a:rPr lang="ru-RU" sz="1200" dirty="0" smtClean="0">
                          <a:latin typeface="Times New Roman" panose="02020603050405020304" pitchFamily="18" charset="0"/>
                          <a:cs typeface="Times New Roman" panose="02020603050405020304" pitchFamily="18" charset="0"/>
                        </a:rPr>
                        <a:t>3. Сохранение и развитие материально-технической базы в муниципальных учреждений молодежной политики.</a:t>
                      </a:r>
                    </a:p>
                    <a:p>
                      <a:pPr algn="l"/>
                      <a:r>
                        <a:rPr lang="ru-RU" sz="1200" dirty="0" smtClean="0">
                          <a:latin typeface="Times New Roman" panose="02020603050405020304" pitchFamily="18" charset="0"/>
                          <a:cs typeface="Times New Roman" panose="02020603050405020304" pitchFamily="18" charset="0"/>
                        </a:rPr>
                        <a:t>4. Реализация законов Тульской области в сфере молодежной политики.</a:t>
                      </a:r>
                    </a:p>
                    <a:p>
                      <a:pPr algn="just"/>
                      <a:endParaRPr lang="ru-RU" sz="1150" dirty="0" smtClean="0">
                        <a:latin typeface="Times New Roman" panose="02020603050405020304" pitchFamily="18" charset="0"/>
                        <a:cs typeface="Times New Roman" panose="02020603050405020304" pitchFamily="18" charset="0"/>
                      </a:endParaRPr>
                    </a:p>
                  </a:txBody>
                  <a:tcP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15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294122">
                <a:tc>
                  <a:txBody>
                    <a:bodyPr/>
                    <a:lstStyle/>
                    <a:p>
                      <a:pPr algn="ctr"/>
                      <a:endParaRPr lang="ru-RU" sz="1200" dirty="0">
                        <a:latin typeface="Times New Roman" panose="02020603050405020304" pitchFamily="18" charset="0"/>
                        <a:cs typeface="Times New Roman" panose="02020603050405020304" pitchFamily="18" charset="0"/>
                      </a:endParaRPr>
                    </a:p>
                  </a:txBody>
                  <a:tcPr/>
                </a:tc>
                <a:tc>
                  <a:txBody>
                    <a:bodyPr/>
                    <a:lstStyle/>
                    <a:p>
                      <a:pPr algn="l"/>
                      <a:r>
                        <a:rPr lang="ru-RU" sz="1200" b="1" dirty="0" smtClean="0">
                          <a:latin typeface="Times New Roman" panose="02020603050405020304" pitchFamily="18" charset="0"/>
                          <a:cs typeface="Times New Roman" panose="02020603050405020304" pitchFamily="18" charset="0"/>
                        </a:rPr>
                        <a:t>ИТОГО</a:t>
                      </a:r>
                      <a:endParaRPr lang="ru-RU" sz="1150" dirty="0">
                        <a:latin typeface="Times New Roman" panose="02020603050405020304" pitchFamily="18" charset="0"/>
                        <a:cs typeface="Times New Roman" panose="02020603050405020304" pitchFamily="18" charset="0"/>
                      </a:endParaRPr>
                    </a:p>
                  </a:txBody>
                  <a:tcPr/>
                </a:tc>
                <a:tc>
                  <a:txBody>
                    <a:bodyPr/>
                    <a:lstStyle/>
                    <a:p>
                      <a:pPr algn="ctr"/>
                      <a:r>
                        <a:rPr lang="en-US" sz="1200" b="1" dirty="0" smtClean="0">
                          <a:latin typeface="Times New Roman" panose="02020603050405020304" pitchFamily="18" charset="0"/>
                          <a:cs typeface="Times New Roman" panose="02020603050405020304" pitchFamily="18" charset="0"/>
                        </a:rPr>
                        <a:t>2</a:t>
                      </a:r>
                      <a:r>
                        <a:rPr lang="ru-RU" sz="1200" b="1" dirty="0" smtClean="0">
                          <a:latin typeface="Times New Roman" panose="02020603050405020304" pitchFamily="18" charset="0"/>
                          <a:cs typeface="Times New Roman" panose="02020603050405020304" pitchFamily="18" charset="0"/>
                        </a:rPr>
                        <a:t>5</a:t>
                      </a:r>
                      <a:r>
                        <a:rPr lang="en-US" sz="1200" b="1" dirty="0" smtClean="0">
                          <a:latin typeface="Times New Roman" panose="02020603050405020304" pitchFamily="18" charset="0"/>
                          <a:cs typeface="Times New Roman" panose="02020603050405020304" pitchFamily="18" charset="0"/>
                        </a:rPr>
                        <a:t> 1</a:t>
                      </a:r>
                      <a:r>
                        <a:rPr lang="ru-RU" sz="1200" b="1" dirty="0" smtClean="0">
                          <a:latin typeface="Times New Roman" panose="02020603050405020304" pitchFamily="18" charset="0"/>
                          <a:cs typeface="Times New Roman" panose="02020603050405020304" pitchFamily="18" charset="0"/>
                        </a:rPr>
                        <a:t>77</a:t>
                      </a:r>
                      <a:r>
                        <a:rPr lang="en-US" sz="1200" b="1" dirty="0" smtClean="0">
                          <a:latin typeface="Times New Roman" panose="02020603050405020304" pitchFamily="18" charset="0"/>
                          <a:cs typeface="Times New Roman" panose="02020603050405020304" pitchFamily="18" charset="0"/>
                        </a:rPr>
                        <a:t>,7</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en-US" sz="1200" b="1" dirty="0" smtClean="0">
                          <a:latin typeface="Times New Roman" panose="02020603050405020304" pitchFamily="18" charset="0"/>
                          <a:cs typeface="Times New Roman" panose="02020603050405020304" pitchFamily="18" charset="0"/>
                        </a:rPr>
                        <a:t>2</a:t>
                      </a:r>
                      <a:r>
                        <a:rPr lang="ru-RU" sz="1200" b="1" dirty="0" smtClean="0">
                          <a:latin typeface="Times New Roman" panose="02020603050405020304" pitchFamily="18" charset="0"/>
                          <a:cs typeface="Times New Roman" panose="02020603050405020304" pitchFamily="18" charset="0"/>
                        </a:rPr>
                        <a:t>6</a:t>
                      </a:r>
                      <a:r>
                        <a:rPr lang="en-US" sz="1200" b="1"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699</a:t>
                      </a:r>
                      <a:r>
                        <a:rPr lang="en-US" sz="1200" b="1" dirty="0" smtClean="0">
                          <a:latin typeface="Times New Roman" panose="02020603050405020304" pitchFamily="18" charset="0"/>
                          <a:cs typeface="Times New Roman" panose="02020603050405020304" pitchFamily="18" charset="0"/>
                        </a:rPr>
                        <a:t>,</a:t>
                      </a:r>
                      <a:r>
                        <a:rPr lang="ru-RU" sz="1200" b="1" dirty="0" smtClean="0">
                          <a:latin typeface="Times New Roman" panose="02020603050405020304" pitchFamily="18" charset="0"/>
                          <a:cs typeface="Times New Roman" panose="02020603050405020304" pitchFamily="18" charset="0"/>
                        </a:rPr>
                        <a:t>7</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r>
                        <a:rPr lang="en-US" sz="1200" b="1" dirty="0" smtClean="0">
                          <a:latin typeface="Times New Roman" panose="02020603050405020304" pitchFamily="18" charset="0"/>
                          <a:cs typeface="Times New Roman" panose="02020603050405020304" pitchFamily="18" charset="0"/>
                        </a:rPr>
                        <a:t>2</a:t>
                      </a:r>
                      <a:r>
                        <a:rPr lang="ru-RU" sz="1200" b="1" dirty="0" smtClean="0">
                          <a:latin typeface="Times New Roman" panose="02020603050405020304" pitchFamily="18" charset="0"/>
                          <a:cs typeface="Times New Roman" panose="02020603050405020304" pitchFamily="18" charset="0"/>
                        </a:rPr>
                        <a:t>6</a:t>
                      </a:r>
                      <a:r>
                        <a:rPr lang="en-US" sz="1200" b="1"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013</a:t>
                      </a:r>
                      <a:r>
                        <a:rPr lang="en-US" sz="1200" b="1" dirty="0" smtClean="0">
                          <a:latin typeface="Times New Roman" panose="02020603050405020304" pitchFamily="18" charset="0"/>
                          <a:cs typeface="Times New Roman" panose="02020603050405020304" pitchFamily="18" charset="0"/>
                        </a:rPr>
                        <a:t>,</a:t>
                      </a:r>
                      <a:r>
                        <a:rPr lang="ru-RU" sz="1200" b="1" dirty="0" smtClean="0">
                          <a:latin typeface="Times New Roman" panose="02020603050405020304" pitchFamily="18" charset="0"/>
                          <a:cs typeface="Times New Roman" panose="02020603050405020304" pitchFamily="18" charset="0"/>
                        </a:rPr>
                        <a:t>6</a:t>
                      </a:r>
                      <a:endParaRPr lang="ru-RU" sz="1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27499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84666"/>
            <a:ext cx="12192000" cy="942680"/>
          </a:xfrm>
          <a:prstGeom prst="rect">
            <a:avLst/>
          </a:prstGeom>
          <a:ln>
            <a:solidFill>
              <a:srgbClr val="00B050"/>
            </a:solidFill>
          </a:ln>
          <a:effectLst>
            <a:glow rad="12700">
              <a:schemeClr val="accent1">
                <a:alpha val="40000"/>
              </a:schemeClr>
            </a:glow>
          </a:effectLst>
        </p:spPr>
      </p:pic>
      <p:sp>
        <p:nvSpPr>
          <p:cNvPr id="15" name="Прямоугольник 14"/>
          <p:cNvSpPr/>
          <p:nvPr/>
        </p:nvSpPr>
        <p:spPr>
          <a:xfrm>
            <a:off x="510746" y="1871351"/>
            <a:ext cx="11310551" cy="3046988"/>
          </a:xfrm>
          <a:prstGeom prst="rect">
            <a:avLst/>
          </a:prstGeom>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Бюджет </a:t>
            </a:r>
            <a:r>
              <a:rPr lang="ru-RU" sz="1600" dirty="0">
                <a:latin typeface="Times New Roman" panose="02020603050405020304" pitchFamily="18" charset="0"/>
                <a:cs typeface="Times New Roman" panose="02020603050405020304" pitchFamily="18" charset="0"/>
              </a:rPr>
              <a:t>муниципального образования город Тула на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3 </a:t>
            </a:r>
            <a:r>
              <a:rPr lang="ru-RU" sz="1600" dirty="0">
                <a:latin typeface="Times New Roman" panose="02020603050405020304" pitchFamily="18" charset="0"/>
                <a:cs typeface="Times New Roman" panose="02020603050405020304" pitchFamily="18" charset="0"/>
              </a:rPr>
              <a:t>год был утвержден с дефицитом в </a:t>
            </a:r>
            <a:r>
              <a:rPr lang="ru-RU" sz="1600" dirty="0" smtClean="0">
                <a:latin typeface="Times New Roman" panose="02020603050405020304" pitchFamily="18" charset="0"/>
                <a:cs typeface="Times New Roman" panose="02020603050405020304" pitchFamily="18" charset="0"/>
              </a:rPr>
              <a:t>размере                                     1718,2 </a:t>
            </a:r>
            <a:r>
              <a:rPr lang="ru-RU" sz="1600" dirty="0">
                <a:latin typeface="Times New Roman" panose="02020603050405020304" pitchFamily="18" charset="0"/>
                <a:cs typeface="Times New Roman" panose="02020603050405020304" pitchFamily="18" charset="0"/>
              </a:rPr>
              <a:t>млн. руб., или </a:t>
            </a:r>
            <a:r>
              <a:rPr lang="ru-RU" sz="1600" dirty="0" smtClean="0">
                <a:latin typeface="Times New Roman" panose="02020603050405020304" pitchFamily="18" charset="0"/>
                <a:cs typeface="Times New Roman" panose="02020603050405020304" pitchFamily="18" charset="0"/>
              </a:rPr>
              <a:t>13,0% </a:t>
            </a:r>
            <a:r>
              <a:rPr lang="ru-RU" sz="1600" dirty="0">
                <a:latin typeface="Times New Roman" panose="02020603050405020304" pitchFamily="18" charset="0"/>
                <a:cs typeface="Times New Roman" panose="02020603050405020304" pitchFamily="18" charset="0"/>
              </a:rPr>
              <a:t>утвержденного объема доходов бюджета без учета безвозмездных поступлений.</a:t>
            </a:r>
          </a:p>
          <a:p>
            <a:r>
              <a:rPr lang="ru-RU" sz="1600" dirty="0">
                <a:solidFill>
                  <a:srgbClr val="FF0000"/>
                </a:solidFill>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Фактически в процессе исполнения бюджета сложился дефицит в размере </a:t>
            </a:r>
            <a:r>
              <a:rPr lang="ru-RU" sz="1600" dirty="0" smtClean="0">
                <a:latin typeface="Times New Roman" panose="02020603050405020304" pitchFamily="18" charset="0"/>
                <a:cs typeface="Times New Roman" panose="02020603050405020304" pitchFamily="18" charset="0"/>
              </a:rPr>
              <a:t>920,7 </a:t>
            </a:r>
            <a:r>
              <a:rPr lang="ru-RU" sz="1600" dirty="0">
                <a:latin typeface="Times New Roman" panose="02020603050405020304" pitchFamily="18" charset="0"/>
                <a:cs typeface="Times New Roman" panose="02020603050405020304" pitchFamily="18" charset="0"/>
              </a:rPr>
              <a:t>млн. руб., или </a:t>
            </a:r>
            <a:r>
              <a:rPr lang="ru-RU" sz="1600" dirty="0" smtClean="0">
                <a:latin typeface="Times New Roman" panose="02020603050405020304" pitchFamily="18" charset="0"/>
                <a:cs typeface="Times New Roman" panose="02020603050405020304" pitchFamily="18" charset="0"/>
              </a:rPr>
              <a:t>6,8% </a:t>
            </a:r>
            <a:r>
              <a:rPr lang="ru-RU" sz="1600" dirty="0">
                <a:latin typeface="Times New Roman" panose="02020603050405020304" pitchFamily="18" charset="0"/>
                <a:cs typeface="Times New Roman" panose="02020603050405020304" pitchFamily="18" charset="0"/>
              </a:rPr>
              <a:t>от поступивших доходов бюджета без учета безвозмездных поступлений, что соответствует нормам статьи 92.1 Бюджетного кодекса Российской Федерации. </a:t>
            </a:r>
          </a:p>
          <a:p>
            <a:r>
              <a:rPr lang="ru-RU" sz="1600" dirty="0">
                <a:latin typeface="Times New Roman" panose="02020603050405020304" pitchFamily="18" charset="0"/>
                <a:cs typeface="Times New Roman" panose="02020603050405020304" pitchFamily="18" charset="0"/>
              </a:rPr>
              <a:t>            В целях снижения долговой нагрузки на бюджет муниципального образования город Тула администрация города Тулы активно использует дополнительные механизмы заимствований</a:t>
            </a:r>
            <a:r>
              <a:rPr lang="ru-RU" sz="1600"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привлечение в Управлении Федерального казначейства по Тульской области бюджетного кредита на пополнение остатков средств на счетах местного бюджета;</a:t>
            </a:r>
            <a:endParaRPr lang="en-US"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dirty="0" smtClean="0">
                <a:latin typeface="Times New Roman" panose="02020603050405020304" pitchFamily="18" charset="0"/>
                <a:cs typeface="Times New Roman" panose="02020603050405020304" pitchFamily="18" charset="0"/>
              </a:rPr>
              <a:t>кредиты </a:t>
            </a:r>
            <a:r>
              <a:rPr lang="ru-RU" sz="1600" dirty="0">
                <a:latin typeface="Times New Roman" panose="02020603050405020304" pitchFamily="18" charset="0"/>
                <a:cs typeface="Times New Roman" panose="02020603050405020304" pitchFamily="18" charset="0"/>
              </a:rPr>
              <a:t>кредитных организаций;</a:t>
            </a:r>
          </a:p>
          <a:p>
            <a:pPr marL="285750" indent="-285750" algn="just">
              <a:buFont typeface="Wingdings" panose="05000000000000000000" pitchFamily="2" charset="2"/>
              <a:buChar char="Ø"/>
            </a:pPr>
            <a:r>
              <a:rPr lang="ru-RU" sz="1600" dirty="0" smtClean="0">
                <a:latin typeface="Times New Roman" panose="02020603050405020304" pitchFamily="18" charset="0"/>
                <a:cs typeface="Times New Roman" panose="02020603050405020304" pitchFamily="18" charset="0"/>
              </a:rPr>
              <a:t>изменение </a:t>
            </a:r>
            <a:r>
              <a:rPr lang="ru-RU" sz="1600" dirty="0">
                <a:latin typeface="Times New Roman" panose="02020603050405020304" pitchFamily="18" charset="0"/>
                <a:cs typeface="Times New Roman" panose="02020603050405020304" pitchFamily="18" charset="0"/>
              </a:rPr>
              <a:t>остатков средств на счетах по учету средств </a:t>
            </a:r>
            <a:r>
              <a:rPr lang="ru-RU" sz="1600" dirty="0" smtClean="0">
                <a:latin typeface="Times New Roman" panose="02020603050405020304" pitchFamily="18" charset="0"/>
                <a:cs typeface="Times New Roman" panose="02020603050405020304" pitchFamily="18" charset="0"/>
              </a:rPr>
              <a:t>бюджетов;</a:t>
            </a:r>
            <a:endParaRPr lang="ru-RU"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управление свободными остатками денежных средств на едином счете бюджета муниципального образования город Тула.</a:t>
            </a:r>
          </a:p>
        </p:txBody>
      </p:sp>
      <p:sp>
        <p:nvSpPr>
          <p:cNvPr id="17" name="Прямоугольник 16"/>
          <p:cNvSpPr/>
          <p:nvPr/>
        </p:nvSpPr>
        <p:spPr>
          <a:xfrm>
            <a:off x="2177568" y="286674"/>
            <a:ext cx="9643729" cy="369332"/>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Размер дефицита бюджета муниципального образования город Тула в </a:t>
            </a:r>
            <a:r>
              <a:rPr lang="ru-RU" dirty="0" smtClean="0">
                <a:latin typeface="Times New Roman" panose="02020603050405020304" pitchFamily="18" charset="0"/>
                <a:cs typeface="Times New Roman" panose="02020603050405020304" pitchFamily="18" charset="0"/>
              </a:rPr>
              <a:t>20</a:t>
            </a:r>
            <a:r>
              <a:rPr lang="en-US"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3 году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34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866572"/>
          </a:xfrm>
          <a:prstGeom prst="rect">
            <a:avLst/>
          </a:prstGeom>
          <a:ln>
            <a:solidFill>
              <a:srgbClr val="00B050"/>
            </a:solidFill>
          </a:ln>
          <a:effectLst>
            <a:glow rad="12700">
              <a:schemeClr val="accent1">
                <a:alpha val="40000"/>
              </a:schemeClr>
            </a:glow>
          </a:effectLst>
        </p:spPr>
      </p:pic>
      <p:sp>
        <p:nvSpPr>
          <p:cNvPr id="5" name="Прямоугольник 4"/>
          <p:cNvSpPr/>
          <p:nvPr/>
        </p:nvSpPr>
        <p:spPr>
          <a:xfrm>
            <a:off x="1871529" y="59187"/>
            <a:ext cx="10015671"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Исполнение по источникам внутреннего финансирования дефицита бюджета муниципального образования город Тула за </a:t>
            </a:r>
            <a:r>
              <a:rPr lang="ru-RU" dirty="0" smtClean="0">
                <a:latin typeface="Times New Roman" panose="02020603050405020304" pitchFamily="18" charset="0"/>
                <a:cs typeface="Times New Roman" panose="02020603050405020304" pitchFamily="18" charset="0"/>
              </a:rPr>
              <a:t>20</a:t>
            </a:r>
            <a:r>
              <a:rPr lang="en-US"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3 </a:t>
            </a:r>
            <a:r>
              <a:rPr lang="ru-RU" dirty="0">
                <a:latin typeface="Times New Roman" panose="02020603050405020304" pitchFamily="18" charset="0"/>
                <a:cs typeface="Times New Roman" panose="02020603050405020304" pitchFamily="18" charset="0"/>
              </a:rPr>
              <a:t>год</a:t>
            </a:r>
          </a:p>
        </p:txBody>
      </p:sp>
      <p:graphicFrame>
        <p:nvGraphicFramePr>
          <p:cNvPr id="6" name="Таблица 5"/>
          <p:cNvGraphicFramePr>
            <a:graphicFrameLocks noGrp="1"/>
          </p:cNvGraphicFramePr>
          <p:nvPr>
            <p:extLst>
              <p:ext uri="{D42A27DB-BD31-4B8C-83A1-F6EECF244321}">
                <p14:modId xmlns:p14="http://schemas.microsoft.com/office/powerpoint/2010/main" val="876855841"/>
              </p:ext>
            </p:extLst>
          </p:nvPr>
        </p:nvGraphicFramePr>
        <p:xfrm>
          <a:off x="85458" y="925757"/>
          <a:ext cx="12023933" cy="5833962"/>
        </p:xfrm>
        <a:graphic>
          <a:graphicData uri="http://schemas.openxmlformats.org/drawingml/2006/table">
            <a:tbl>
              <a:tblPr>
                <a:tableStyleId>{5C22544A-7EE6-4342-B048-85BDC9FD1C3A}</a:tableStyleId>
              </a:tblPr>
              <a:tblGrid>
                <a:gridCol w="8921809">
                  <a:extLst>
                    <a:ext uri="{9D8B030D-6E8A-4147-A177-3AD203B41FA5}">
                      <a16:colId xmlns:a16="http://schemas.microsoft.com/office/drawing/2014/main" xmlns="" val="20000"/>
                    </a:ext>
                  </a:extLst>
                </a:gridCol>
                <a:gridCol w="1546789">
                  <a:extLst>
                    <a:ext uri="{9D8B030D-6E8A-4147-A177-3AD203B41FA5}">
                      <a16:colId xmlns:a16="http://schemas.microsoft.com/office/drawing/2014/main" xmlns="" val="20001"/>
                    </a:ext>
                  </a:extLst>
                </a:gridCol>
                <a:gridCol w="1555335">
                  <a:extLst>
                    <a:ext uri="{9D8B030D-6E8A-4147-A177-3AD203B41FA5}">
                      <a16:colId xmlns:a16="http://schemas.microsoft.com/office/drawing/2014/main" xmlns="" val="20002"/>
                    </a:ext>
                  </a:extLst>
                </a:gridCol>
              </a:tblGrid>
              <a:tr h="224203">
                <a:tc>
                  <a:txBody>
                    <a:bodyPr/>
                    <a:lstStyle/>
                    <a:p>
                      <a:pPr algn="l" rtl="0" fontAlgn="ctr"/>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(млн. руб.)</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0"/>
                  </a:ext>
                </a:extLst>
              </a:tr>
              <a:tr h="224203">
                <a:tc rowSpan="2">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Наименование показателя</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План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Исполнено</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1"/>
                  </a:ext>
                </a:extLst>
              </a:tr>
              <a:tr h="262094">
                <a:tc vMerge="1">
                  <a:txBody>
                    <a:bodyPr/>
                    <a:lstStyle/>
                    <a:p>
                      <a:endParaRPr lang="ru-RU"/>
                    </a:p>
                  </a:txBody>
                  <a:tcP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на </a:t>
                      </a:r>
                      <a:r>
                        <a:rPr lang="ru-RU" sz="1400" u="none" strike="noStrike" dirty="0" smtClean="0">
                          <a:effectLst/>
                          <a:latin typeface="Times New Roman" panose="02020603050405020304" pitchFamily="18" charset="0"/>
                          <a:cs typeface="Times New Roman" panose="02020603050405020304" pitchFamily="18" charset="0"/>
                        </a:rPr>
                        <a:t>2023 </a:t>
                      </a:r>
                      <a:r>
                        <a:rPr lang="ru-RU" sz="1400" u="none" strike="noStrike" dirty="0">
                          <a:effectLst/>
                          <a:latin typeface="Times New Roman" panose="02020603050405020304" pitchFamily="18" charset="0"/>
                          <a:cs typeface="Times New Roman" panose="02020603050405020304" pitchFamily="18" charset="0"/>
                        </a:rPr>
                        <a:t>год</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на </a:t>
                      </a:r>
                      <a:r>
                        <a:rPr lang="ru-RU" sz="1400" u="none" strike="noStrike" dirty="0" smtClean="0">
                          <a:effectLst/>
                          <a:latin typeface="Times New Roman" panose="02020603050405020304" pitchFamily="18" charset="0"/>
                          <a:cs typeface="Times New Roman" panose="02020603050405020304" pitchFamily="18" charset="0"/>
                        </a:rPr>
                        <a:t>01.01.2024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2"/>
                  </a:ext>
                </a:extLst>
              </a:tr>
              <a:tr h="346883">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ИСТОЧНИКИ </a:t>
                      </a:r>
                      <a:r>
                        <a:rPr lang="ru-RU" sz="1400" u="none" strike="noStrike" dirty="0">
                          <a:effectLst/>
                          <a:latin typeface="Times New Roman" panose="02020603050405020304" pitchFamily="18" charset="0"/>
                          <a:cs typeface="Times New Roman" panose="02020603050405020304" pitchFamily="18" charset="0"/>
                        </a:rPr>
                        <a:t>ФИНАНСИРОВАНИЯ </a:t>
                      </a:r>
                      <a:r>
                        <a:rPr lang="ru-RU" sz="1400" u="none" strike="noStrike" dirty="0" smtClean="0">
                          <a:effectLst/>
                          <a:latin typeface="Times New Roman" panose="02020603050405020304" pitchFamily="18" charset="0"/>
                          <a:cs typeface="Times New Roman" panose="02020603050405020304" pitchFamily="18" charset="0"/>
                        </a:rPr>
                        <a:t>ДЕФИЦИТА БЮДЖЕТОВ - ВСЕГО</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tc>
                <a:tc>
                  <a:txBody>
                    <a:bodyPr/>
                    <a:lstStyle/>
                    <a:p>
                      <a:pPr algn="r" rtl="0" fontAlgn="ctr"/>
                      <a:r>
                        <a:rPr lang="ru-RU" sz="1400" u="none" strike="noStrike" dirty="0" smtClean="0">
                          <a:effectLst/>
                          <a:latin typeface="Times New Roman" panose="02020603050405020304" pitchFamily="18" charset="0"/>
                          <a:cs typeface="Times New Roman" panose="02020603050405020304" pitchFamily="18" charset="0"/>
                        </a:rPr>
                        <a:t>1 718,2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tc>
                <a:tc>
                  <a:txBody>
                    <a:bodyPr/>
                    <a:lstStyle/>
                    <a:p>
                      <a:pPr algn="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920,7</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tc>
                <a:extLst>
                  <a:ext uri="{0D108BD9-81ED-4DB2-BD59-A6C34878D82A}">
                    <a16:rowId xmlns:a16="http://schemas.microsoft.com/office/drawing/2014/main" xmlns="" val="10003"/>
                  </a:ext>
                </a:extLst>
              </a:tr>
              <a:tr h="346883">
                <a:tc>
                  <a:txBody>
                    <a:bodyPr/>
                    <a:lstStyle/>
                    <a:p>
                      <a:pPr algn="l" rtl="0" fontAlgn="ctr"/>
                      <a:r>
                        <a:rPr lang="ru-RU" sz="1400" u="none" strike="noStrike" dirty="0">
                          <a:effectLst/>
                          <a:latin typeface="Times New Roman" panose="02020603050405020304" pitchFamily="18" charset="0"/>
                          <a:cs typeface="Times New Roman" panose="02020603050405020304" pitchFamily="18" charset="0"/>
                        </a:rPr>
                        <a:t>Кредиты кредитных организаций в валюте Российской Федерации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u="none" strike="noStrike" dirty="0" smtClean="0">
                          <a:solidFill>
                            <a:schemeClr val="tx1"/>
                          </a:solidFill>
                          <a:effectLst/>
                          <a:latin typeface="Times New Roman" panose="02020603050405020304" pitchFamily="18" charset="0"/>
                          <a:cs typeface="Times New Roman" panose="02020603050405020304" pitchFamily="18" charset="0"/>
                        </a:rPr>
                        <a:t>1 198,0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u="none" strike="noStrike" dirty="0" smtClean="0">
                          <a:solidFill>
                            <a:schemeClr val="tx1"/>
                          </a:solidFill>
                          <a:effectLst/>
                          <a:latin typeface="Times New Roman" panose="02020603050405020304" pitchFamily="18" charset="0"/>
                          <a:cs typeface="Times New Roman" panose="02020603050405020304" pitchFamily="18" charset="0"/>
                        </a:rPr>
                        <a:t>626,5</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a16="http://schemas.microsoft.com/office/drawing/2014/main" xmlns="" val="10004"/>
                  </a:ext>
                </a:extLst>
              </a:tr>
              <a:tr h="390748">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Привлечение городскими округами </a:t>
                      </a:r>
                      <a:r>
                        <a:rPr lang="ru-RU" sz="1400" u="none" strike="noStrike" dirty="0">
                          <a:effectLst/>
                          <a:latin typeface="Times New Roman" panose="02020603050405020304" pitchFamily="18" charset="0"/>
                          <a:cs typeface="Times New Roman" panose="02020603050405020304" pitchFamily="18" charset="0"/>
                        </a:rPr>
                        <a:t>кредитов от кредитных организаций </a:t>
                      </a:r>
                      <a:r>
                        <a:rPr lang="ru-RU" sz="1400" u="none" strike="noStrike" dirty="0" smtClean="0">
                          <a:effectLst/>
                          <a:latin typeface="Times New Roman" panose="02020603050405020304" pitchFamily="18" charset="0"/>
                          <a:cs typeface="Times New Roman" panose="02020603050405020304" pitchFamily="18" charset="0"/>
                        </a:rPr>
                        <a:t>в </a:t>
                      </a:r>
                      <a:r>
                        <a:rPr lang="ru-RU" sz="1400" u="none" strike="noStrike" dirty="0">
                          <a:effectLst/>
                          <a:latin typeface="Times New Roman" panose="02020603050405020304" pitchFamily="18" charset="0"/>
                          <a:cs typeface="Times New Roman" panose="02020603050405020304" pitchFamily="18" charset="0"/>
                        </a:rPr>
                        <a:t>валюте Российской Федерации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9 602,0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4 930,5</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5"/>
                  </a:ext>
                </a:extLst>
              </a:tr>
              <a:tr h="390748">
                <a:tc>
                  <a:txBody>
                    <a:bodyPr/>
                    <a:lstStyle/>
                    <a:p>
                      <a:pPr algn="l" rtl="0" fontAlgn="ctr"/>
                      <a:r>
                        <a:rPr lang="ru-RU" sz="1400" u="none" strike="noStrike" dirty="0">
                          <a:effectLst/>
                          <a:latin typeface="Times New Roman" panose="02020603050405020304" pitchFamily="18" charset="0"/>
                          <a:cs typeface="Times New Roman" panose="02020603050405020304" pitchFamily="18" charset="0"/>
                        </a:rPr>
                        <a:t>Погашение </a:t>
                      </a:r>
                      <a:r>
                        <a:rPr lang="ru-RU" sz="1400" u="none" strike="noStrike" dirty="0" smtClean="0">
                          <a:effectLst/>
                          <a:latin typeface="Times New Roman" panose="02020603050405020304" pitchFamily="18" charset="0"/>
                          <a:cs typeface="Times New Roman" panose="02020603050405020304" pitchFamily="18" charset="0"/>
                        </a:rPr>
                        <a:t>городскими округами </a:t>
                      </a:r>
                      <a:r>
                        <a:rPr lang="ru-RU" sz="1400" u="none" strike="noStrike" dirty="0">
                          <a:effectLst/>
                          <a:latin typeface="Times New Roman" panose="02020603050405020304" pitchFamily="18" charset="0"/>
                          <a:cs typeface="Times New Roman" panose="02020603050405020304" pitchFamily="18" charset="0"/>
                        </a:rPr>
                        <a:t>кредитов от кредитных организаций в валюте Российской Федерации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Times New Roman" panose="02020603050405020304" pitchFamily="18" charset="0"/>
                          <a:cs typeface="Times New Roman" panose="02020603050405020304" pitchFamily="18" charset="0"/>
                        </a:rPr>
                        <a:t>-8 404,0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Times New Roman" panose="02020603050405020304" pitchFamily="18" charset="0"/>
                          <a:cs typeface="Times New Roman" panose="02020603050405020304" pitchFamily="18" charset="0"/>
                        </a:rPr>
                        <a:t>-4 304,0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6"/>
                  </a:ext>
                </a:extLst>
              </a:tr>
              <a:tr h="440366">
                <a:tc>
                  <a:txBody>
                    <a:bodyPr/>
                    <a:lstStyle/>
                    <a:p>
                      <a:pPr algn="just" rtl="0" fontAlgn="ctr"/>
                      <a:r>
                        <a:rPr lang="ru-RU" sz="1400" u="none" strike="noStrike" dirty="0">
                          <a:effectLst/>
                          <a:latin typeface="Times New Roman" panose="02020603050405020304" pitchFamily="18" charset="0"/>
                          <a:cs typeface="Times New Roman" panose="02020603050405020304" pitchFamily="18" charset="0"/>
                        </a:rPr>
                        <a:t>Бюджетные кредиты </a:t>
                      </a:r>
                      <a:r>
                        <a:rPr lang="ru-RU" sz="1400" u="none" strike="noStrike" dirty="0" smtClean="0">
                          <a:effectLst/>
                          <a:latin typeface="Times New Roman" panose="02020603050405020304" pitchFamily="18" charset="0"/>
                          <a:cs typeface="Times New Roman" panose="02020603050405020304" pitchFamily="18" charset="0"/>
                        </a:rPr>
                        <a:t>из </a:t>
                      </a:r>
                      <a:r>
                        <a:rPr lang="ru-RU" sz="1400" u="none" strike="noStrike" dirty="0">
                          <a:effectLst/>
                          <a:latin typeface="Times New Roman" panose="02020603050405020304" pitchFamily="18" charset="0"/>
                          <a:cs typeface="Times New Roman" panose="02020603050405020304" pitchFamily="18" charset="0"/>
                        </a:rPr>
                        <a:t>других бюджетов бюджетной системы Российской Федерации в валюте Российской Федерации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0,0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0,0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a16="http://schemas.microsoft.com/office/drawing/2014/main" xmlns="" val="10007"/>
                  </a:ext>
                </a:extLst>
              </a:tr>
              <a:tr h="519403">
                <a:tc>
                  <a:txBody>
                    <a:bodyPr/>
                    <a:lstStyle/>
                    <a:p>
                      <a:pPr algn="just" rtl="0" fontAlgn="ctr"/>
                      <a:r>
                        <a:rPr lang="ru-RU" sz="1400" u="none" strike="noStrike" dirty="0" smtClean="0">
                          <a:effectLst/>
                          <a:latin typeface="Times New Roman" panose="02020603050405020304" pitchFamily="18" charset="0"/>
                          <a:cs typeface="Times New Roman" panose="02020603050405020304" pitchFamily="18" charset="0"/>
                        </a:rPr>
                        <a:t>Привлечение </a:t>
                      </a:r>
                      <a:r>
                        <a:rPr lang="ru-RU" sz="1400" u="none" strike="noStrike" dirty="0">
                          <a:effectLst/>
                          <a:latin typeface="Times New Roman" panose="02020603050405020304" pitchFamily="18" charset="0"/>
                          <a:cs typeface="Times New Roman" panose="02020603050405020304" pitchFamily="18" charset="0"/>
                        </a:rPr>
                        <a:t>кредитов </a:t>
                      </a:r>
                      <a:r>
                        <a:rPr lang="ru-RU" sz="1400" u="none" strike="noStrike" dirty="0" smtClean="0">
                          <a:effectLst/>
                          <a:latin typeface="Times New Roman" panose="02020603050405020304" pitchFamily="18" charset="0"/>
                          <a:cs typeface="Times New Roman" panose="02020603050405020304" pitchFamily="18" charset="0"/>
                        </a:rPr>
                        <a:t>из </a:t>
                      </a:r>
                      <a:r>
                        <a:rPr lang="ru-RU" sz="1400" u="none" strike="noStrike" dirty="0">
                          <a:effectLst/>
                          <a:latin typeface="Times New Roman" panose="02020603050405020304" pitchFamily="18" charset="0"/>
                          <a:cs typeface="Times New Roman" panose="02020603050405020304" pitchFamily="18" charset="0"/>
                        </a:rPr>
                        <a:t>других бюджетов бюджетной системы Российской Федерации бюджетами городских округов в валюте Российской Федерации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644,0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644,0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8"/>
                  </a:ext>
                </a:extLst>
              </a:tr>
              <a:tr h="519403">
                <a:tc>
                  <a:txBody>
                    <a:bodyPr/>
                    <a:lstStyle/>
                    <a:p>
                      <a:pPr algn="just" rtl="0" fontAlgn="ctr"/>
                      <a:r>
                        <a:rPr lang="ru-RU" sz="1400" u="none" strike="noStrike" dirty="0">
                          <a:effectLst/>
                          <a:latin typeface="Times New Roman" panose="02020603050405020304" pitchFamily="18" charset="0"/>
                          <a:cs typeface="Times New Roman" panose="02020603050405020304" pitchFamily="18" charset="0"/>
                        </a:rPr>
                        <a:t>Погашение бюджетами городских округов </a:t>
                      </a:r>
                      <a:r>
                        <a:rPr lang="ru-RU" sz="1400" u="none" strike="noStrike" dirty="0" smtClean="0">
                          <a:effectLst/>
                          <a:latin typeface="Times New Roman" panose="02020603050405020304" pitchFamily="18" charset="0"/>
                          <a:cs typeface="Times New Roman" panose="02020603050405020304" pitchFamily="18" charset="0"/>
                        </a:rPr>
                        <a:t>кредитов</a:t>
                      </a:r>
                      <a:r>
                        <a:rPr lang="en-US" sz="1400" u="none" strike="noStrike" dirty="0" smtClean="0">
                          <a:effectLst/>
                          <a:latin typeface="Times New Roman" panose="02020603050405020304" pitchFamily="18" charset="0"/>
                          <a:cs typeface="Times New Roman" panose="02020603050405020304" pitchFamily="18" charset="0"/>
                        </a:rPr>
                        <a:t> </a:t>
                      </a:r>
                      <a:r>
                        <a:rPr lang="ru-RU" sz="1400" u="none" strike="noStrike" dirty="0" smtClean="0">
                          <a:effectLst/>
                          <a:latin typeface="Times New Roman" panose="02020603050405020304" pitchFamily="18" charset="0"/>
                          <a:cs typeface="Times New Roman" panose="02020603050405020304" pitchFamily="18" charset="0"/>
                        </a:rPr>
                        <a:t>из </a:t>
                      </a:r>
                      <a:r>
                        <a:rPr lang="ru-RU" sz="1400" u="none" strike="noStrike" dirty="0">
                          <a:effectLst/>
                          <a:latin typeface="Times New Roman" panose="02020603050405020304" pitchFamily="18" charset="0"/>
                          <a:cs typeface="Times New Roman" panose="02020603050405020304" pitchFamily="18" charset="0"/>
                        </a:rPr>
                        <a:t>других бюджетов бюджетной системы Российской Федерации в валюте Российской Федерации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Times New Roman" panose="02020603050405020304" pitchFamily="18" charset="0"/>
                          <a:cs typeface="Times New Roman" panose="02020603050405020304" pitchFamily="18" charset="0"/>
                        </a:rPr>
                        <a:t>-644,0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Times New Roman" panose="02020603050405020304" pitchFamily="18" charset="0"/>
                          <a:cs typeface="Times New Roman" panose="02020603050405020304" pitchFamily="18" charset="0"/>
                        </a:rPr>
                        <a:t>-644,0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9"/>
                  </a:ext>
                </a:extLst>
              </a:tr>
              <a:tr h="346883">
                <a:tc>
                  <a:txBody>
                    <a:bodyPr/>
                    <a:lstStyle/>
                    <a:p>
                      <a:pPr algn="just" rtl="0" fontAlgn="ctr"/>
                      <a:r>
                        <a:rPr lang="ru-RU" sz="1400" u="none" strike="noStrike" dirty="0">
                          <a:effectLst/>
                          <a:latin typeface="Times New Roman" panose="02020603050405020304" pitchFamily="18" charset="0"/>
                          <a:cs typeface="Times New Roman" panose="02020603050405020304" pitchFamily="18" charset="0"/>
                        </a:rPr>
                        <a:t>Иные источники внутреннего финансирования дефицитов бюджетов</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en-US" sz="1400" b="0" i="0" u="none" strike="noStrike" dirty="0" smtClean="0">
                          <a:solidFill>
                            <a:schemeClr val="tx1"/>
                          </a:solidFill>
                          <a:effectLst/>
                          <a:latin typeface="Times New Roman" panose="02020603050405020304" pitchFamily="18" charset="0"/>
                          <a:cs typeface="Times New Roman" panose="02020603050405020304" pitchFamily="18" charset="0"/>
                        </a:rPr>
                        <a:t>0,0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en-US" sz="1400" b="0" i="0" u="none" strike="noStrike" dirty="0" smtClean="0">
                          <a:solidFill>
                            <a:schemeClr val="tx1"/>
                          </a:solidFill>
                          <a:effectLst/>
                          <a:latin typeface="Times New Roman" panose="02020603050405020304" pitchFamily="18" charset="0"/>
                          <a:cs typeface="Times New Roman" panose="02020603050405020304" pitchFamily="18" charset="0"/>
                        </a:rPr>
                        <a:t>0,0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a16="http://schemas.microsoft.com/office/drawing/2014/main" xmlns="" val="10010"/>
                  </a:ext>
                </a:extLst>
              </a:tr>
              <a:tr h="390748">
                <a:tc>
                  <a:txBody>
                    <a:bodyPr/>
                    <a:lstStyle/>
                    <a:p>
                      <a:pPr algn="just" rtl="0" fontAlgn="ctr"/>
                      <a:r>
                        <a:rPr lang="ru-RU" sz="1400" u="none" strike="noStrike" dirty="0">
                          <a:effectLst/>
                          <a:latin typeface="Times New Roman" panose="02020603050405020304" pitchFamily="18" charset="0"/>
                          <a:cs typeface="Times New Roman" panose="02020603050405020304" pitchFamily="18" charset="0"/>
                        </a:rPr>
                        <a:t>Средства от продажи акций и иных форм участия в капитале, находящихся в собственности городских округов</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en-US" sz="1400" b="0" i="0" u="none" strike="noStrike" dirty="0" smtClean="0">
                          <a:solidFill>
                            <a:schemeClr val="tx1"/>
                          </a:solidFill>
                          <a:effectLst/>
                          <a:latin typeface="Times New Roman" panose="02020603050405020304" pitchFamily="18" charset="0"/>
                          <a:cs typeface="Times New Roman" panose="02020603050405020304" pitchFamily="18" charset="0"/>
                        </a:rPr>
                        <a:t>0,0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en-US" sz="1400" b="0" i="0" u="none" strike="noStrike" dirty="0" smtClean="0">
                          <a:solidFill>
                            <a:schemeClr val="tx1"/>
                          </a:solidFill>
                          <a:effectLst/>
                          <a:latin typeface="Times New Roman" panose="02020603050405020304" pitchFamily="18" charset="0"/>
                          <a:cs typeface="Times New Roman" panose="02020603050405020304" pitchFamily="18" charset="0"/>
                        </a:rPr>
                        <a:t>0,0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11"/>
                  </a:ext>
                </a:extLst>
              </a:tr>
              <a:tr h="390748">
                <a:tc>
                  <a:txBody>
                    <a:bodyPr/>
                    <a:lstStyle/>
                    <a:p>
                      <a:pPr algn="just" rtl="0" fontAlgn="ctr"/>
                      <a:r>
                        <a:rPr lang="ru-RU" sz="1400" u="none" strike="noStrike" dirty="0">
                          <a:effectLst/>
                          <a:latin typeface="Times New Roman" panose="02020603050405020304" pitchFamily="18" charset="0"/>
                          <a:cs typeface="Times New Roman" panose="02020603050405020304" pitchFamily="18" charset="0"/>
                        </a:rPr>
                        <a:t>Увеличение финансовых активов в собственности городских округов за счет средств на казначейских счетах</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a:solidFill>
                            <a:schemeClr val="tx1"/>
                          </a:solidFill>
                          <a:effectLst/>
                          <a:latin typeface="Times New Roman" panose="02020603050405020304" pitchFamily="18" charset="0"/>
                          <a:cs typeface="Times New Roman" panose="02020603050405020304" pitchFamily="18" charset="0"/>
                        </a:rPr>
                        <a:t>0,0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a:solidFill>
                            <a:schemeClr val="tx1"/>
                          </a:solidFill>
                          <a:effectLst/>
                          <a:latin typeface="Times New Roman" panose="02020603050405020304" pitchFamily="18" charset="0"/>
                          <a:cs typeface="Times New Roman" panose="02020603050405020304" pitchFamily="18" charset="0"/>
                        </a:rPr>
                        <a:t>0,0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12"/>
                  </a:ext>
                </a:extLst>
              </a:tr>
              <a:tr h="346883">
                <a:tc>
                  <a:txBody>
                    <a:bodyPr/>
                    <a:lstStyle/>
                    <a:p>
                      <a:pPr algn="just" rtl="0" fontAlgn="ctr"/>
                      <a:r>
                        <a:rPr lang="ru-RU" sz="1400" u="none" strike="noStrike" dirty="0">
                          <a:effectLst/>
                          <a:latin typeface="Times New Roman" panose="02020603050405020304" pitchFamily="18" charset="0"/>
                          <a:cs typeface="Times New Roman" panose="02020603050405020304" pitchFamily="18" charset="0"/>
                        </a:rPr>
                        <a:t>Изменение остатков средств на счетах по учету средств бюджетов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520,2</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u="none" strike="noStrike" dirty="0" smtClean="0">
                          <a:solidFill>
                            <a:schemeClr val="tx1"/>
                          </a:solidFill>
                          <a:effectLst/>
                          <a:latin typeface="Times New Roman" panose="02020603050405020304" pitchFamily="18" charset="0"/>
                          <a:cs typeface="Times New Roman" panose="02020603050405020304" pitchFamily="18" charset="0"/>
                        </a:rPr>
                        <a:t>294,2</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a16="http://schemas.microsoft.com/office/drawing/2014/main" xmlns="" val="10013"/>
                  </a:ext>
                </a:extLst>
              </a:tr>
              <a:tr h="346883">
                <a:tc>
                  <a:txBody>
                    <a:bodyPr/>
                    <a:lstStyle/>
                    <a:p>
                      <a:pPr algn="just" rtl="0" fontAlgn="ctr"/>
                      <a:r>
                        <a:rPr lang="ru-RU" sz="1400" u="none" strike="noStrike" dirty="0">
                          <a:effectLst/>
                          <a:latin typeface="Times New Roman" panose="02020603050405020304" pitchFamily="18" charset="0"/>
                          <a:cs typeface="Times New Roman" panose="02020603050405020304" pitchFamily="18" charset="0"/>
                        </a:rPr>
                        <a:t>Увеличение прочих остатков денежных средств бюджетов городских округов</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Times New Roman" panose="02020603050405020304" pitchFamily="18" charset="0"/>
                          <a:cs typeface="Times New Roman" panose="02020603050405020304" pitchFamily="18" charset="0"/>
                        </a:rPr>
                        <a:t>-36 066,7</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Times New Roman" panose="02020603050405020304" pitchFamily="18" charset="0"/>
                          <a:cs typeface="Times New Roman" panose="02020603050405020304" pitchFamily="18" charset="0"/>
                        </a:rPr>
                        <a:t>-32 638,9</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14"/>
                  </a:ext>
                </a:extLst>
              </a:tr>
              <a:tr h="346883">
                <a:tc>
                  <a:txBody>
                    <a:bodyPr/>
                    <a:lstStyle/>
                    <a:p>
                      <a:pPr algn="just" rtl="0" fontAlgn="ctr"/>
                      <a:r>
                        <a:rPr lang="ru-RU" sz="1400" u="none" strike="noStrike" dirty="0">
                          <a:effectLst/>
                          <a:latin typeface="Times New Roman" panose="02020603050405020304" pitchFamily="18" charset="0"/>
                          <a:cs typeface="Times New Roman" panose="02020603050405020304" pitchFamily="18" charset="0"/>
                        </a:rPr>
                        <a:t>Уменьшение прочих остатков денежных средств бюджетов городских округов</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36 586,9</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Times New Roman" panose="02020603050405020304" pitchFamily="18" charset="0"/>
                          <a:cs typeface="Times New Roman" panose="02020603050405020304" pitchFamily="18" charset="0"/>
                        </a:rPr>
                        <a:t>32 933,1</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413178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с 1"/>
          <p:cNvSpPr/>
          <p:nvPr/>
        </p:nvSpPr>
        <p:spPr>
          <a:xfrm>
            <a:off x="936172" y="1080999"/>
            <a:ext cx="2029097" cy="1837508"/>
          </a:xfrm>
          <a:prstGeom prst="flowChart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3" name="Блок-схема: процесс 2"/>
          <p:cNvSpPr/>
          <p:nvPr/>
        </p:nvSpPr>
        <p:spPr>
          <a:xfrm>
            <a:off x="8828857" y="985205"/>
            <a:ext cx="2455818" cy="1933302"/>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процесс 3"/>
          <p:cNvSpPr/>
          <p:nvPr/>
        </p:nvSpPr>
        <p:spPr>
          <a:xfrm>
            <a:off x="853440" y="3026231"/>
            <a:ext cx="10546080" cy="905691"/>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a:latin typeface="Times New Roman" panose="02020603050405020304" pitchFamily="18" charset="0"/>
                <a:cs typeface="Times New Roman" panose="02020603050405020304"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sp>
        <p:nvSpPr>
          <p:cNvPr id="5" name="Прямоугольник 4"/>
          <p:cNvSpPr/>
          <p:nvPr/>
        </p:nvSpPr>
        <p:spPr>
          <a:xfrm>
            <a:off x="853440" y="4321302"/>
            <a:ext cx="2264229" cy="127145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превышение доходов над расходами образует положительный остаток бюджета</a:t>
            </a:r>
          </a:p>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ПРОФИЦИТ</a:t>
            </a:r>
          </a:p>
        </p:txBody>
      </p:sp>
      <p:sp>
        <p:nvSpPr>
          <p:cNvPr id="6" name="Блок-схема: процесс 5"/>
          <p:cNvSpPr/>
          <p:nvPr/>
        </p:nvSpPr>
        <p:spPr>
          <a:xfrm>
            <a:off x="9570720" y="4342420"/>
            <a:ext cx="1881052" cy="1252185"/>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если расходная часть бюджета превышает доходную, то бюджет формируется с ДЕФИЦИТОМ</a:t>
            </a:r>
          </a:p>
        </p:txBody>
      </p:sp>
      <p:sp>
        <p:nvSpPr>
          <p:cNvPr id="8" name="Прямоугольник 7"/>
          <p:cNvSpPr/>
          <p:nvPr/>
        </p:nvSpPr>
        <p:spPr>
          <a:xfrm>
            <a:off x="1005840" y="1199534"/>
            <a:ext cx="1889760" cy="1600438"/>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ДОХОДЫ </a:t>
            </a:r>
          </a:p>
          <a:p>
            <a:pPr algn="ctr"/>
            <a:r>
              <a:rPr lang="ru-RU" sz="1400" dirty="0">
                <a:latin typeface="Times New Roman" panose="02020603050405020304" pitchFamily="18" charset="0"/>
                <a:cs typeface="Times New Roman" panose="02020603050405020304" pitchFamily="18" charset="0"/>
              </a:rPr>
              <a:t>это поступающие в бюджет денежные средства (налоговые, неналоговые доходы и безвозмездные поступления)</a:t>
            </a:r>
          </a:p>
        </p:txBody>
      </p:sp>
      <p:sp>
        <p:nvSpPr>
          <p:cNvPr id="9" name="Прямоугольник 8"/>
          <p:cNvSpPr/>
          <p:nvPr/>
        </p:nvSpPr>
        <p:spPr>
          <a:xfrm>
            <a:off x="8828857" y="1052501"/>
            <a:ext cx="2455818" cy="1815882"/>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РАСХОДЫ</a:t>
            </a:r>
          </a:p>
          <a:p>
            <a:pPr algn="ctr"/>
            <a:r>
              <a:rPr lang="ru-RU" sz="1400" dirty="0">
                <a:latin typeface="Times New Roman" panose="02020603050405020304" pitchFamily="18" charset="0"/>
                <a:cs typeface="Times New Roman" panose="02020603050405020304" pitchFamily="18" charset="0"/>
              </a:rPr>
              <a:t>это выплачиваемые из бюджета денежные средства (социальные выплаты населению, оказание муниципальных услуг,</a:t>
            </a:r>
          </a:p>
          <a:p>
            <a:pPr algn="ctr"/>
            <a:r>
              <a:rPr lang="ru-RU" sz="1400" dirty="0">
                <a:latin typeface="Times New Roman" panose="02020603050405020304" pitchFamily="18" charset="0"/>
                <a:cs typeface="Times New Roman" panose="02020603050405020304" pitchFamily="18" charset="0"/>
              </a:rPr>
              <a:t>благоустройство,</a:t>
            </a:r>
          </a:p>
          <a:p>
            <a:pPr algn="ctr"/>
            <a:r>
              <a:rPr lang="ru-RU" sz="1400" dirty="0">
                <a:latin typeface="Times New Roman" panose="02020603050405020304" pitchFamily="18" charset="0"/>
                <a:cs typeface="Times New Roman" panose="02020603050405020304" pitchFamily="18" charset="0"/>
              </a:rPr>
              <a:t>и другие)</a:t>
            </a:r>
          </a:p>
        </p:txBody>
      </p:sp>
      <p:pic>
        <p:nvPicPr>
          <p:cNvPr id="10" name="Рисунок 9"/>
          <p:cNvPicPr>
            <a:picLocks noChangeAspect="1"/>
          </p:cNvPicPr>
          <p:nvPr/>
        </p:nvPicPr>
        <p:blipFill>
          <a:blip r:embed="rId2"/>
          <a:stretch>
            <a:fillRect/>
          </a:stretch>
        </p:blipFill>
        <p:spPr>
          <a:xfrm>
            <a:off x="5024846" y="730103"/>
            <a:ext cx="2020388" cy="2220797"/>
          </a:xfrm>
          <a:prstGeom prst="rect">
            <a:avLst/>
          </a:prstGeom>
        </p:spPr>
      </p:pic>
      <p:pic>
        <p:nvPicPr>
          <p:cNvPr id="12" name="Рисунок 11"/>
          <p:cNvPicPr>
            <a:picLocks noChangeAspect="1"/>
          </p:cNvPicPr>
          <p:nvPr/>
        </p:nvPicPr>
        <p:blipFill>
          <a:blip r:embed="rId3"/>
          <a:stretch>
            <a:fillRect/>
          </a:stretch>
        </p:blipFill>
        <p:spPr>
          <a:xfrm>
            <a:off x="5024848" y="4117252"/>
            <a:ext cx="2447109" cy="1845951"/>
          </a:xfrm>
          <a:prstGeom prst="rect">
            <a:avLst/>
          </a:prstGeom>
        </p:spPr>
      </p:pic>
      <p:cxnSp>
        <p:nvCxnSpPr>
          <p:cNvPr id="14" name="Прямая со стрелкой 13"/>
          <p:cNvCxnSpPr/>
          <p:nvPr/>
        </p:nvCxnSpPr>
        <p:spPr>
          <a:xfrm>
            <a:off x="7802882" y="5040225"/>
            <a:ext cx="1393371" cy="2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3431177" y="5040226"/>
            <a:ext cx="1375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Блок-схема: процесс 16"/>
          <p:cNvSpPr/>
          <p:nvPr/>
        </p:nvSpPr>
        <p:spPr>
          <a:xfrm>
            <a:off x="853440" y="5908446"/>
            <a:ext cx="10546080" cy="801322"/>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Сбалансированность бюджета по доходам и расходам – основополагающее требование, предъявляемое    </a:t>
            </a:r>
            <a:r>
              <a:rPr lang="ru-RU" dirty="0" smtClean="0">
                <a:latin typeface="Times New Roman" panose="02020603050405020304" pitchFamily="18" charset="0"/>
                <a:cs typeface="Times New Roman" panose="02020603050405020304" pitchFamily="18" charset="0"/>
              </a:rPr>
              <a:t>при составлении </a:t>
            </a:r>
            <a:r>
              <a:rPr lang="ru-RU" smtClean="0">
                <a:latin typeface="Times New Roman" panose="02020603050405020304" pitchFamily="18" charset="0"/>
                <a:cs typeface="Times New Roman" panose="02020603050405020304" pitchFamily="18" charset="0"/>
              </a:rPr>
              <a:t>и утверждении бюджета</a:t>
            </a:r>
            <a:endParaRPr lang="ru-RU" dirty="0">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a:blip r:embed="rId4"/>
          <a:stretch>
            <a:fillRect/>
          </a:stretch>
        </p:blipFill>
        <p:spPr>
          <a:xfrm>
            <a:off x="0" y="-3227"/>
            <a:ext cx="12192000" cy="748273"/>
          </a:xfrm>
          <a:prstGeom prst="rect">
            <a:avLst/>
          </a:prstGeom>
          <a:ln>
            <a:solidFill>
              <a:srgbClr val="00B050"/>
            </a:solidFill>
          </a:ln>
          <a:effectLst>
            <a:glow rad="12700">
              <a:schemeClr val="accent1">
                <a:alpha val="40000"/>
              </a:schemeClr>
            </a:glow>
          </a:effectLst>
        </p:spPr>
      </p:pic>
      <p:sp>
        <p:nvSpPr>
          <p:cNvPr id="19" name="Прямоугольник 18"/>
          <p:cNvSpPr/>
          <p:nvPr/>
        </p:nvSpPr>
        <p:spPr>
          <a:xfrm>
            <a:off x="1985554" y="116988"/>
            <a:ext cx="7437120" cy="461665"/>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Что такое бюджет?</a:t>
            </a:r>
          </a:p>
        </p:txBody>
      </p:sp>
    </p:spTree>
    <p:extLst>
      <p:ext uri="{BB962C8B-B14F-4D97-AF65-F5344CB8AC3E}">
        <p14:creationId xmlns:p14="http://schemas.microsoft.com/office/powerpoint/2010/main" val="1687797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810368414"/>
              </p:ext>
            </p:extLst>
          </p:nvPr>
        </p:nvGraphicFramePr>
        <p:xfrm>
          <a:off x="3587931" y="1924594"/>
          <a:ext cx="8184968" cy="47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stretch>
            <a:fillRect/>
          </a:stretch>
        </p:blipFill>
        <p:spPr>
          <a:xfrm>
            <a:off x="609295" y="3053700"/>
            <a:ext cx="2490778" cy="3538176"/>
          </a:xfrm>
          <a:prstGeom prst="rect">
            <a:avLst/>
          </a:prstGeom>
        </p:spPr>
      </p:pic>
      <p:pic>
        <p:nvPicPr>
          <p:cNvPr id="6" name="Рисунок 5"/>
          <p:cNvPicPr>
            <a:picLocks noChangeAspect="1"/>
          </p:cNvPicPr>
          <p:nvPr/>
        </p:nvPicPr>
        <p:blipFill>
          <a:blip r:embed="rId8"/>
          <a:stretch>
            <a:fillRect/>
          </a:stretch>
        </p:blipFill>
        <p:spPr>
          <a:xfrm>
            <a:off x="0" y="3851"/>
            <a:ext cx="12192000" cy="912823"/>
          </a:xfrm>
          <a:prstGeom prst="rect">
            <a:avLst/>
          </a:prstGeom>
          <a:ln>
            <a:solidFill>
              <a:srgbClr val="00B050"/>
            </a:solidFill>
          </a:ln>
          <a:effectLst>
            <a:glow rad="12700">
              <a:schemeClr val="accent1">
                <a:alpha val="40000"/>
              </a:schemeClr>
            </a:glow>
          </a:effectLst>
        </p:spPr>
      </p:pic>
      <p:sp>
        <p:nvSpPr>
          <p:cNvPr id="8" name="Заголовок 1"/>
          <p:cNvSpPr txBox="1">
            <a:spLocks/>
          </p:cNvSpPr>
          <p:nvPr/>
        </p:nvSpPr>
        <p:spPr>
          <a:xfrm>
            <a:off x="2072642" y="70162"/>
            <a:ext cx="10040983" cy="7495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i="1" dirty="0">
                <a:latin typeface="Times New Roman" panose="02020603050405020304" pitchFamily="18" charset="0"/>
                <a:cs typeface="Times New Roman" panose="02020603050405020304" pitchFamily="18" charset="0"/>
              </a:rPr>
              <a:t>Что такое «доходы бюджета»?</a:t>
            </a:r>
          </a:p>
        </p:txBody>
      </p:sp>
      <p:sp>
        <p:nvSpPr>
          <p:cNvPr id="7" name="Rectangle 3"/>
          <p:cNvSpPr>
            <a:spLocks noChangeArrowheads="1"/>
          </p:cNvSpPr>
          <p:nvPr/>
        </p:nvSpPr>
        <p:spPr bwMode="auto">
          <a:xfrm rot="10800000" flipV="1">
            <a:off x="1646921" y="1001264"/>
            <a:ext cx="103709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ДОХОДЫ бюджета </a:t>
            </a:r>
            <a:r>
              <a:rPr lang="ru-RU" alt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Times New Roman" panose="02020603050405020304" pitchFamily="18" charset="0"/>
              <a:cs typeface="Times New Roman" panose="02020603050405020304" pitchFamily="18" charset="0"/>
            </a:endParaRPr>
          </a:p>
        </p:txBody>
      </p:sp>
      <p:pic>
        <p:nvPicPr>
          <p:cNvPr id="9" name="Рисунок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556" y="1001263"/>
            <a:ext cx="1382713" cy="98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2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5641" y="1698128"/>
            <a:ext cx="1910378" cy="433123"/>
          </a:xfrm>
        </p:spPr>
        <p:txBody>
          <a:bodyPr>
            <a:norm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Субвенции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95601" y="2516181"/>
            <a:ext cx="2120916" cy="3323987"/>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в целях </a:t>
            </a:r>
            <a:r>
              <a:rPr lang="ru-RU" altLang="ru-RU" sz="1400" b="1" dirty="0" err="1">
                <a:latin typeface="Times New Roman" panose="02020603050405020304" pitchFamily="18" charset="0"/>
                <a:ea typeface="Times New Roman" panose="02020603050405020304" pitchFamily="18" charset="0"/>
                <a:cs typeface="Times New Roman" panose="02020603050405020304" pitchFamily="18" charset="0"/>
              </a:rPr>
              <a:t>софинансирования</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 расходных обязательств, возникающих при выполнении полномочий органов местного самоуправления по вопросам городского округа</a:t>
            </a:r>
            <a:endParaRPr lang="ru-RU" altLang="ru-RU" sz="1400" dirty="0">
              <a:latin typeface="Arial" panose="020B0604020202020204" pitchFamily="34" charset="0"/>
            </a:endParaRPr>
          </a:p>
        </p:txBody>
      </p:sp>
      <p:sp>
        <p:nvSpPr>
          <p:cNvPr id="9" name="Заголовок 1"/>
          <p:cNvSpPr txBox="1">
            <a:spLocks/>
          </p:cNvSpPr>
          <p:nvPr/>
        </p:nvSpPr>
        <p:spPr>
          <a:xfrm>
            <a:off x="2646198"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C00000"/>
                </a:solidFill>
                <a:latin typeface="Times New Roman" panose="02020603050405020304" pitchFamily="18" charset="0"/>
                <a:cs typeface="Times New Roman" panose="02020603050405020304" pitchFamily="18" charset="0"/>
              </a:rPr>
              <a:t>Субсидии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6804361" y="1438571"/>
            <a:ext cx="26490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Иные межбюджетные трансферты</a:t>
            </a: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664490" y="2516181"/>
            <a:ext cx="2090772" cy="3108543"/>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a:t>
            </a:r>
            <a:endParaRPr lang="ru-RU" altLang="ru-RU" sz="1400" dirty="0">
              <a:latin typeface="Arial" panose="020B0604020202020204" pitchFamily="34" charset="0"/>
            </a:endParaRPr>
          </a:p>
        </p:txBody>
      </p:sp>
      <p:sp>
        <p:nvSpPr>
          <p:cNvPr id="13" name="Прямоугольник 12"/>
          <p:cNvSpPr/>
          <p:nvPr/>
        </p:nvSpPr>
        <p:spPr>
          <a:xfrm>
            <a:off x="7063958" y="2500743"/>
            <a:ext cx="2128012" cy="1384995"/>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из бюджетов других уровней</a:t>
            </a:r>
            <a:endParaRPr lang="ru-RU" altLang="ru-RU" sz="1400" dirty="0">
              <a:latin typeface="Arial" panose="020B0604020202020204" pitchFamily="34" charset="0"/>
            </a:endParaRPr>
          </a:p>
        </p:txBody>
      </p:sp>
      <p:sp>
        <p:nvSpPr>
          <p:cNvPr id="14" name="Прямоугольник 13"/>
          <p:cNvSpPr/>
          <p:nvPr/>
        </p:nvSpPr>
        <p:spPr>
          <a:xfrm>
            <a:off x="9850955" y="2500743"/>
            <a:ext cx="2196471" cy="1600438"/>
          </a:xfrm>
          <a:prstGeom prst="rect">
            <a:avLst/>
          </a:prstGeom>
        </p:spPr>
        <p:txBody>
          <a:bodyPr wrap="square">
            <a:spAutoFit/>
          </a:bodyPr>
          <a:lstStyle/>
          <a:p>
            <a:pPr algn="ctr" eaLnBrk="0" fontAlgn="base" hangingPunct="0">
              <a:spcBef>
                <a:spcPct val="0"/>
              </a:spcBef>
              <a:spcAft>
                <a:spcPct val="0"/>
              </a:spcAft>
            </a:pP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безвозмездные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поступления </a:t>
            </a:r>
          </a:p>
          <a:p>
            <a:pPr algn="ctr" eaLnBrk="0" fontAlgn="base" hangingPunct="0">
              <a:spcBef>
                <a:spcPct val="0"/>
              </a:spcBef>
              <a:spcAft>
                <a:spcPct val="0"/>
              </a:spcAft>
            </a:pP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от физических и юридических </a:t>
            </a:r>
          </a:p>
          <a:p>
            <a:pPr algn="ctr" eaLnBrk="0" fontAlgn="base" hangingPunct="0">
              <a:spcBef>
                <a:spcPct val="0"/>
              </a:spcBef>
              <a:spcAft>
                <a:spcPct val="0"/>
              </a:spcAft>
            </a:pP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лиц, в том числе добровольные пожертвования</a:t>
            </a:r>
            <a:endParaRPr lang="ru-RU" altLang="ru-RU" sz="1400" b="1" dirty="0">
              <a:latin typeface="Arial" panose="020B0604020202020204" pitchFamily="34" charset="0"/>
            </a:endParaRPr>
          </a:p>
        </p:txBody>
      </p:sp>
      <p:sp>
        <p:nvSpPr>
          <p:cNvPr id="15" name="Минус 14"/>
          <p:cNvSpPr/>
          <p:nvPr/>
        </p:nvSpPr>
        <p:spPr>
          <a:xfrm>
            <a:off x="2212160" y="2376705"/>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Минус 15"/>
          <p:cNvSpPr/>
          <p:nvPr/>
        </p:nvSpPr>
        <p:spPr>
          <a:xfrm>
            <a:off x="4455013" y="2382754"/>
            <a:ext cx="250972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Минус 16"/>
          <p:cNvSpPr/>
          <p:nvPr/>
        </p:nvSpPr>
        <p:spPr>
          <a:xfrm>
            <a:off x="6802497" y="2376705"/>
            <a:ext cx="2650935" cy="543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Минус 17"/>
          <p:cNvSpPr/>
          <p:nvPr/>
        </p:nvSpPr>
        <p:spPr>
          <a:xfrm>
            <a:off x="9455387" y="2385306"/>
            <a:ext cx="284315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Заголовок 1"/>
          <p:cNvSpPr txBox="1">
            <a:spLocks/>
          </p:cNvSpPr>
          <p:nvPr/>
        </p:nvSpPr>
        <p:spPr>
          <a:xfrm>
            <a:off x="9760338" y="1438571"/>
            <a:ext cx="21964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5">
                    <a:lumMod val="75000"/>
                  </a:schemeClr>
                </a:solidFill>
                <a:latin typeface="Times New Roman" panose="02020603050405020304" pitchFamily="18" charset="0"/>
                <a:cs typeface="Times New Roman" panose="02020603050405020304" pitchFamily="18" charset="0"/>
              </a:rPr>
              <a:t>Прочие безвозмездные поступления</a:t>
            </a:r>
            <a:endParaRPr lang="ru-RU"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1" name="Рисунок 20"/>
          <p:cNvPicPr/>
          <p:nvPr/>
        </p:nvPicPr>
        <p:blipFill>
          <a:blip r:embed="rId2">
            <a:extLst>
              <a:ext uri="{28A0092B-C50C-407E-A947-70E740481C1C}">
                <a14:useLocalDpi xmlns:a14="http://schemas.microsoft.com/office/drawing/2010/main" val="0"/>
              </a:ext>
            </a:extLst>
          </a:blip>
          <a:srcRect/>
          <a:stretch>
            <a:fillRect/>
          </a:stretch>
        </p:blipFill>
        <p:spPr bwMode="auto">
          <a:xfrm>
            <a:off x="8939156" y="5131190"/>
            <a:ext cx="2815365" cy="1581582"/>
          </a:xfrm>
          <a:prstGeom prst="rect">
            <a:avLst/>
          </a:prstGeom>
          <a:noFill/>
          <a:ln>
            <a:noFill/>
          </a:ln>
        </p:spPr>
      </p:pic>
      <p:pic>
        <p:nvPicPr>
          <p:cNvPr id="22" name="Рисунок 21"/>
          <p:cNvPicPr>
            <a:picLocks noChangeAspect="1"/>
          </p:cNvPicPr>
          <p:nvPr/>
        </p:nvPicPr>
        <p:blipFill>
          <a:blip r:embed="rId3"/>
          <a:stretch>
            <a:fillRect/>
          </a:stretch>
        </p:blipFill>
        <p:spPr>
          <a:xfrm>
            <a:off x="0" y="0"/>
            <a:ext cx="12192000" cy="912823"/>
          </a:xfrm>
          <a:prstGeom prst="rect">
            <a:avLst/>
          </a:prstGeom>
          <a:ln>
            <a:solidFill>
              <a:srgbClr val="00B050"/>
            </a:solidFill>
          </a:ln>
          <a:effectLst>
            <a:glow rad="12700">
              <a:schemeClr val="accent1">
                <a:alpha val="40000"/>
              </a:schemeClr>
            </a:glow>
          </a:effectLst>
        </p:spPr>
      </p:pic>
      <p:sp>
        <p:nvSpPr>
          <p:cNvPr id="23" name="Прямоугольник 22"/>
          <p:cNvSpPr/>
          <p:nvPr/>
        </p:nvSpPr>
        <p:spPr>
          <a:xfrm>
            <a:off x="2777381" y="224403"/>
            <a:ext cx="7612597" cy="461665"/>
          </a:xfrm>
          <a:prstGeom prst="rect">
            <a:avLst/>
          </a:prstGeom>
        </p:spPr>
        <p:txBody>
          <a:bodyPr wrap="none">
            <a:spAutoFit/>
          </a:bodyPr>
          <a:lstStyle/>
          <a:p>
            <a:pPr algn="ctr" eaLnBrk="0" fontAlgn="base" hangingPunct="0">
              <a:spcBef>
                <a:spcPct val="0"/>
              </a:spcBef>
              <a:spcAft>
                <a:spcPct val="0"/>
              </a:spcAft>
            </a:pPr>
            <a:r>
              <a:rPr lang="ru-RU" altLang="ru-RU"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К безвозмездным поступлениям бюджета относятся</a:t>
            </a:r>
            <a:endParaRPr lang="ru-RU" altLang="ru-RU" sz="2400" i="1" dirty="0">
              <a:latin typeface="Arial" panose="020B0604020202020204" pitchFamily="34" charset="0"/>
            </a:endParaRPr>
          </a:p>
        </p:txBody>
      </p:sp>
      <p:sp>
        <p:nvSpPr>
          <p:cNvPr id="20" name="Заголовок 1"/>
          <p:cNvSpPr txBox="1">
            <a:spLocks/>
          </p:cNvSpPr>
          <p:nvPr/>
        </p:nvSpPr>
        <p:spPr>
          <a:xfrm>
            <a:off x="408899"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Дотации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24" name="Минус 23"/>
          <p:cNvSpPr/>
          <p:nvPr/>
        </p:nvSpPr>
        <p:spPr>
          <a:xfrm>
            <a:off x="15114" y="2377759"/>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75083" y="2541986"/>
            <a:ext cx="1838531" cy="2246769"/>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Tree>
    <p:extLst>
      <p:ext uri="{BB962C8B-B14F-4D97-AF65-F5344CB8AC3E}">
        <p14:creationId xmlns:p14="http://schemas.microsoft.com/office/powerpoint/2010/main" val="401095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3"/>
          <p:cNvSpPr>
            <a:spLocks noChangeArrowheads="1"/>
          </p:cNvSpPr>
          <p:nvPr/>
        </p:nvSpPr>
        <p:spPr bwMode="auto">
          <a:xfrm>
            <a:off x="1783672" y="1165220"/>
            <a:ext cx="100101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РАСХОДЫ бюджета </a:t>
            </a:r>
            <a:r>
              <a:rPr lang="ru-RU" altLang="ru-RU" dirty="0">
                <a:latin typeface="Times New Roman" panose="02020603050405020304" pitchFamily="18" charset="0"/>
                <a:ea typeface="Times New Roman" panose="02020603050405020304" pitchFamily="18" charset="0"/>
                <a:cs typeface="Times New Roman" panose="02020603050405020304" pitchFamily="18" charset="0"/>
              </a:rPr>
              <a:t>– выплачиваемые из бюджета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Times New Roman" panose="02020603050405020304" pitchFamily="18" charset="0"/>
              <a:cs typeface="Times New Roman" panose="02020603050405020304" pitchFamily="18" charset="0"/>
            </a:endParaRPr>
          </a:p>
        </p:txBody>
      </p:sp>
      <p:pic>
        <p:nvPicPr>
          <p:cNvPr id="24" name="Рисунок 23"/>
          <p:cNvPicPr>
            <a:picLocks noChangeAspect="1"/>
          </p:cNvPicPr>
          <p:nvPr/>
        </p:nvPicPr>
        <p:blipFill>
          <a:blip r:embed="rId2"/>
          <a:stretch>
            <a:fillRect/>
          </a:stretch>
        </p:blipFill>
        <p:spPr>
          <a:xfrm>
            <a:off x="805572" y="3267246"/>
            <a:ext cx="978098" cy="927964"/>
          </a:xfrm>
          <a:prstGeom prst="rect">
            <a:avLst/>
          </a:prstGeom>
        </p:spPr>
      </p:pic>
      <p:pic>
        <p:nvPicPr>
          <p:cNvPr id="7168" name="Рисунок 71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672" y="3422435"/>
            <a:ext cx="1030369" cy="772777"/>
          </a:xfrm>
          <a:prstGeom prst="rect">
            <a:avLst/>
          </a:prstGeom>
        </p:spPr>
      </p:pic>
      <p:pic>
        <p:nvPicPr>
          <p:cNvPr id="22" name="Рисунок 21"/>
          <p:cNvPicPr/>
          <p:nvPr/>
        </p:nvPicPr>
        <p:blipFill>
          <a:blip r:embed="rId4" cstate="print">
            <a:extLst>
              <a:ext uri="{28A0092B-C50C-407E-A947-70E740481C1C}">
                <a14:useLocalDpi xmlns:a14="http://schemas.microsoft.com/office/drawing/2010/main" val="0"/>
              </a:ext>
            </a:extLst>
          </a:blip>
          <a:stretch>
            <a:fillRect/>
          </a:stretch>
        </p:blipFill>
        <p:spPr>
          <a:xfrm>
            <a:off x="413340" y="1130909"/>
            <a:ext cx="1370330" cy="934720"/>
          </a:xfrm>
          <a:prstGeom prst="rect">
            <a:avLst/>
          </a:prstGeom>
        </p:spPr>
      </p:pic>
      <p:sp>
        <p:nvSpPr>
          <p:cNvPr id="10" name="Прямоугольник 9"/>
          <p:cNvSpPr/>
          <p:nvPr/>
        </p:nvSpPr>
        <p:spPr>
          <a:xfrm>
            <a:off x="2483336" y="3207149"/>
            <a:ext cx="7381475" cy="646331"/>
          </a:xfrm>
          <a:prstGeom prst="rect">
            <a:avLst/>
          </a:prstGeo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ru-RU" dirty="0">
                <a:latin typeface="Times New Roman" panose="02020603050405020304" pitchFamily="18" charset="0"/>
                <a:cs typeface="Times New Roman" panose="02020603050405020304" pitchFamily="18" charset="0"/>
              </a:rPr>
              <a:t>Расходы бюджета муниципального образования город Тула </a:t>
            </a:r>
          </a:p>
          <a:p>
            <a:pPr algn="ctr"/>
            <a:r>
              <a:rPr lang="ru-RU" dirty="0">
                <a:latin typeface="Times New Roman" panose="02020603050405020304" pitchFamily="18" charset="0"/>
                <a:cs typeface="Times New Roman" panose="02020603050405020304" pitchFamily="18" charset="0"/>
              </a:rPr>
              <a:t>распределены </a:t>
            </a:r>
            <a:r>
              <a:rPr lang="ru-RU" dirty="0" smtClean="0">
                <a:latin typeface="Times New Roman" panose="02020603050405020304" pitchFamily="18" charset="0"/>
                <a:cs typeface="Times New Roman" panose="02020603050405020304" pitchFamily="18" charset="0"/>
              </a:rPr>
              <a:t>по:</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90008" y="2250724"/>
            <a:ext cx="11211981"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	Все расходы бюджета сгруппированы по разделам бюджетной классификации, каждый из которых имеет перечень подразделов, отражающих основные направления реализации соответствующих функций.</a:t>
            </a:r>
          </a:p>
        </p:txBody>
      </p:sp>
      <p:sp>
        <p:nvSpPr>
          <p:cNvPr id="13" name="Скругленный прямоугольник 12"/>
          <p:cNvSpPr/>
          <p:nvPr/>
        </p:nvSpPr>
        <p:spPr>
          <a:xfrm>
            <a:off x="2099685" y="4433115"/>
            <a:ext cx="1884440" cy="748487"/>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ysClr val="windowText" lastClr="000000"/>
                </a:solidFill>
                <a:latin typeface="Times New Roman" panose="02020603050405020304" pitchFamily="18" charset="0"/>
                <a:cs typeface="Times New Roman" panose="02020603050405020304" pitchFamily="18" charset="0"/>
              </a:rPr>
              <a:t>12</a:t>
            </a:r>
            <a:endParaRPr lang="ru-RU" sz="12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200" b="1" dirty="0">
                <a:solidFill>
                  <a:sysClr val="windowText" lastClr="000000"/>
                </a:solidFill>
                <a:latin typeface="Times New Roman" panose="02020603050405020304" pitchFamily="18" charset="0"/>
                <a:cs typeface="Times New Roman" panose="02020603050405020304" pitchFamily="18" charset="0"/>
              </a:rPr>
              <a:t>разделам бюджетной классификации</a:t>
            </a:r>
          </a:p>
        </p:txBody>
      </p:sp>
      <p:sp>
        <p:nvSpPr>
          <p:cNvPr id="28" name="Скругленный прямоугольник 27"/>
          <p:cNvSpPr/>
          <p:nvPr/>
        </p:nvSpPr>
        <p:spPr>
          <a:xfrm>
            <a:off x="5227629" y="5016211"/>
            <a:ext cx="1713102" cy="818532"/>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ysClr val="windowText" lastClr="000000"/>
                </a:solidFill>
                <a:latin typeface="Times New Roman" panose="02020603050405020304" pitchFamily="18" charset="0"/>
                <a:cs typeface="Times New Roman" panose="02020603050405020304" pitchFamily="18" charset="0"/>
              </a:rPr>
              <a:t>19</a:t>
            </a:r>
            <a:endParaRPr lang="ru-RU" sz="12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200" b="1" dirty="0" smtClean="0">
                <a:solidFill>
                  <a:sysClr val="windowText" lastClr="000000"/>
                </a:solidFill>
                <a:latin typeface="Times New Roman" panose="02020603050405020304" pitchFamily="18" charset="0"/>
                <a:cs typeface="Times New Roman" panose="02020603050405020304" pitchFamily="18" charset="0"/>
              </a:rPr>
              <a:t>главным</a:t>
            </a:r>
            <a:endParaRPr lang="ru-RU" sz="12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200" b="1" dirty="0" smtClean="0">
                <a:solidFill>
                  <a:sysClr val="windowText" lastClr="000000"/>
                </a:solidFill>
                <a:latin typeface="Times New Roman" panose="02020603050405020304" pitchFamily="18" charset="0"/>
                <a:cs typeface="Times New Roman" panose="02020603050405020304" pitchFamily="18" charset="0"/>
              </a:rPr>
              <a:t>распорядителям бюджетных </a:t>
            </a:r>
            <a:r>
              <a:rPr lang="ru-RU" sz="1200" b="1" dirty="0">
                <a:solidFill>
                  <a:sysClr val="windowText" lastClr="000000"/>
                </a:solidFill>
                <a:latin typeface="Times New Roman" panose="02020603050405020304" pitchFamily="18" charset="0"/>
                <a:cs typeface="Times New Roman" panose="02020603050405020304" pitchFamily="18" charset="0"/>
              </a:rPr>
              <a:t>средств </a:t>
            </a:r>
          </a:p>
        </p:txBody>
      </p:sp>
      <p:sp>
        <p:nvSpPr>
          <p:cNvPr id="30" name="Скругленный прямоугольник 29"/>
          <p:cNvSpPr/>
          <p:nvPr/>
        </p:nvSpPr>
        <p:spPr>
          <a:xfrm>
            <a:off x="8161014" y="4469081"/>
            <a:ext cx="1703797" cy="712521"/>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26 </a:t>
            </a:r>
            <a:r>
              <a:rPr lang="ru-RU" sz="1200" b="1" dirty="0">
                <a:solidFill>
                  <a:schemeClr val="tx1"/>
                </a:solidFill>
                <a:latin typeface="Times New Roman" panose="02020603050405020304" pitchFamily="18" charset="0"/>
                <a:cs typeface="Times New Roman" panose="02020603050405020304" pitchFamily="18" charset="0"/>
              </a:rPr>
              <a:t>муниципальным программам</a:t>
            </a:r>
          </a:p>
        </p:txBody>
      </p:sp>
      <p:pic>
        <p:nvPicPr>
          <p:cNvPr id="36" name="Рисунок 35"/>
          <p:cNvPicPr>
            <a:picLocks noChangeAspect="1"/>
          </p:cNvPicPr>
          <p:nvPr/>
        </p:nvPicPr>
        <p:blipFill>
          <a:blip r:embed="rId5"/>
          <a:stretch>
            <a:fillRect/>
          </a:stretch>
        </p:blipFill>
        <p:spPr>
          <a:xfrm>
            <a:off x="0" y="-11465"/>
            <a:ext cx="12192000" cy="912823"/>
          </a:xfrm>
          <a:prstGeom prst="rect">
            <a:avLst/>
          </a:prstGeom>
          <a:ln>
            <a:solidFill>
              <a:srgbClr val="00B050"/>
            </a:solidFill>
          </a:ln>
          <a:effectLst>
            <a:glow rad="12700">
              <a:schemeClr val="accent1">
                <a:alpha val="40000"/>
              </a:schemeClr>
            </a:glow>
          </a:effectLst>
        </p:spPr>
      </p:pic>
      <p:sp>
        <p:nvSpPr>
          <p:cNvPr id="38" name="Заголовок 1"/>
          <p:cNvSpPr txBox="1">
            <a:spLocks/>
          </p:cNvSpPr>
          <p:nvPr/>
        </p:nvSpPr>
        <p:spPr>
          <a:xfrm>
            <a:off x="3094444" y="75122"/>
            <a:ext cx="7646126" cy="8048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i="1" dirty="0">
                <a:latin typeface="Times New Roman" panose="02020603050405020304" pitchFamily="18" charset="0"/>
                <a:cs typeface="Times New Roman" panose="02020603050405020304" pitchFamily="18" charset="0"/>
              </a:rPr>
              <a:t>Что такое «расходы бюджета»?</a:t>
            </a:r>
          </a:p>
        </p:txBody>
      </p:sp>
    </p:spTree>
    <p:extLst>
      <p:ext uri="{BB962C8B-B14F-4D97-AF65-F5344CB8AC3E}">
        <p14:creationId xmlns:p14="http://schemas.microsoft.com/office/powerpoint/2010/main" val="10599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0569033" y="809889"/>
            <a:ext cx="1222375" cy="370205"/>
          </a:xfrm>
          <a:prstGeom prst="rect">
            <a:avLst/>
          </a:prstGeom>
        </p:spPr>
        <p:txBody>
          <a:bodyPr wrap="none">
            <a:spAutoFit/>
          </a:bodyPr>
          <a:lstStyle/>
          <a:p>
            <a:r>
              <a:rPr lang="ru-RU" dirty="0">
                <a:solidFill>
                  <a:srgbClr val="000000"/>
                </a:solidFill>
                <a:latin typeface="Times New Roman" panose="02020603050405020304" pitchFamily="18" charset="0"/>
              </a:rPr>
              <a:t>(млн. руб</a:t>
            </a:r>
            <a:r>
              <a:rPr lang="ru-RU" dirty="0">
                <a:solidFill>
                  <a:srgbClr val="000000"/>
                </a:solidFill>
                <a:latin typeface="Corbel" panose="020B0503020204020204" pitchFamily="34" charset="0"/>
              </a:rPr>
              <a:t>.)</a:t>
            </a:r>
            <a:endParaRPr lang="ru-RU" sz="1200" dirty="0">
              <a:latin typeface="Times New Roman" panose="02020603050405020304" pitchFamily="18" charset="0"/>
              <a:ea typeface="Times New Roman" panose="02020603050405020304" pitchFamily="18" charset="0"/>
            </a:endParaRPr>
          </a:p>
        </p:txBody>
      </p:sp>
      <p:graphicFrame>
        <p:nvGraphicFramePr>
          <p:cNvPr id="24" name="Диаграмма 23"/>
          <p:cNvGraphicFramePr/>
          <p:nvPr>
            <p:extLst>
              <p:ext uri="{D42A27DB-BD31-4B8C-83A1-F6EECF244321}">
                <p14:modId xmlns:p14="http://schemas.microsoft.com/office/powerpoint/2010/main" val="4254927638"/>
              </p:ext>
            </p:extLst>
          </p:nvPr>
        </p:nvGraphicFramePr>
        <p:xfrm>
          <a:off x="748939" y="1194206"/>
          <a:ext cx="11042469" cy="5663794"/>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a:stretch>
            <a:fillRect/>
          </a:stretch>
        </p:blipFill>
        <p:spPr>
          <a:xfrm>
            <a:off x="0" y="-71367"/>
            <a:ext cx="12192000" cy="912823"/>
          </a:xfrm>
          <a:prstGeom prst="rect">
            <a:avLst/>
          </a:prstGeom>
          <a:ln>
            <a:solidFill>
              <a:srgbClr val="00B050"/>
            </a:solidFill>
          </a:ln>
          <a:effectLst>
            <a:glow rad="12700">
              <a:schemeClr val="accent1">
                <a:alpha val="40000"/>
              </a:schemeClr>
            </a:glow>
          </a:effectLst>
        </p:spPr>
      </p:pic>
      <p:sp>
        <p:nvSpPr>
          <p:cNvPr id="7" name="Прямоугольник 6"/>
          <p:cNvSpPr/>
          <p:nvPr/>
        </p:nvSpPr>
        <p:spPr>
          <a:xfrm>
            <a:off x="1751754" y="101919"/>
            <a:ext cx="10201349" cy="646331"/>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Исполнение основных параметров бюджета муниципального образования </a:t>
            </a:r>
          </a:p>
          <a:p>
            <a:pPr algn="ctr"/>
            <a:r>
              <a:rPr lang="ru-RU" b="1" dirty="0" smtClean="0">
                <a:latin typeface="Times New Roman" panose="02020603050405020304" pitchFamily="18" charset="0"/>
                <a:cs typeface="Times New Roman" panose="02020603050405020304" pitchFamily="18" charset="0"/>
              </a:rPr>
              <a:t>город Тула за 2020-20</a:t>
            </a:r>
            <a:r>
              <a:rPr lang="en-US" b="1" dirty="0" smtClean="0">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3 годы</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339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71367"/>
            <a:ext cx="12192000" cy="686441"/>
          </a:xfrm>
          <a:prstGeom prst="rect">
            <a:avLst/>
          </a:prstGeom>
          <a:ln>
            <a:solidFill>
              <a:srgbClr val="00B050"/>
            </a:solidFill>
          </a:ln>
          <a:effectLst>
            <a:glow rad="12700">
              <a:schemeClr val="accent1">
                <a:alpha val="40000"/>
              </a:schemeClr>
            </a:glow>
          </a:effectLst>
        </p:spPr>
      </p:pic>
      <p:sp>
        <p:nvSpPr>
          <p:cNvPr id="4" name="Прямоугольник 3"/>
          <p:cNvSpPr/>
          <p:nvPr/>
        </p:nvSpPr>
        <p:spPr>
          <a:xfrm>
            <a:off x="3054670" y="67478"/>
            <a:ext cx="7867796" cy="369332"/>
          </a:xfrm>
          <a:prstGeom prst="rect">
            <a:avLst/>
          </a:prstGeom>
        </p:spPr>
        <p:txBody>
          <a:bodyPr wrap="none">
            <a:spAutoFit/>
          </a:bodyPr>
          <a:lstStyle/>
          <a:p>
            <a:pPr algn="ctr"/>
            <a:r>
              <a:rPr lang="ru-RU" dirty="0">
                <a:solidFill>
                  <a:prstClr val="black"/>
                </a:solidFill>
                <a:latin typeface="Times New Roman" panose="02020603050405020304" pitchFamily="18" charset="0"/>
                <a:cs typeface="Times New Roman" panose="02020603050405020304" pitchFamily="18" charset="0"/>
              </a:rPr>
              <a:t>Сравнительный анализ исполнения бюджета по городам ЦФО </a:t>
            </a:r>
            <a:r>
              <a:rPr lang="ru-RU" dirty="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01.01.2024 </a:t>
            </a:r>
            <a:endParaRPr lang="ru-RU" dirty="0">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749687993"/>
              </p:ext>
            </p:extLst>
          </p:nvPr>
        </p:nvGraphicFramePr>
        <p:xfrm>
          <a:off x="475858" y="735265"/>
          <a:ext cx="11336700" cy="6061314"/>
        </p:xfrm>
        <a:graphic>
          <a:graphicData uri="http://schemas.openxmlformats.org/drawingml/2006/table">
            <a:tbl>
              <a:tblPr/>
              <a:tblGrid>
                <a:gridCol w="946786">
                  <a:extLst>
                    <a:ext uri="{9D8B030D-6E8A-4147-A177-3AD203B41FA5}">
                      <a16:colId xmlns:a16="http://schemas.microsoft.com/office/drawing/2014/main" xmlns="" val="3881950304"/>
                    </a:ext>
                  </a:extLst>
                </a:gridCol>
                <a:gridCol w="922054">
                  <a:extLst>
                    <a:ext uri="{9D8B030D-6E8A-4147-A177-3AD203B41FA5}">
                      <a16:colId xmlns:a16="http://schemas.microsoft.com/office/drawing/2014/main" xmlns="" val="4264291292"/>
                    </a:ext>
                  </a:extLst>
                </a:gridCol>
                <a:gridCol w="946786">
                  <a:extLst>
                    <a:ext uri="{9D8B030D-6E8A-4147-A177-3AD203B41FA5}">
                      <a16:colId xmlns:a16="http://schemas.microsoft.com/office/drawing/2014/main" xmlns="" val="2421424528"/>
                    </a:ext>
                  </a:extLst>
                </a:gridCol>
                <a:gridCol w="946786">
                  <a:extLst>
                    <a:ext uri="{9D8B030D-6E8A-4147-A177-3AD203B41FA5}">
                      <a16:colId xmlns:a16="http://schemas.microsoft.com/office/drawing/2014/main" xmlns="" val="273905687"/>
                    </a:ext>
                  </a:extLst>
                </a:gridCol>
                <a:gridCol w="946786">
                  <a:extLst>
                    <a:ext uri="{9D8B030D-6E8A-4147-A177-3AD203B41FA5}">
                      <a16:colId xmlns:a16="http://schemas.microsoft.com/office/drawing/2014/main" xmlns="" val="3283318013"/>
                    </a:ext>
                  </a:extLst>
                </a:gridCol>
                <a:gridCol w="946786">
                  <a:extLst>
                    <a:ext uri="{9D8B030D-6E8A-4147-A177-3AD203B41FA5}">
                      <a16:colId xmlns:a16="http://schemas.microsoft.com/office/drawing/2014/main" xmlns="" val="3993586574"/>
                    </a:ext>
                  </a:extLst>
                </a:gridCol>
                <a:gridCol w="946786">
                  <a:extLst>
                    <a:ext uri="{9D8B030D-6E8A-4147-A177-3AD203B41FA5}">
                      <a16:colId xmlns:a16="http://schemas.microsoft.com/office/drawing/2014/main" xmlns="" val="3032419791"/>
                    </a:ext>
                  </a:extLst>
                </a:gridCol>
                <a:gridCol w="946786">
                  <a:extLst>
                    <a:ext uri="{9D8B030D-6E8A-4147-A177-3AD203B41FA5}">
                      <a16:colId xmlns:a16="http://schemas.microsoft.com/office/drawing/2014/main" xmlns="" val="428436720"/>
                    </a:ext>
                  </a:extLst>
                </a:gridCol>
                <a:gridCol w="946786">
                  <a:extLst>
                    <a:ext uri="{9D8B030D-6E8A-4147-A177-3AD203B41FA5}">
                      <a16:colId xmlns:a16="http://schemas.microsoft.com/office/drawing/2014/main" xmlns="" val="643057212"/>
                    </a:ext>
                  </a:extLst>
                </a:gridCol>
                <a:gridCol w="946786">
                  <a:extLst>
                    <a:ext uri="{9D8B030D-6E8A-4147-A177-3AD203B41FA5}">
                      <a16:colId xmlns:a16="http://schemas.microsoft.com/office/drawing/2014/main" xmlns="" val="4258166250"/>
                    </a:ext>
                  </a:extLst>
                </a:gridCol>
                <a:gridCol w="946786">
                  <a:extLst>
                    <a:ext uri="{9D8B030D-6E8A-4147-A177-3AD203B41FA5}">
                      <a16:colId xmlns:a16="http://schemas.microsoft.com/office/drawing/2014/main" xmlns="" val="1891598258"/>
                    </a:ext>
                  </a:extLst>
                </a:gridCol>
                <a:gridCol w="946786">
                  <a:extLst>
                    <a:ext uri="{9D8B030D-6E8A-4147-A177-3AD203B41FA5}">
                      <a16:colId xmlns:a16="http://schemas.microsoft.com/office/drawing/2014/main" xmlns="" val="3320015318"/>
                    </a:ext>
                  </a:extLst>
                </a:gridCol>
              </a:tblGrid>
              <a:tr h="304411">
                <a:tc rowSpan="2">
                  <a:txBody>
                    <a:bodyPr/>
                    <a:lstStyle/>
                    <a:p>
                      <a:pPr algn="ctr" fontAlgn="ctr"/>
                      <a:r>
                        <a:rPr lang="ru-RU" sz="1100" b="0" i="0" u="none" strike="noStrike" dirty="0">
                          <a:solidFill>
                            <a:srgbClr val="000000"/>
                          </a:solidFill>
                          <a:effectLst/>
                          <a:latin typeface="Times New Roman" panose="02020603050405020304" pitchFamily="18" charset="0"/>
                        </a:rPr>
                        <a:t>№ п/п</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100" b="0" i="0" u="none" strike="noStrike">
                          <a:solidFill>
                            <a:srgbClr val="000000"/>
                          </a:solidFill>
                          <a:effectLst/>
                          <a:latin typeface="Times New Roman" panose="02020603050405020304" pitchFamily="18" charset="0"/>
                        </a:rPr>
                        <a:t>Наименование города</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100" b="0" i="0" u="none" strike="noStrike">
                          <a:solidFill>
                            <a:srgbClr val="000000"/>
                          </a:solidFill>
                          <a:effectLst/>
                          <a:latin typeface="Times New Roman" panose="02020603050405020304" pitchFamily="18" charset="0"/>
                        </a:rPr>
                        <a:t>Доходы, всего, млн. руб.</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b"/>
                      <a:r>
                        <a:rPr lang="ru-RU" sz="1100" b="0" i="0" u="none" strike="noStrike">
                          <a:solidFill>
                            <a:srgbClr val="000000"/>
                          </a:solidFill>
                          <a:effectLst/>
                          <a:latin typeface="Times New Roman" panose="02020603050405020304" pitchFamily="18" charset="0"/>
                        </a:rPr>
                        <a:t>Налоговые и неналоговые доходы всего,                             млн. руб.</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b"/>
                      <a:r>
                        <a:rPr lang="ru-RU" sz="1100" b="0" i="0" u="none" strike="noStrike">
                          <a:solidFill>
                            <a:srgbClr val="000000"/>
                          </a:solidFill>
                          <a:effectLst/>
                          <a:latin typeface="Times New Roman" panose="02020603050405020304" pitchFamily="18" charset="0"/>
                        </a:rPr>
                        <a:t>Расходы, всего, млн. руб.</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fontAlgn="ctr"/>
                      <a:r>
                        <a:rPr lang="ru-RU" sz="1100" b="0" i="0" u="none" strike="noStrike">
                          <a:solidFill>
                            <a:srgbClr val="000000"/>
                          </a:solidFill>
                          <a:effectLst/>
                          <a:latin typeface="Times New Roman" panose="02020603050405020304" pitchFamily="18" charset="0"/>
                        </a:rPr>
                        <a:t>Доля налоговых и неналоговых доходов, %</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5618952"/>
                  </a:ext>
                </a:extLst>
              </a:tr>
              <a:tr h="734166">
                <a:tc vMerge="1">
                  <a:txBody>
                    <a:bodyPr/>
                    <a:lstStyle/>
                    <a:p>
                      <a:endParaRPr lang="ru-RU"/>
                    </a:p>
                  </a:txBody>
                  <a:tcPr/>
                </a:tc>
                <a:tc v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План                   на </a:t>
                      </a:r>
                      <a:r>
                        <a:rPr lang="ru-RU" sz="1100" b="0" i="0" u="none" strike="noStrike" dirty="0" smtClean="0">
                          <a:solidFill>
                            <a:srgbClr val="000000"/>
                          </a:solidFill>
                          <a:effectLst/>
                          <a:latin typeface="Times New Roman" panose="02020603050405020304" pitchFamily="18" charset="0"/>
                        </a:rPr>
                        <a:t>2023 </a:t>
                      </a:r>
                      <a:r>
                        <a:rPr lang="ru-RU" sz="1100" b="0" i="0" u="none" strike="noStrike" dirty="0">
                          <a:solidFill>
                            <a:srgbClr val="000000"/>
                          </a:solidFill>
                          <a:effectLst/>
                          <a:latin typeface="Times New Roman" panose="02020603050405020304" pitchFamily="18" charset="0"/>
                        </a:rPr>
                        <a:t>год (уточненный)</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Исполнение          на </a:t>
                      </a:r>
                      <a:r>
                        <a:rPr lang="ru-RU" sz="1100" b="0" i="0" u="none" strike="noStrike" dirty="0" smtClean="0">
                          <a:solidFill>
                            <a:srgbClr val="000000"/>
                          </a:solidFill>
                          <a:effectLst/>
                          <a:latin typeface="Times New Roman" panose="02020603050405020304" pitchFamily="18" charset="0"/>
                        </a:rPr>
                        <a:t>01.01.2024</a:t>
                      </a:r>
                      <a:endParaRPr lang="ru-RU" sz="1100" b="0" i="0" u="none" strike="noStrike" dirty="0">
                        <a:solidFill>
                          <a:srgbClr val="000000"/>
                        </a:solidFill>
                        <a:effectLst/>
                        <a:latin typeface="Times New Roman" panose="02020603050405020304" pitchFamily="18" charset="0"/>
                      </a:endParaRP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panose="02020603050405020304" pitchFamily="18" charset="0"/>
                        </a:rPr>
                        <a:t>Процент исполнения годового плана,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План                   на </a:t>
                      </a:r>
                      <a:r>
                        <a:rPr lang="ru-RU" sz="1100" b="0" i="0" u="none" strike="noStrike" dirty="0" smtClean="0">
                          <a:solidFill>
                            <a:srgbClr val="000000"/>
                          </a:solidFill>
                          <a:effectLst/>
                          <a:latin typeface="Times New Roman" panose="02020603050405020304" pitchFamily="18" charset="0"/>
                        </a:rPr>
                        <a:t>2023 </a:t>
                      </a:r>
                      <a:r>
                        <a:rPr lang="ru-RU" sz="1100" b="0" i="0" u="none" strike="noStrike" dirty="0">
                          <a:solidFill>
                            <a:srgbClr val="000000"/>
                          </a:solidFill>
                          <a:effectLst/>
                          <a:latin typeface="Times New Roman" panose="02020603050405020304" pitchFamily="18" charset="0"/>
                        </a:rPr>
                        <a:t>год (уточненный)</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Исполнение          на </a:t>
                      </a:r>
                      <a:r>
                        <a:rPr lang="ru-RU" sz="1100" b="0" i="0" u="none" strike="noStrike" dirty="0" smtClean="0">
                          <a:solidFill>
                            <a:srgbClr val="000000"/>
                          </a:solidFill>
                          <a:effectLst/>
                          <a:latin typeface="Times New Roman" panose="02020603050405020304" pitchFamily="18" charset="0"/>
                        </a:rPr>
                        <a:t>01.01.2024</a:t>
                      </a:r>
                      <a:endParaRPr lang="ru-RU" sz="1100" b="0" i="0" u="none" strike="noStrike" dirty="0">
                        <a:solidFill>
                          <a:srgbClr val="000000"/>
                        </a:solidFill>
                        <a:effectLst/>
                        <a:latin typeface="Times New Roman" panose="02020603050405020304" pitchFamily="18" charset="0"/>
                      </a:endParaRP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panose="02020603050405020304" pitchFamily="18" charset="0"/>
                        </a:rPr>
                        <a:t>Процент исполнения годового плана,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План                   на </a:t>
                      </a:r>
                      <a:r>
                        <a:rPr lang="ru-RU" sz="1100" b="0" i="0" u="none" strike="noStrike" dirty="0" smtClean="0">
                          <a:solidFill>
                            <a:srgbClr val="000000"/>
                          </a:solidFill>
                          <a:effectLst/>
                          <a:latin typeface="Times New Roman" panose="02020603050405020304" pitchFamily="18" charset="0"/>
                        </a:rPr>
                        <a:t>2023 </a:t>
                      </a:r>
                      <a:r>
                        <a:rPr lang="ru-RU" sz="1100" b="0" i="0" u="none" strike="noStrike" dirty="0">
                          <a:solidFill>
                            <a:srgbClr val="000000"/>
                          </a:solidFill>
                          <a:effectLst/>
                          <a:latin typeface="Times New Roman" panose="02020603050405020304" pitchFamily="18" charset="0"/>
                        </a:rPr>
                        <a:t>год (уточненный)</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Исполнение          на </a:t>
                      </a:r>
                      <a:r>
                        <a:rPr lang="ru-RU" sz="1100" b="0" i="0" u="none" strike="noStrike" dirty="0" smtClean="0">
                          <a:solidFill>
                            <a:srgbClr val="000000"/>
                          </a:solidFill>
                          <a:effectLst/>
                          <a:latin typeface="Times New Roman" panose="02020603050405020304" pitchFamily="18" charset="0"/>
                        </a:rPr>
                        <a:t>01.01.2024</a:t>
                      </a:r>
                      <a:endParaRPr lang="ru-RU" sz="1100" b="0" i="0" u="none" strike="noStrike" dirty="0">
                        <a:solidFill>
                          <a:srgbClr val="000000"/>
                        </a:solidFill>
                        <a:effectLst/>
                        <a:latin typeface="Times New Roman" panose="02020603050405020304" pitchFamily="18" charset="0"/>
                      </a:endParaRP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panose="02020603050405020304" pitchFamily="18" charset="0"/>
                        </a:rPr>
                        <a:t>Процент исполнения годового плана,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3384715840"/>
                  </a:ext>
                </a:extLst>
              </a:tr>
              <a:tr h="188019">
                <a:tc>
                  <a:txBody>
                    <a:bodyPr/>
                    <a:lstStyle/>
                    <a:p>
                      <a:pPr algn="ctr" fontAlgn="ctr"/>
                      <a:r>
                        <a:rPr lang="ru-RU" sz="1100" b="0" i="0" u="none" strike="noStrike">
                          <a:solidFill>
                            <a:srgbClr val="000000"/>
                          </a:solidFill>
                          <a:effectLst/>
                          <a:latin typeface="Times New Roman" panose="02020603050405020304" pitchFamily="18" charset="0"/>
                        </a:rPr>
                        <a:t>1</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3</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4</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5</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6</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7</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8</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9</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11</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12</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4896113"/>
                  </a:ext>
                </a:extLst>
              </a:tr>
              <a:tr h="297844">
                <a:tc>
                  <a:txBody>
                    <a:bodyPr/>
                    <a:lstStyle/>
                    <a:p>
                      <a:pPr algn="ctr" fontAlgn="ctr"/>
                      <a:r>
                        <a:rPr lang="ru-RU" sz="1050" b="0" i="0" u="none" strike="noStrike" dirty="0">
                          <a:solidFill>
                            <a:srgbClr val="000000"/>
                          </a:solidFill>
                          <a:effectLst/>
                          <a:latin typeface="PT Astra Serif" panose="020A0603040505020204" pitchFamily="18" charset="-52"/>
                          <a:ea typeface="PT Astra Serif" panose="020A0603040505020204" pitchFamily="18" charset="-52"/>
                        </a:rPr>
                        <a:t>1</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100" b="0" i="0" u="none" strike="noStrike">
                          <a:solidFill>
                            <a:srgbClr val="000000"/>
                          </a:solidFill>
                          <a:effectLst/>
                          <a:latin typeface="Times New Roman" panose="02020603050405020304" pitchFamily="18" charset="0"/>
                        </a:rPr>
                        <a:t>Белгород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18 587,18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18 303,77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98,48%</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6 370,19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6 404,78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100,54%</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19 554,63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19 096,67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97,66%</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34,99%</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01466340"/>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2</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Times New Roman" panose="02020603050405020304" pitchFamily="18" charset="0"/>
                        </a:rPr>
                        <a:t>Брянск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19 322,30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18 110,00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93,73%</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PT Astra Serif" panose="020A0603040505020204" pitchFamily="18" charset="-52"/>
                        </a:rPr>
                        <a:t>3 959,64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4 088,72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103,26%</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19 658,90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18 182,53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92,49%</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22,58%</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52265747"/>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3</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Times New Roman" panose="02020603050405020304" pitchFamily="18" charset="0"/>
                        </a:rPr>
                        <a:t>Владимир</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panose="02020603050405020304" pitchFamily="18" charset="0"/>
                        </a:rPr>
                        <a:t>12 477,27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Times New Roman" panose="02020603050405020304" pitchFamily="18" charset="0"/>
                        </a:rPr>
                        <a:t>12 516,29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100,31%</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panose="02020603050405020304" pitchFamily="18" charset="0"/>
                        </a:rPr>
                        <a:t>4 666,69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Times New Roman" panose="02020603050405020304" pitchFamily="18" charset="0"/>
                        </a:rPr>
                        <a:t>4 867,08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104,29%</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Times New Roman" panose="02020603050405020304" pitchFamily="18" charset="0"/>
                        </a:rPr>
                        <a:t>13 160,86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Times New Roman" panose="02020603050405020304" pitchFamily="18" charset="0"/>
                        </a:rPr>
                        <a:t>12 703,64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96,53%</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38,89%</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004812503"/>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4</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100" b="0" i="0" u="none" strike="noStrike">
                          <a:solidFill>
                            <a:srgbClr val="000000"/>
                          </a:solidFill>
                          <a:effectLst/>
                          <a:latin typeface="Times New Roman" panose="02020603050405020304" pitchFamily="18" charset="0"/>
                        </a:rPr>
                        <a:t>Воронеж</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44 407,85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42 497,44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95,70%</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13 570,57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13 329,74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98,23%</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49 478,57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45 807,48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92,58%</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31,37%</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76640941"/>
                  </a:ext>
                </a:extLst>
              </a:tr>
              <a:tr h="297844">
                <a:tc>
                  <a:txBody>
                    <a:bodyPr/>
                    <a:lstStyle/>
                    <a:p>
                      <a:pPr algn="ctr" fontAlgn="ctr"/>
                      <a:r>
                        <a:rPr lang="ru-RU" sz="1050" b="0" i="0" u="none" strike="noStrike" dirty="0">
                          <a:solidFill>
                            <a:srgbClr val="000000"/>
                          </a:solidFill>
                          <a:effectLst/>
                          <a:latin typeface="PT Astra Serif" panose="020A0603040505020204" pitchFamily="18" charset="-52"/>
                          <a:ea typeface="PT Astra Serif" panose="020A0603040505020204" pitchFamily="18" charset="-52"/>
                        </a:rPr>
                        <a:t>5</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100" b="0" i="0" u="none" strike="noStrike">
                          <a:solidFill>
                            <a:srgbClr val="000000"/>
                          </a:solidFill>
                          <a:effectLst/>
                          <a:latin typeface="Times New Roman" panose="02020603050405020304" pitchFamily="18" charset="0"/>
                        </a:rPr>
                        <a:t>Иваново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11 237,66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11 394,38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101,39%</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4 071,91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4 178,96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102,63%</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11 867,32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11 660,99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98,26%</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36,68%</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24698837"/>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6</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Times New Roman" panose="02020603050405020304" pitchFamily="18" charset="0"/>
                        </a:rPr>
                        <a:t>Калуга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19 186,27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19 181,77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99,98%</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7 043,20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7 134,27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101,29%</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19 365,59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18 853,08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97,35%</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37,19%</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98017830"/>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7</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100" b="0" i="0" u="none" strike="noStrike">
                          <a:solidFill>
                            <a:srgbClr val="000000"/>
                          </a:solidFill>
                          <a:effectLst/>
                          <a:latin typeface="Times New Roman" panose="02020603050405020304" pitchFamily="18" charset="0"/>
                        </a:rPr>
                        <a:t>Кострома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12 014,01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11 014,21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91,68%</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4 317,55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4 411,49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102,18%</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12 439,24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11 018,90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88,58%</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40,05%</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017821620"/>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8</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Times New Roman" panose="02020603050405020304" pitchFamily="18" charset="0"/>
                        </a:rPr>
                        <a:t>Курск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16 737,10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16 928,82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101,15%</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6 098,35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6 387,97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104,75%</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18 475,24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17 512,35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94,79%</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37,73%</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42272365"/>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9</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Times New Roman" panose="02020603050405020304" pitchFamily="18" charset="0"/>
                        </a:rPr>
                        <a:t>Липецк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24 620,96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23 992,00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97,45%</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6 993,42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7 555,41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108,04%</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25 986,17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24 206,05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93,15%</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31,49%</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1867736"/>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10</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100" b="0" i="0" u="none" strike="noStrike">
                          <a:solidFill>
                            <a:srgbClr val="000000"/>
                          </a:solidFill>
                          <a:effectLst/>
                          <a:latin typeface="Times New Roman" panose="02020603050405020304" pitchFamily="18" charset="0"/>
                        </a:rPr>
                        <a:t>Орел</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15 801,29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14 923,29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94,44%</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3 154,13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3 133,06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99,33%</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17 146,90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15 496,33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90,37%</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20,99%</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0873032"/>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11</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Times New Roman" panose="02020603050405020304" pitchFamily="18" charset="0"/>
                        </a:rPr>
                        <a:t>Рязань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panose="02020603050405020304" pitchFamily="18" charset="0"/>
                        </a:rPr>
                        <a:t>20 174,26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panose="02020603050405020304" pitchFamily="18" charset="0"/>
                        </a:rPr>
                        <a:t>20 284,78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100,55%</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panose="02020603050405020304" pitchFamily="18" charset="0"/>
                        </a:rPr>
                        <a:t>6 562,30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panose="02020603050405020304" pitchFamily="18" charset="0"/>
                        </a:rPr>
                        <a:t>6 930,42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105,61%</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Times New Roman" panose="02020603050405020304" pitchFamily="18" charset="0"/>
                        </a:rPr>
                        <a:t>21 127,29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Times New Roman" panose="02020603050405020304" pitchFamily="18" charset="0"/>
                        </a:rPr>
                        <a:t>20 774,51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98,33%</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34,17%</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61760055"/>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12</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100" b="0" i="0" u="none" strike="noStrike">
                          <a:solidFill>
                            <a:srgbClr val="000000"/>
                          </a:solidFill>
                          <a:effectLst/>
                          <a:latin typeface="Times New Roman" panose="02020603050405020304" pitchFamily="18" charset="0"/>
                        </a:rPr>
                        <a:t>Смоленск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Times New Roman" panose="02020603050405020304" pitchFamily="18" charset="0"/>
                        </a:rPr>
                        <a:t>10 462,29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Times New Roman" panose="02020603050405020304" pitchFamily="18" charset="0"/>
                        </a:rPr>
                        <a:t>10 769,72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102,94%</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Times New Roman" panose="02020603050405020304" pitchFamily="18" charset="0"/>
                        </a:rPr>
                        <a:t>4 243,73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Times New Roman" panose="02020603050405020304" pitchFamily="18" charset="0"/>
                        </a:rPr>
                        <a:t>4 672,28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110,10%</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Times New Roman" panose="02020603050405020304" pitchFamily="18" charset="0"/>
                        </a:rPr>
                        <a:t>11 174,80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Times New Roman" panose="02020603050405020304" pitchFamily="18" charset="0"/>
                        </a:rPr>
                        <a:t>10 623,08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95,06%</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43,38%</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7849188"/>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13</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Times New Roman" panose="02020603050405020304" pitchFamily="18" charset="0"/>
                        </a:rPr>
                        <a:t>Тамбов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10 644,86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10 455,77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98,22%</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3 701,99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3 703,37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100,04%</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11 115,11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10 833,88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97,47%</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35,42%</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77007633"/>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14</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Times New Roman" panose="02020603050405020304" pitchFamily="18" charset="0"/>
                        </a:rPr>
                        <a:t>Тверь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12 140,83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11 695,86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96,33%</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5 213,48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5 023,68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96,36%</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12 029,23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11 917,55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99,07%</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42,95%</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11559517"/>
                  </a:ext>
                </a:extLst>
              </a:tr>
              <a:tr h="297844">
                <a:tc>
                  <a:txBody>
                    <a:bodyPr/>
                    <a:lstStyle/>
                    <a:p>
                      <a:pPr algn="ctr" fontAlgn="ctr"/>
                      <a:r>
                        <a:rPr lang="ru-RU" sz="1050" b="1" i="0" u="none" strike="noStrike" dirty="0">
                          <a:solidFill>
                            <a:srgbClr val="000000"/>
                          </a:solidFill>
                          <a:effectLst/>
                          <a:latin typeface="PT Astra Serif" panose="020A0603040505020204" pitchFamily="18" charset="-52"/>
                          <a:ea typeface="PT Astra Serif" panose="020A0603040505020204" pitchFamily="18" charset="-52"/>
                        </a:rPr>
                        <a:t>15</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ru-RU" sz="1100" b="1" i="0" u="none" strike="noStrike">
                          <a:solidFill>
                            <a:srgbClr val="000000"/>
                          </a:solidFill>
                          <a:effectLst/>
                          <a:latin typeface="Times New Roman" panose="02020603050405020304" pitchFamily="18" charset="0"/>
                        </a:rPr>
                        <a:t>Тула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100" b="0" i="0" u="none" strike="noStrike">
                          <a:solidFill>
                            <a:srgbClr val="000000"/>
                          </a:solidFill>
                          <a:effectLst/>
                          <a:latin typeface="PT Astra Serif" panose="020A0603040505020204" pitchFamily="18" charset="-52"/>
                        </a:rPr>
                        <a:t>25 820,68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100" b="0" i="0" u="none" strike="noStrike">
                          <a:solidFill>
                            <a:srgbClr val="000000"/>
                          </a:solidFill>
                          <a:effectLst/>
                          <a:latin typeface="PT Astra Serif" panose="020A0603040505020204" pitchFamily="18" charset="-52"/>
                        </a:rPr>
                        <a:t>26 574,35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102,92%</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100" b="0" i="0" u="none" strike="noStrike">
                          <a:solidFill>
                            <a:srgbClr val="000000"/>
                          </a:solidFill>
                          <a:effectLst/>
                          <a:latin typeface="PT Astra Serif" panose="020A0603040505020204" pitchFamily="18" charset="-52"/>
                        </a:rPr>
                        <a:t>13 182,36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100" b="0" i="0" u="none" strike="noStrike">
                          <a:solidFill>
                            <a:srgbClr val="000000"/>
                          </a:solidFill>
                          <a:effectLst/>
                          <a:latin typeface="PT Astra Serif" panose="020A0603040505020204" pitchFamily="18" charset="-52"/>
                        </a:rPr>
                        <a:t>13 579,11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103,01%</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100" b="0" i="0" u="none" strike="noStrike">
                          <a:solidFill>
                            <a:srgbClr val="000000"/>
                          </a:solidFill>
                          <a:effectLst/>
                          <a:latin typeface="PT Astra Serif" panose="020A0603040505020204" pitchFamily="18" charset="-52"/>
                        </a:rPr>
                        <a:t>28 292,33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100" b="0" i="0" u="none" strike="noStrike">
                          <a:solidFill>
                            <a:srgbClr val="000000"/>
                          </a:solidFill>
                          <a:effectLst/>
                          <a:latin typeface="PT Astra Serif" panose="020A0603040505020204" pitchFamily="18" charset="-52"/>
                        </a:rPr>
                        <a:t>27 495,06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97,18%</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51,10%</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635806801"/>
                  </a:ext>
                </a:extLst>
              </a:tr>
              <a:tr h="297844">
                <a:tc>
                  <a:txBody>
                    <a:bodyPr/>
                    <a:lstStyle/>
                    <a:p>
                      <a:pPr algn="ctr" fontAlgn="ctr"/>
                      <a:r>
                        <a:rPr lang="ru-RU" sz="1050" b="0" i="0" u="none" strike="noStrike">
                          <a:solidFill>
                            <a:srgbClr val="000000"/>
                          </a:solidFill>
                          <a:effectLst/>
                          <a:latin typeface="PT Astra Serif" panose="020A0603040505020204" pitchFamily="18" charset="-52"/>
                          <a:ea typeface="PT Astra Serif" panose="020A0603040505020204" pitchFamily="18" charset="-52"/>
                        </a:rPr>
                        <a:t>16</a:t>
                      </a:r>
                    </a:p>
                  </a:txBody>
                  <a:tcPr marL="6502" marR="6502" marT="6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dirty="0">
                          <a:solidFill>
                            <a:srgbClr val="000000"/>
                          </a:solidFill>
                          <a:effectLst/>
                          <a:latin typeface="Times New Roman" panose="02020603050405020304" pitchFamily="18" charset="0"/>
                        </a:rPr>
                        <a:t>Ярославль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26 006,72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25 928,47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99,70%</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PT Astra Serif" panose="020A0603040505020204" pitchFamily="18" charset="-52"/>
                        </a:rPr>
                        <a:t>9 500,89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9 822,92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103,39%</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26 111,53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PT Astra Serif" panose="020A0603040505020204" pitchFamily="18" charset="-52"/>
                        </a:rPr>
                        <a:t>25 659,74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dirty="0" smtClean="0">
                          <a:solidFill>
                            <a:srgbClr val="000000"/>
                          </a:solidFill>
                          <a:effectLst/>
                          <a:latin typeface="PT Astra Serif" panose="020A0603040505020204" pitchFamily="18" charset="-52"/>
                        </a:rPr>
                        <a:t>98,27%</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dirty="0" smtClean="0">
                          <a:solidFill>
                            <a:srgbClr val="000000"/>
                          </a:solidFill>
                          <a:effectLst/>
                          <a:latin typeface="PT Astra Serif" panose="020A0603040505020204" pitchFamily="18" charset="-52"/>
                        </a:rPr>
                        <a:t>37,88%</a:t>
                      </a:r>
                      <a:endParaRPr lang="ru-RU" sz="1100" b="0" i="0" u="none" strike="noStrike" dirty="0">
                        <a:solidFill>
                          <a:srgbClr val="000000"/>
                        </a:solidFill>
                        <a:effectLst/>
                        <a:latin typeface="PT Astra Serif" panose="020A0603040505020204" pitchFamily="18" charset="-52"/>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6133169"/>
                  </a:ext>
                </a:extLst>
              </a:tr>
            </a:tbl>
          </a:graphicData>
        </a:graphic>
      </p:graphicFrame>
    </p:spTree>
    <p:extLst>
      <p:ext uri="{BB962C8B-B14F-4D97-AF65-F5344CB8AC3E}">
        <p14:creationId xmlns:p14="http://schemas.microsoft.com/office/powerpoint/2010/main" val="40767733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2|3.7"/>
</p:tagLst>
</file>

<file path=ppt/tags/tag2.xml><?xml version="1.0" encoding="utf-8"?>
<p:tagLst xmlns:a="http://schemas.openxmlformats.org/drawingml/2006/main" xmlns:r="http://schemas.openxmlformats.org/officeDocument/2006/relationships" xmlns:p="http://schemas.openxmlformats.org/presentationml/2006/main">
  <p:tag name="TIMING" val="|152|3.7"/>
</p:tagLst>
</file>

<file path=ppt/tags/tag3.xml><?xml version="1.0" encoding="utf-8"?>
<p:tagLst xmlns:a="http://schemas.openxmlformats.org/drawingml/2006/main" xmlns:r="http://schemas.openxmlformats.org/officeDocument/2006/relationships" xmlns:p="http://schemas.openxmlformats.org/presentationml/2006/main">
  <p:tag name="TIMING" val="|152|3.7"/>
</p:tagLst>
</file>

<file path=ppt/theme/_rels/themeOverride1.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2.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14962</TotalTime>
  <Words>7275</Words>
  <Application>Microsoft Office PowerPoint</Application>
  <PresentationFormat>Широкоэкранный</PresentationFormat>
  <Paragraphs>1727</Paragraphs>
  <Slides>38</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38</vt:i4>
      </vt:variant>
    </vt:vector>
  </HeadingPairs>
  <TitlesOfParts>
    <vt:vector size="46" baseType="lpstr">
      <vt:lpstr>Arial</vt:lpstr>
      <vt:lpstr>Calibri</vt:lpstr>
      <vt:lpstr>Calibri Light</vt:lpstr>
      <vt:lpstr>Corbel</vt:lpstr>
      <vt:lpstr>PT Astra Serif</vt:lpstr>
      <vt:lpstr>Times New Roman</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Субвенции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RazancevaVV</dc:creator>
  <cp:lastModifiedBy>Ирина В. Козлова</cp:lastModifiedBy>
  <cp:revision>1779</cp:revision>
  <cp:lastPrinted>2024-04-22T12:49:25Z</cp:lastPrinted>
  <dcterms:created xsi:type="dcterms:W3CDTF">2017-05-31T06:36:14Z</dcterms:created>
  <dcterms:modified xsi:type="dcterms:W3CDTF">2024-04-22T14:23:43Z</dcterms:modified>
</cp:coreProperties>
</file>