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43"/>
  </p:notesMasterIdLst>
  <p:sldIdLst>
    <p:sldId id="290" r:id="rId3"/>
    <p:sldId id="292" r:id="rId4"/>
    <p:sldId id="291" r:id="rId5"/>
    <p:sldId id="293" r:id="rId6"/>
    <p:sldId id="277" r:id="rId7"/>
    <p:sldId id="274" r:id="rId8"/>
    <p:sldId id="328" r:id="rId9"/>
    <p:sldId id="266" r:id="rId10"/>
    <p:sldId id="295" r:id="rId11"/>
    <p:sldId id="278" r:id="rId12"/>
    <p:sldId id="344" r:id="rId13"/>
    <p:sldId id="306" r:id="rId14"/>
    <p:sldId id="300" r:id="rId15"/>
    <p:sldId id="280" r:id="rId16"/>
    <p:sldId id="281" r:id="rId17"/>
    <p:sldId id="345" r:id="rId18"/>
    <p:sldId id="283" r:id="rId19"/>
    <p:sldId id="284" r:id="rId20"/>
    <p:sldId id="340" r:id="rId21"/>
    <p:sldId id="321" r:id="rId22"/>
    <p:sldId id="301" r:id="rId23"/>
    <p:sldId id="338" r:id="rId24"/>
    <p:sldId id="335" r:id="rId25"/>
    <p:sldId id="326" r:id="rId26"/>
    <p:sldId id="287" r:id="rId27"/>
    <p:sldId id="288" r:id="rId28"/>
    <p:sldId id="329" r:id="rId29"/>
    <p:sldId id="320" r:id="rId30"/>
    <p:sldId id="346" r:id="rId31"/>
    <p:sldId id="310" r:id="rId32"/>
    <p:sldId id="325" r:id="rId33"/>
    <p:sldId id="330" r:id="rId34"/>
    <p:sldId id="311" r:id="rId35"/>
    <p:sldId id="312" r:id="rId36"/>
    <p:sldId id="314" r:id="rId37"/>
    <p:sldId id="331" r:id="rId38"/>
    <p:sldId id="315" r:id="rId39"/>
    <p:sldId id="348" r:id="rId40"/>
    <p:sldId id="339" r:id="rId41"/>
    <p:sldId id="296" r:id="rId4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A3DDF1"/>
    <a:srgbClr val="FFCCCC"/>
    <a:srgbClr val="FA90C8"/>
    <a:srgbClr val="AC75D5"/>
    <a:srgbClr val="FF9999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5512" autoAdjust="0"/>
  </p:normalViewPr>
  <p:slideViewPr>
    <p:cSldViewPr snapToGrid="0">
      <p:cViewPr varScale="1">
        <p:scale>
          <a:sx n="117" d="100"/>
          <a:sy n="117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75982637825"/>
          <c:y val="6.7635772266306668E-2"/>
          <c:w val="0.88721916573590376"/>
          <c:h val="0.79728562479695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2022 год (факт)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 w="28575">
              <a:solidFill>
                <a:srgbClr val="ED7D31">
                  <a:lumMod val="60000"/>
                  <a:lumOff val="40000"/>
                </a:srgbClr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 prst="relaxedInset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2.8007935581748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503153235023796E-3"/>
                  <c:y val="1.95628583949202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2488512117495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  <c:numCache>
                <c:formatCode>#\ ##0.0</c:formatCode>
                <c:ptCount val="3"/>
                <c:pt idx="0">
                  <c:v>24290.3</c:v>
                </c:pt>
                <c:pt idx="1">
                  <c:v>24841.1</c:v>
                </c:pt>
                <c:pt idx="2">
                  <c:v>-550.79999999999927</c:v>
                </c:pt>
              </c:numCache>
            </c:numRef>
          </c:val>
        </c:ser>
        <c:ser>
          <c:idx val="2"/>
          <c:order val="2"/>
          <c:tx>
            <c:strRef>
              <c:f>'слайд № 2публ. сл.15-17'!$D$5</c:f>
              <c:strCache>
                <c:ptCount val="1"/>
                <c:pt idx="0">
                  <c:v>2023 год (в редакции решения Тульской городской Думы от 30.08.2023 № 52/1160)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dLbl>
              <c:idx val="2"/>
              <c:layout>
                <c:manualLayout>
                  <c:x val="-1.065483348131247E-3"/>
                  <c:y val="4.1362318439371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  <c:numCache>
                <c:formatCode>#\ ##0.0</c:formatCode>
                <c:ptCount val="3"/>
                <c:pt idx="0">
                  <c:v>26729.599999999999</c:v>
                </c:pt>
                <c:pt idx="1">
                  <c:v>28447.7</c:v>
                </c:pt>
                <c:pt idx="2">
                  <c:v>-1718.1000000000022</c:v>
                </c:pt>
              </c:numCache>
            </c:numRef>
          </c:val>
        </c:ser>
        <c:ser>
          <c:idx val="3"/>
          <c:order val="3"/>
          <c:tx>
            <c:strRef>
              <c:f>'слайд № 2публ. сл.15-17'!$E$5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6.2043477659055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  <c:numCache>
                <c:formatCode>#\ ##0.0</c:formatCode>
                <c:ptCount val="3"/>
                <c:pt idx="0">
                  <c:v>29208.799999999999</c:v>
                </c:pt>
                <c:pt idx="1">
                  <c:v>30576.3</c:v>
                </c:pt>
                <c:pt idx="2">
                  <c:v>-1367.5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сл.15-17'!$C$5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27325.1</c:v>
                </c:pt>
                <c:pt idx="1">
                  <c:v>28019.5</c:v>
                </c:pt>
                <c:pt idx="2">
                  <c:v>-694.40000000000146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сл.15-17'!$G$6:$G$8</c:f>
              <c:numCache>
                <c:formatCode>#\ ##0.0</c:formatCode>
                <c:ptCount val="3"/>
                <c:pt idx="0">
                  <c:v>28459.5</c:v>
                </c:pt>
                <c:pt idx="1">
                  <c:v>29003.3</c:v>
                </c:pt>
                <c:pt idx="2">
                  <c:v>-543.79999999999927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44"/>
        <c:axId val="469166432"/>
        <c:axId val="469171136"/>
      </c:barChart>
      <c:catAx>
        <c:axId val="4691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69171136"/>
        <c:crosses val="autoZero"/>
        <c:auto val="1"/>
        <c:lblAlgn val="ctr"/>
        <c:lblOffset val="100"/>
        <c:tickLblSkip val="1"/>
        <c:noMultiLvlLbl val="0"/>
      </c:catAx>
      <c:valAx>
        <c:axId val="469171136"/>
        <c:scaling>
          <c:orientation val="minMax"/>
          <c:max val="32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>
            <a:outerShdw blurRad="50800" dist="50800" dir="4200000" sx="99000" sy="99000" algn="ctr" rotWithShape="0">
              <a:srgbClr val="E7E6E6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69166432"/>
        <c:crosses val="autoZero"/>
        <c:crossBetween val="between"/>
        <c:majorUnit val="2000"/>
      </c:valAx>
      <c:spPr>
        <a:noFill/>
        <a:ln w="25400">
          <a:noFill/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5975674427887878E-3"/>
          <c:y val="0.92593166992548426"/>
          <c:w val="0.97715464698279897"/>
          <c:h val="7.37493695058363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67426719509"/>
          <c:y val="0.19069430449237723"/>
          <c:w val="0.85802287316225068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2022 год (факт)</c:v>
                </c:pt>
                <c:pt idx="1">
                  <c:v>2023 год 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2022 год (факт)</c:v>
                </c:pt>
                <c:pt idx="1">
                  <c:v>2023 год 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#\ ##0.0</c:formatCode>
                <c:ptCount val="5"/>
                <c:pt idx="0">
                  <c:v>10794.4</c:v>
                </c:pt>
                <c:pt idx="1">
                  <c:v>11874.4</c:v>
                </c:pt>
                <c:pt idx="2">
                  <c:v>13196.4</c:v>
                </c:pt>
                <c:pt idx="3">
                  <c:v>14752.6</c:v>
                </c:pt>
                <c:pt idx="4">
                  <c:v>16482.400000000001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2022 год (факт)</c:v>
                </c:pt>
                <c:pt idx="1">
                  <c:v>2023 год 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'слайд №3 публ. сл.15-17'!$D$14:$D$18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72924808"/>
        <c:axId val="472917752"/>
      </c:lineChart>
      <c:catAx>
        <c:axId val="472924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72917752"/>
        <c:crosses val="autoZero"/>
        <c:auto val="1"/>
        <c:lblAlgn val="ctr"/>
        <c:lblOffset val="100"/>
        <c:noMultiLvlLbl val="0"/>
      </c:catAx>
      <c:valAx>
        <c:axId val="47291775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7292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6616637471"/>
          <c:y val="0.16385681817941683"/>
          <c:w val="0.81129956759701793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сл.15-17'!$A$2:$A$6</c:f>
              <c:strCache>
                <c:ptCount val="5"/>
                <c:pt idx="0">
                  <c:v>2022 год (факт)</c:v>
                </c:pt>
                <c:pt idx="1">
                  <c:v> 2023 год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'слайд №3 публ. сл.15-17'!$B$2:$B$6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сл.15-17'!$A$2:$A$6</c:f>
              <c:strCache>
                <c:ptCount val="5"/>
                <c:pt idx="0">
                  <c:v>2022 год (факт)</c:v>
                </c:pt>
                <c:pt idx="1">
                  <c:v> 2023 год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'слайд №3 публ. сл.15-17'!$C$2:$C$6</c:f>
              <c:numCache>
                <c:formatCode>#\ ##0.0</c:formatCode>
                <c:ptCount val="5"/>
                <c:pt idx="0">
                  <c:v>1192.5999999999999</c:v>
                </c:pt>
                <c:pt idx="1">
                  <c:v>1313.6</c:v>
                </c:pt>
                <c:pt idx="2">
                  <c:v>1040.8</c:v>
                </c:pt>
                <c:pt idx="3">
                  <c:v>1040</c:v>
                </c:pt>
                <c:pt idx="4">
                  <c:v>1038.3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72920104"/>
        <c:axId val="472919712"/>
      </c:lineChart>
      <c:catAx>
        <c:axId val="472920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72919712"/>
        <c:crosses val="autoZero"/>
        <c:auto val="1"/>
        <c:lblAlgn val="ctr"/>
        <c:lblOffset val="100"/>
        <c:noMultiLvlLbl val="0"/>
      </c:catAx>
      <c:valAx>
        <c:axId val="472919712"/>
        <c:scaling>
          <c:orientation val="minMax"/>
          <c:max val="1600"/>
          <c:min val="2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7292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425634734167E-2"/>
          <c:y val="0.17851012353225038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6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5.6643583350672731E-2"/>
                  <c:y val="1.38404184662182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EBC93498-E45B-4733-B690-D2229136717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4394015374288249"/>
                  <c:y val="0.12891204434640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6A072B2-E3E3-42A3-B109-D8985444456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D361EFE-AFCA-4175-8FD6-443008AFE7C6}" type="CELLRANGE">
                      <a:rPr lang="en-US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D2CE31B-6AD0-4004-BDF3-5794A3143D80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90260B2-68DE-43EC-B0BF-55AA39900D14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6.7133695051396006E-2</c:v>
                </c:pt>
                <c:pt idx="1">
                  <c:v>0.53399855443595201</c:v>
                </c:pt>
                <c:pt idx="2">
                  <c:v>0.17180953876041247</c:v>
                </c:pt>
                <c:pt idx="3">
                  <c:v>4.0920582281047738E-2</c:v>
                </c:pt>
                <c:pt idx="4">
                  <c:v>0.18613762947119172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6,7%</c:v>
                  </c:pt>
                  <c:pt idx="1">
                    <c:v>53,4%</c:v>
                  </c:pt>
                  <c:pt idx="2">
                    <c:v>17,2%</c:v>
                  </c:pt>
                  <c:pt idx="3">
                    <c:v>4,1%</c:v>
                  </c:pt>
                  <c:pt idx="4">
                    <c:v>18,6%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0.398974796071482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2C6DFEA-4D2B-47FC-A5A5-ED0A7B417536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114667E-13F4-464C-B941-42C4B8D10FF4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0DB8F886-A66A-4A01-A5F1-751C33B3D3D1}" type="CELLRANGE">
                      <a:rPr lang="en-US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C44FB22E-B0E7-462E-A236-C1FFA6930DAB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6E537EE-A5A2-498E-B931-FF34283A8711}" type="CELLREF">
                      <a:rPr lang="en-US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{D6E537EE-A5A2-498E-B931-FF34283A8711}</c15:txfldGUID>
                      <c15:f>Лист1!$B$6</c15:f>
                      <c15:dlblFieldTableCache>
                        <c:ptCount val="1"/>
                        <c:pt idx="0">
                          <c:v>10,4%</c:v>
                        </c:pt>
                      </c15:dlblFieldTableCache>
                    </c15:dlblFTEntry>
                  </c15:dlblFieldTable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7.8705901247345611E-2</c:v>
                </c:pt>
                <c:pt idx="1">
                  <c:v>0.57101304448687518</c:v>
                </c:pt>
                <c:pt idx="2">
                  <c:v>0.17447491925266331</c:v>
                </c:pt>
                <c:pt idx="3">
                  <c:v>7.171434179767662E-2</c:v>
                </c:pt>
                <c:pt idx="4">
                  <c:v>0.10409179321543924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7,9%</c:v>
                  </c:pt>
                  <c:pt idx="1">
                    <c:v>57,1%</c:v>
                  </c:pt>
                  <c:pt idx="2">
                    <c:v>17,4%</c:v>
                  </c:pt>
                  <c:pt idx="3">
                    <c:v>7,2%</c:v>
                  </c:pt>
                  <c:pt idx="4">
                    <c:v>10,4%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0.33675715929268568"/>
          <c:y val="0.2524470641074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39470558907474979"/>
          <c:w val="0.69844418247073048"/>
          <c:h val="0.554700964630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A0CFA86-C55B-46A0-B660-8EFF55C53A68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6C5FA00-C9A8-43B1-9B43-FB1E413845AE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6AA36C18-F5FB-4CBB-8C6B-6BCD4A6B3B9F}" type="CELLRANGE">
                      <a:rPr lang="en-US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64FC4F53-BC6B-4479-97A6-6D9E0A874018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B4F2A5E3-DDE6-4E3A-8911-53032165A58C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8.6366034209900244E-2</c:v>
                </c:pt>
                <c:pt idx="1">
                  <c:v>0.5624084155940875</c:v>
                </c:pt>
                <c:pt idx="2">
                  <c:v>0.13916347450117744</c:v>
                </c:pt>
                <c:pt idx="3">
                  <c:v>0.10260556557357266</c:v>
                </c:pt>
                <c:pt idx="4">
                  <c:v>0.11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8,6%</c:v>
                  </c:pt>
                  <c:pt idx="1">
                    <c:v>56,2%</c:v>
                  </c:pt>
                  <c:pt idx="2">
                    <c:v>13,9%</c:v>
                  </c:pt>
                  <c:pt idx="3">
                    <c:v>10,3%</c:v>
                  </c:pt>
                  <c:pt idx="4">
                    <c:v>11,0%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1155305901723"/>
          <c:y val="0.39136788483500634"/>
          <c:w val="0.28664167924931028"/>
          <c:h val="0.5430088474150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6154297980064E-2"/>
          <c:y val="3.7757310728811992E-2"/>
          <c:w val="0.94324307813247843"/>
          <c:h val="0.874971214603729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7.5535304428093666E-3"/>
                  <c:y val="-8.795598661839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366436376034911E-3"/>
                  <c:y val="-0.370905274662545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-1 718,1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342376384859935E-4"/>
                  <c:y val="-0.28650407931515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46986425991433E-2"/>
                      <c:h val="7.539009560300924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8174929399130671E-3"/>
                  <c:y val="-0.12230720780869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526801820766193E-3"/>
                  <c:y val="-9.278454659189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(в редакции 
решения Тульской городской 
Думы от 30.08.2023 № 52/1160)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 formatCode="General">
                  <c:v>-550.79999999999995</c:v>
                </c:pt>
                <c:pt idx="1">
                  <c:v>-1718.1</c:v>
                </c:pt>
                <c:pt idx="2">
                  <c:v>-1367.5</c:v>
                </c:pt>
                <c:pt idx="3" formatCode="0.0">
                  <c:v>-694.4</c:v>
                </c:pt>
                <c:pt idx="4" formatCode="General">
                  <c:v>-543.79999999999995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5733328"/>
        <c:axId val="475727840"/>
        <c:axId val="0"/>
      </c:bar3DChart>
      <c:catAx>
        <c:axId val="47573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75727840"/>
        <c:crosses val="autoZero"/>
        <c:auto val="1"/>
        <c:lblAlgn val="ctr"/>
        <c:lblOffset val="100"/>
        <c:noMultiLvlLbl val="0"/>
      </c:catAx>
      <c:valAx>
        <c:axId val="475727840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75733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24 290,3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h="10160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44,4%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667299805761638E-2"/>
                  <c:y val="-2.074414661437527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50,7%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10794.4</c:v>
                </c:pt>
                <c:pt idx="1">
                  <c:v>1192.5999999999999</c:v>
                </c:pt>
                <c:pt idx="2">
                  <c:v>12303.3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26 729,6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44,4%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377737728499752"/>
                  <c:y val="-3.79363934062291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772110901671"/>
                      <c:h val="0.1434685759745425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11874.4</c:v>
                </c:pt>
                <c:pt idx="1">
                  <c:v>1313.6</c:v>
                </c:pt>
                <c:pt idx="2">
                  <c:v>13541.6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29 208,8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30647538292160004"/>
                  <c:y val="-7.50888315044401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434512197477"/>
                      <c:h val="0.14226781049109105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51,3%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13196.4</c:v>
                </c:pt>
                <c:pt idx="1">
                  <c:v>1040.8</c:v>
                </c:pt>
                <c:pt idx="2">
                  <c:v>14971.6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27 325,1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18285539082894E-2"/>
          <c:y val="0.24199468565546262"/>
          <c:w val="0.86047977181401769"/>
          <c:h val="0.67523641623049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53,9%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771082959606546"/>
                  <c:y val="-2.814110403724821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092847865525"/>
                      <c:h val="0.15193453191486858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42,3%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14752.6</c:v>
                </c:pt>
                <c:pt idx="1">
                  <c:v>1040</c:v>
                </c:pt>
                <c:pt idx="2">
                  <c:v>11532.5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28 459,5</a:t>
            </a:r>
            <a:endParaRPr lang="en-US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9038193193279E-2"/>
          <c:y val="0.23337177621816144"/>
          <c:w val="0.86486192361361347"/>
          <c:h val="0.71929158358270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3.9009632336403845E-2"/>
                  <c:y val="-5.88892165093369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r>
                      <a:rPr lang="en-US" dirty="0" smtClean="0"/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43969209414"/>
                      <c:h val="0.15596963561857308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38,4%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16482.400000000001</c:v>
                </c:pt>
                <c:pt idx="1">
                  <c:v>1038.3</c:v>
                </c:pt>
                <c:pt idx="2">
                  <c:v>10938.8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2022 год (факт)
</c:v>
                </c:pt>
              </c:strCache>
            </c:strRef>
          </c:tx>
          <c:spPr>
            <a:solidFill>
              <a:srgbClr val="FFCCCC"/>
            </a:solidFill>
            <a:ln w="28575">
              <a:noFill/>
              <a:bevel/>
            </a:ln>
            <a:scene3d>
              <a:camera prst="orthographicFront"/>
              <a:lightRig rig="threePt" dir="t"/>
            </a:scene3d>
            <a:sp3d prstMaterial="metal">
              <a:bevelT w="203200" prst="convex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0171362116158959E-2"/>
                  <c:y val="-6.4111306643202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сл.15-17'!$B$6</c:f>
              <c:numCache>
                <c:formatCode>#\ ##0.0</c:formatCode>
                <c:ptCount val="1"/>
                <c:pt idx="0">
                  <c:v>5891.9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'слайд № 2публ. сл.15-17'!$C$5</c:f>
              <c:strCache>
                <c:ptCount val="1"/>
                <c:pt idx="0">
                  <c:v>2023 год (в редакции решения
Тульской городской Думы 
от 30.08.2023 № 52/1160)
</c:v>
                </c:pt>
              </c:strCache>
            </c:strRef>
          </c:tx>
          <c:spPr>
            <a:solidFill>
              <a:srgbClr val="AC75D5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330200" prst="relaxedInse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C75D5"/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30200" prst="riblet"/>
                <a:bevelB/>
              </a:sp3d>
            </c:spPr>
          </c:dPt>
          <c:dLbls>
            <c:dLbl>
              <c:idx val="0"/>
              <c:layout>
                <c:manualLayout>
                  <c:x val="2.1233012753851536E-2"/>
                  <c:y val="-5.870708477945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сл.15-17'!$C$6</c:f>
              <c:numCache>
                <c:formatCode>#\ ##0.0</c:formatCode>
                <c:ptCount val="1"/>
                <c:pt idx="0">
                  <c:v>7089.9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'слайд № 2публ. сл.15-17'!$D$5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сл.15-17'!$D$6</c:f>
            </c:numRef>
          </c:val>
          <c:shape val="cylinder"/>
        </c:ser>
        <c:ser>
          <c:idx val="1"/>
          <c:order val="3"/>
          <c:tx>
            <c:strRef>
              <c:f>'слайд № 2публ. сл.15-17'!$E$5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99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209550" prst="angle"/>
              <a:bevelB/>
            </a:sp3d>
          </c:spPr>
          <c:invertIfNegative val="0"/>
          <c:dLbls>
            <c:dLbl>
              <c:idx val="0"/>
              <c:layout>
                <c:manualLayout>
                  <c:x val="1.9109711478466303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сл.15-17'!$E$6</c:f>
              <c:numCache>
                <c:formatCode>#\ ##0.0</c:formatCode>
                <c:ptCount val="1"/>
                <c:pt idx="0">
                  <c:v>8389.9</c:v>
                </c:pt>
              </c:numCache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 2025 год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09550" h="139700" prst="divot"/>
              <a:bevelB/>
            </a:sp3d>
          </c:spPr>
          <c:invertIfNegative val="0"/>
          <c:dLbls>
            <c:dLbl>
              <c:idx val="0"/>
              <c:layout>
                <c:manualLayout>
                  <c:x val="3.7157772319240188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сл.15-17'!$F$6</c:f>
              <c:numCache>
                <c:formatCode>#\ ##0.0</c:formatCode>
                <c:ptCount val="1"/>
                <c:pt idx="0">
                  <c:v>9069.9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сл.15-17'!$G$6</c:f>
            </c:numRef>
          </c:val>
        </c:ser>
        <c:ser>
          <c:idx val="6"/>
          <c:order val="6"/>
          <c:tx>
            <c:strRef>
              <c:f>'слайд № 2публ. сл.15-17'!$H$5</c:f>
              <c:strCache>
                <c:ptCount val="1"/>
                <c:pt idx="0">
                  <c:v> 2026 год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6096121681547452E-2"/>
                  <c:y val="-7.422744455850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сл.15-17'!$H$6</c:f>
              <c:numCache>
                <c:formatCode>#\ ##0.0</c:formatCode>
                <c:ptCount val="1"/>
                <c:pt idx="0">
                  <c:v>9599.9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shape val="box"/>
        <c:axId val="472923240"/>
        <c:axId val="472921280"/>
        <c:axId val="0"/>
      </c:bar3DChart>
      <c:catAx>
        <c:axId val="472923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72921280"/>
        <c:crosses val="autoZero"/>
        <c:auto val="1"/>
        <c:lblAlgn val="ctr"/>
        <c:lblOffset val="100"/>
        <c:noMultiLvlLbl val="0"/>
      </c:catAx>
      <c:valAx>
        <c:axId val="472921280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7292324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3.0125716154410481E-2"/>
          <c:y val="0.86364101122680093"/>
          <c:w val="0.96987428384558949"/>
          <c:h val="0.136358988773199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1 жителя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2022 год (факт)</c:v>
                </c:pt>
                <c:pt idx="1">
                  <c:v>2023 год (в редакции решения Тульской городской Думы от 30.08.2023 № 52/1160)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2022 год (факт)</c:v>
                </c:pt>
                <c:pt idx="1">
                  <c:v>2023 год (в редакции решения Тульской городской Думы от 30.08.2023 № 52/1160)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>
                  <c:v>45.8</c:v>
                </c:pt>
                <c:pt idx="1">
                  <c:v>52.6</c:v>
                </c:pt>
                <c:pt idx="2">
                  <c:v>57</c:v>
                </c:pt>
                <c:pt idx="3">
                  <c:v>52.7</c:v>
                </c:pt>
                <c:pt idx="4">
                  <c:v>54.8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72918536"/>
        <c:axId val="472918928"/>
      </c:lineChart>
      <c:catAx>
        <c:axId val="47291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ru-RU" sz="6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72918928"/>
        <c:crosses val="autoZero"/>
        <c:auto val="1"/>
        <c:lblAlgn val="ctr"/>
        <c:lblOffset val="100"/>
        <c:noMultiLvlLbl val="0"/>
      </c:catAx>
      <c:valAx>
        <c:axId val="472918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72918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Доходы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1 жителя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2022 год (факт)</c:v>
                </c:pt>
                <c:pt idx="1">
                  <c:v>2023 год (в редакции 
решения Тульской городской 
Думы от 30.08.2023 № 52/1160)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2022 год (факт)</c:v>
                </c:pt>
                <c:pt idx="1">
                  <c:v>2023 год (в редакции 
решения Тульской городской 
Думы от 30.08.2023 № 52/1160)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 formatCode="General">
                  <c:v>44.8</c:v>
                </c:pt>
                <c:pt idx="1">
                  <c:v>49.5</c:v>
                </c:pt>
                <c:pt idx="2">
                  <c:v>54.5</c:v>
                </c:pt>
                <c:pt idx="3">
                  <c:v>51.4</c:v>
                </c:pt>
                <c:pt idx="4">
                  <c:v>53.8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72922456"/>
        <c:axId val="472922064"/>
      </c:lineChart>
      <c:catAx>
        <c:axId val="4729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472922064"/>
        <c:crosses val="autoZero"/>
        <c:auto val="1"/>
        <c:lblAlgn val="ctr"/>
        <c:lblOffset val="100"/>
        <c:noMultiLvlLbl val="0"/>
      </c:catAx>
      <c:valAx>
        <c:axId val="472922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72922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100320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CAF29-3455-41C5-A620-29C58ED3767F}">
      <dsp:nvSpPr>
        <dsp:cNvPr id="0" name=""/>
        <dsp:cNvSpPr/>
      </dsp:nvSpPr>
      <dsp:spPr>
        <a:xfrm>
          <a:off x="999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999" y="0"/>
        <a:ext cx="2597768" cy="1421629"/>
      </dsp:txXfrm>
    </dsp:sp>
    <dsp:sp modelId="{A0111C9A-205C-4BD2-858E-8E18924C11E1}">
      <dsp:nvSpPr>
        <dsp:cNvPr id="0" name=""/>
        <dsp:cNvSpPr/>
      </dsp:nvSpPr>
      <dsp:spPr>
        <a:xfrm>
          <a:off x="257450" y="1422219"/>
          <a:ext cx="2084864" cy="1418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98989" y="1463758"/>
        <a:ext cx="2001786" cy="1335173"/>
      </dsp:txXfrm>
    </dsp:sp>
    <dsp:sp modelId="{1802CCEB-7E55-4CD4-8EFD-B6E34F5A39E0}">
      <dsp:nvSpPr>
        <dsp:cNvPr id="0" name=""/>
        <dsp:cNvSpPr/>
      </dsp:nvSpPr>
      <dsp:spPr>
        <a:xfrm>
          <a:off x="260775" y="2951188"/>
          <a:ext cx="2078214" cy="71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81853" y="2972266"/>
        <a:ext cx="2036058" cy="677509"/>
      </dsp:txXfrm>
    </dsp:sp>
    <dsp:sp modelId="{B81CFFCC-017D-4064-8750-3FDE9CF053C1}">
      <dsp:nvSpPr>
        <dsp:cNvPr id="0" name=""/>
        <dsp:cNvSpPr/>
      </dsp:nvSpPr>
      <dsp:spPr>
        <a:xfrm>
          <a:off x="260775" y="3781570"/>
          <a:ext cx="2078214" cy="71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81853" y="3802648"/>
        <a:ext cx="2036058" cy="677509"/>
      </dsp:txXfrm>
    </dsp:sp>
    <dsp:sp modelId="{B060FF27-7C0D-4673-819C-DE22C0E76A19}">
      <dsp:nvSpPr>
        <dsp:cNvPr id="0" name=""/>
        <dsp:cNvSpPr/>
      </dsp:nvSpPr>
      <dsp:spPr>
        <a:xfrm>
          <a:off x="2793599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793599" y="0"/>
        <a:ext cx="2597768" cy="1421629"/>
      </dsp:txXfrm>
    </dsp:sp>
    <dsp:sp modelId="{9F37A909-0D22-4C13-95C1-BBF0A1A3AAFE}">
      <dsp:nvSpPr>
        <dsp:cNvPr id="0" name=""/>
        <dsp:cNvSpPr/>
      </dsp:nvSpPr>
      <dsp:spPr>
        <a:xfrm>
          <a:off x="3036896" y="2207856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57115" y="2228075"/>
        <a:ext cx="2037776" cy="649899"/>
      </dsp:txXfrm>
    </dsp:sp>
    <dsp:sp modelId="{D613F7D2-6CDB-437F-ADAC-6DCCFFD115BA}">
      <dsp:nvSpPr>
        <dsp:cNvPr id="0" name=""/>
        <dsp:cNvSpPr/>
      </dsp:nvSpPr>
      <dsp:spPr>
        <a:xfrm>
          <a:off x="3036896" y="1402742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57115" y="1422961"/>
        <a:ext cx="2037776" cy="649899"/>
      </dsp:txXfrm>
    </dsp:sp>
    <dsp:sp modelId="{660EFAAB-60A9-4670-8390-402F32FBFFF5}">
      <dsp:nvSpPr>
        <dsp:cNvPr id="0" name=""/>
        <dsp:cNvSpPr/>
      </dsp:nvSpPr>
      <dsp:spPr>
        <a:xfrm>
          <a:off x="3053376" y="3014830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73595" y="3035049"/>
        <a:ext cx="2037776" cy="649899"/>
      </dsp:txXfrm>
    </dsp:sp>
    <dsp:sp modelId="{5D3785C3-A45C-43DF-A4D0-B0C7497134E8}">
      <dsp:nvSpPr>
        <dsp:cNvPr id="0" name=""/>
        <dsp:cNvSpPr/>
      </dsp:nvSpPr>
      <dsp:spPr>
        <a:xfrm>
          <a:off x="3053376" y="3811373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73595" y="3831592"/>
        <a:ext cx="2037776" cy="649899"/>
      </dsp:txXfrm>
    </dsp:sp>
    <dsp:sp modelId="{38E01E58-49C3-4BF8-B886-729EE9D57E8B}">
      <dsp:nvSpPr>
        <dsp:cNvPr id="0" name=""/>
        <dsp:cNvSpPr/>
      </dsp:nvSpPr>
      <dsp:spPr>
        <a:xfrm>
          <a:off x="5586200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586200" y="0"/>
        <a:ext cx="2597768" cy="1421629"/>
      </dsp:txXfrm>
    </dsp:sp>
    <dsp:sp modelId="{E2CD170F-1BC9-4CBC-ACFC-B3FDABA12C82}">
      <dsp:nvSpPr>
        <dsp:cNvPr id="0" name=""/>
        <dsp:cNvSpPr/>
      </dsp:nvSpPr>
      <dsp:spPr>
        <a:xfrm>
          <a:off x="5845977" y="1422525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1438581"/>
        <a:ext cx="2046102" cy="516096"/>
      </dsp:txXfrm>
    </dsp:sp>
    <dsp:sp modelId="{293E7B7D-83FF-420E-9C1D-ACA2429CF4EA}">
      <dsp:nvSpPr>
        <dsp:cNvPr id="0" name=""/>
        <dsp:cNvSpPr/>
      </dsp:nvSpPr>
      <dsp:spPr>
        <a:xfrm>
          <a:off x="5845977" y="2055074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2071130"/>
        <a:ext cx="2046102" cy="516096"/>
      </dsp:txXfrm>
    </dsp:sp>
    <dsp:sp modelId="{6CC73385-6C1B-4662-8B00-E0D7534AE650}">
      <dsp:nvSpPr>
        <dsp:cNvPr id="0" name=""/>
        <dsp:cNvSpPr/>
      </dsp:nvSpPr>
      <dsp:spPr>
        <a:xfrm>
          <a:off x="5845977" y="2687623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2703679"/>
        <a:ext cx="2046102" cy="516096"/>
      </dsp:txXfrm>
    </dsp:sp>
    <dsp:sp modelId="{F26E5860-0229-41C2-93C3-589E341CE1ED}">
      <dsp:nvSpPr>
        <dsp:cNvPr id="0" name=""/>
        <dsp:cNvSpPr/>
      </dsp:nvSpPr>
      <dsp:spPr>
        <a:xfrm>
          <a:off x="5845977" y="3320171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3336227"/>
        <a:ext cx="2046102" cy="516096"/>
      </dsp:txXfrm>
    </dsp:sp>
    <dsp:sp modelId="{A7742C53-13C3-47AC-AC1C-BDC4FB5320DE}">
      <dsp:nvSpPr>
        <dsp:cNvPr id="0" name=""/>
        <dsp:cNvSpPr/>
      </dsp:nvSpPr>
      <dsp:spPr>
        <a:xfrm>
          <a:off x="5845977" y="3952720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3968776"/>
        <a:ext cx="2046102" cy="51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0.51168</cdr:x>
      <cdr:y>0.65749</cdr:y>
    </cdr:from>
    <cdr:to>
      <cdr:x>0.58572</cdr:x>
      <cdr:y>0.73954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022125" y="3130597"/>
          <a:ext cx="871402" cy="390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9,6</a:t>
          </a:r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%</a:t>
          </a:r>
          <a:endParaRPr lang="ru-RU" sz="14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6400" cy="498475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6"/>
            <a:ext cx="2946400" cy="498475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0" rIns="91404" bIns="4570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78380"/>
            <a:ext cx="5438775" cy="3908425"/>
          </a:xfrm>
          <a:prstGeom prst="rect">
            <a:avLst/>
          </a:prstGeom>
        </p:spPr>
        <p:txBody>
          <a:bodyPr vert="horz" lIns="91404" tIns="45700" rIns="91404" bIns="457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755"/>
            <a:ext cx="2946400" cy="498475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5"/>
            <a:ext cx="2946400" cy="498475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746" indent="-2840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768" indent="-22689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0495" indent="-22689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9050" indent="-22689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019" indent="-22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2986" indent="-22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953" indent="-22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6922" indent="-22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990D69-1B14-4406-9708-76ABCD83F2A6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0F3-CBA7-4371-A90E-7FDF0D5229F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AF6D-CC8A-4800-B184-B706DD7AAC9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12-404E-4BA4-8D4F-F11C9A5B4C7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8DE1-2CB8-41DB-A742-A9DBAA5D4ED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F3E-A0C1-4E24-93E5-ACB7819B1F2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D6F-F5AE-4EB8-8245-576AC64261F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7BCF-F5FA-46BA-B02B-DDA956663CE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3E5-D4B7-4207-80FC-7BF0A8ABBAA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7940-134E-41C3-9F82-4FE8A455206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489-7BE7-4AE6-B06A-1F918CBD7B6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355-121B-4152-948E-4C7DC853A1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56C8-854D-4F79-9CE7-E5BC47748C1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94DF-D2AA-475B-B909-08627880F3B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5ED-945C-4889-B814-8D85A067C34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0185-8CFB-4705-A9B9-051494ADD60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E85-A0EF-4369-9C80-59AE9905F46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3E1D-7D99-4F9A-B257-722D6B09A9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522-98E8-44C7-9007-7280AFEBCC8C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84D52-71EC-476C-872A-674DE1F0EE56}" type="slidenum">
              <a:rPr lang="ru-RU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977" y="862149"/>
            <a:ext cx="10607040" cy="235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464" y="5860530"/>
            <a:ext cx="11893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и на плановый период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2025-2026 годов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решения Тульской городской Думы)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92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37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887619" y="874853"/>
            <a:ext cx="1119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12237515"/>
              </p:ext>
            </p:extLst>
          </p:nvPr>
        </p:nvGraphicFramePr>
        <p:xfrm>
          <a:off x="87969" y="717145"/>
          <a:ext cx="11919473" cy="61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2"/>
            <a:ext cx="12192000" cy="6888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5921" y="28325"/>
            <a:ext cx="106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параметры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75" y="996132"/>
            <a:ext cx="2394215" cy="5752527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8435" y="5954910"/>
            <a:ext cx="2207587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12 303,3 (50,7%)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1898" y="5186466"/>
            <a:ext cx="2163825" cy="68296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1 192,6 (4,9%)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8435" y="4581327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10 794,4 (44,4%)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3724" y="996132"/>
            <a:ext cx="232678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50041" y="996132"/>
            <a:ext cx="2331867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698035" y="5944307"/>
            <a:ext cx="2149874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13 541,6 (50,7%)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120640" y="5932773"/>
            <a:ext cx="2213694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14 971,6 (51,3%)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698036" y="5186466"/>
            <a:ext cx="2150880" cy="6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1 313,6 (4,9%)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117380" y="5186466"/>
            <a:ext cx="2195006" cy="68912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1 040,8 (3,6%)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698036" y="4560303"/>
            <a:ext cx="217335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11 874,4 (44,4%)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128985" y="4575476"/>
            <a:ext cx="217179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13 196,4(45,2%)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537130402"/>
              </p:ext>
            </p:extLst>
          </p:nvPr>
        </p:nvGraphicFramePr>
        <p:xfrm>
          <a:off x="161898" y="1902205"/>
          <a:ext cx="2141183" cy="26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72430" y="996132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2022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580" y="482301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64746" y="487274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658" y="6211999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88565" y="1360312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30.08.2023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52</a:t>
            </a:r>
            <a:r>
              <a:rPr lang="ru-RU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/1160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94234" y="482978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12981" y="895686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785098141"/>
              </p:ext>
            </p:extLst>
          </p:nvPr>
        </p:nvGraphicFramePr>
        <p:xfrm>
          <a:off x="2776737" y="1922656"/>
          <a:ext cx="2067453" cy="27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772368126"/>
              </p:ext>
            </p:extLst>
          </p:nvPr>
        </p:nvGraphicFramePr>
        <p:xfrm>
          <a:off x="5150997" y="1928610"/>
          <a:ext cx="2070920" cy="26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802573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64746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8335" y="5447572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02573" y="544091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83896" y="5423515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734495" y="24451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и структура доходов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решения Тульской городской Думы) 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99557" y="987900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25765" y="896697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66607" y="4575476"/>
            <a:ext cx="213700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14 752,6(53,9%)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567348" y="5186466"/>
            <a:ext cx="2143739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1 040,0 (3,8%)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7567348" y="5941242"/>
            <a:ext cx="2137007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11 532,5(42,3%)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216775492"/>
              </p:ext>
            </p:extLst>
          </p:nvPr>
        </p:nvGraphicFramePr>
        <p:xfrm>
          <a:off x="7639074" y="1935510"/>
          <a:ext cx="2064540" cy="258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7662889" y="486059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74100" y="541863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85105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873796" y="987902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907205" y="4560303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16 482,4 (57,9%)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913937" y="5186466"/>
            <a:ext cx="2194124" cy="67986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1 038,3 (3,7%)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925700" y="5941242"/>
            <a:ext cx="2208358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10 938,8(38,4%)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1857953960"/>
              </p:ext>
            </p:extLst>
          </p:nvPr>
        </p:nvGraphicFramePr>
        <p:xfrm>
          <a:off x="9984358" y="1935510"/>
          <a:ext cx="2067515" cy="248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0059236" y="485824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59236" y="5407974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59236" y="6197382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71776" y="877179"/>
            <a:ext cx="192773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470"/>
            <a:ext cx="12192000" cy="72092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4374611"/>
              </p:ext>
            </p:extLst>
          </p:nvPr>
        </p:nvGraphicFramePr>
        <p:xfrm>
          <a:off x="150607" y="692050"/>
          <a:ext cx="11962504" cy="490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4829" y="-28876"/>
            <a:ext cx="811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муниципального долга муниципального образования город Тула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7965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состоянию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01.01.2024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 объем муниципального долга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прогнозируется  7 089,9 млн.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руб., в т. ч.: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коммерческие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4 001,0 млн.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., бюджетные кредиты – 3088,9 млн. руб.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0294" y="617381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" y="186147"/>
            <a:ext cx="12192000" cy="85763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589903" y="186147"/>
            <a:ext cx="1028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и расходы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города Тулы в расчете</a:t>
            </a:r>
          </a:p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душу населения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" y="4379495"/>
            <a:ext cx="11223056" cy="229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5998" y="986308"/>
            <a:ext cx="98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(тыс.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113435773"/>
              </p:ext>
            </p:extLst>
          </p:nvPr>
        </p:nvGraphicFramePr>
        <p:xfrm>
          <a:off x="6304912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73118978"/>
              </p:ext>
            </p:extLst>
          </p:nvPr>
        </p:nvGraphicFramePr>
        <p:xfrm>
          <a:off x="102888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19633"/>
              </p:ext>
            </p:extLst>
          </p:nvPr>
        </p:nvGraphicFramePr>
        <p:xfrm>
          <a:off x="0" y="1170634"/>
          <a:ext cx="12192001" cy="37035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2141"/>
                <a:gridCol w="856735"/>
                <a:gridCol w="955589"/>
                <a:gridCol w="906162"/>
                <a:gridCol w="939114"/>
                <a:gridCol w="848497"/>
                <a:gridCol w="922638"/>
                <a:gridCol w="856735"/>
                <a:gridCol w="955589"/>
                <a:gridCol w="832408"/>
                <a:gridCol w="996393"/>
              </a:tblGrid>
              <a:tr h="340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30.08.2023 № 52/1160)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7134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6 924,5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7 727,7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8 561,4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64,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9 520,2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10 586,5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282,5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2,6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76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2 065,9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284,5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19,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3 195,8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3 768,0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8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1 419,3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481,8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12,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624,7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699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налоги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1,0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47873782"/>
              </p:ext>
            </p:extLst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05287706"/>
              </p:ext>
            </p:extLst>
          </p:nvPr>
        </p:nvGraphicFramePr>
        <p:xfrm>
          <a:off x="8430817" y="528876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83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00181" y="92052"/>
            <a:ext cx="1186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084759280"/>
              </p:ext>
            </p:extLst>
          </p:nvPr>
        </p:nvGraphicFramePr>
        <p:xfrm>
          <a:off x="1546138" y="4886797"/>
          <a:ext cx="10709709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12764"/>
              </p:ext>
            </p:extLst>
          </p:nvPr>
        </p:nvGraphicFramePr>
        <p:xfrm>
          <a:off x="28832" y="1070790"/>
          <a:ext cx="12134335" cy="3970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9719"/>
                <a:gridCol w="749643"/>
                <a:gridCol w="1136822"/>
                <a:gridCol w="807308"/>
                <a:gridCol w="1037967"/>
                <a:gridCol w="749644"/>
                <a:gridCol w="1079156"/>
                <a:gridCol w="782595"/>
                <a:gridCol w="1087395"/>
                <a:gridCol w="757881"/>
                <a:gridCol w="1046205"/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30.08.2023 № 52</a:t>
                      </a:r>
                      <a:r>
                        <a:rPr lang="ru-RU" sz="11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/1160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772,5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41,8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333,0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104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58646" y="26534"/>
            <a:ext cx="1021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неналоговых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Тульской городской 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970195472"/>
              </p:ext>
            </p:extLst>
          </p:nvPr>
        </p:nvGraphicFramePr>
        <p:xfrm>
          <a:off x="1179375" y="4965134"/>
          <a:ext cx="11572709" cy="189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1257" y="906327"/>
            <a:ext cx="1996703" cy="585975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0657" y="913176"/>
            <a:ext cx="2052891" cy="584605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3882" y="906328"/>
            <a:ext cx="1774132" cy="584605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581" y="999652"/>
            <a:ext cx="10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51483" y="818560"/>
            <a:ext cx="1937852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21693" y="841860"/>
            <a:ext cx="19353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18045" y="848740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8242506" y="5594528"/>
            <a:ext cx="1881349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229,1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387172" y="5594527"/>
            <a:ext cx="1577632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226,5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257813" y="4772030"/>
            <a:ext cx="1852061" cy="7387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2 260,0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87171" y="4777794"/>
            <a:ext cx="1577633" cy="73300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023,3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8257813" y="3990969"/>
            <a:ext cx="1852061" cy="6873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8 993,1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87171" y="4009087"/>
            <a:ext cx="1577633" cy="66922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9 635,6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231749" y="1848256"/>
            <a:ext cx="1713124" cy="1240271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4 971,6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8289960" y="1850058"/>
            <a:ext cx="1767129" cy="12384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11 532,5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10387172" y="1851858"/>
            <a:ext cx="1577633" cy="12366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10 938,8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"/>
            <a:ext cx="12192000" cy="8111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50442" y="83088"/>
            <a:ext cx="117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127423" y="3993967"/>
            <a:ext cx="1861912" cy="68434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8 308,9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134855" y="4765973"/>
            <a:ext cx="1854948" cy="7448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3 709,8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6134855" y="5580424"/>
            <a:ext cx="1854480" cy="108990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2 905,4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35" y="894225"/>
            <a:ext cx="3393481" cy="5870619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151265" y="5720239"/>
            <a:ext cx="3218012" cy="96315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возврата остатков субсидий, субвенций и иных межбюджетных трансфертов, имеющих целевое назначение, прошлых лет в бюджеты других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уровней    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24,6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43838" y="4551452"/>
            <a:ext cx="3225438" cy="10873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лет 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8,3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151264" y="4159471"/>
            <a:ext cx="3218012" cy="3085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6,1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160021" y="3684979"/>
            <a:ext cx="3209255" cy="4031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62673" y="898507"/>
            <a:ext cx="1988952" cy="1297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30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08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.202</a:t>
            </a:r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52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/</a:t>
            </a:r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1160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151913" y="3287108"/>
            <a:ext cx="3236822" cy="3386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en-US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2 953,5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2392362" y="2745248"/>
            <a:ext cx="976914" cy="4881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2 679,0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182198" y="2753348"/>
            <a:ext cx="1131302" cy="4861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571,3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159521" y="2745248"/>
            <a:ext cx="936464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99,7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50958" y="928868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750442" y="1640864"/>
            <a:ext cx="2034847" cy="979375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12 303,3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31847" y="906327"/>
            <a:ext cx="2469076" cy="5858517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Выноска со стрелкой вниз 60"/>
          <p:cNvSpPr/>
          <p:nvPr/>
        </p:nvSpPr>
        <p:spPr>
          <a:xfrm>
            <a:off x="3846440" y="1912250"/>
            <a:ext cx="1821417" cy="822847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3 541,6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3638974" y="3278233"/>
            <a:ext cx="2236350" cy="34613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7 456,2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>
            <a:off x="3649885" y="3671616"/>
            <a:ext cx="2234190" cy="3862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646,8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3649886" y="4115873"/>
            <a:ext cx="2234190" cy="68543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3 307,9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387172" y="3287106"/>
            <a:ext cx="1577633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233909" y="3287107"/>
            <a:ext cx="1866386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50,3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118961" y="3274065"/>
            <a:ext cx="1870375" cy="6502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649886" y="4873029"/>
            <a:ext cx="2223278" cy="10300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638974" y="2846786"/>
            <a:ext cx="2234189" cy="38419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109,5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649885" y="5966118"/>
            <a:ext cx="2256043" cy="7356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1,2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35154"/>
              </p:ext>
            </p:extLst>
          </p:nvPr>
        </p:nvGraphicFramePr>
        <p:xfrm>
          <a:off x="0" y="991173"/>
          <a:ext cx="12192000" cy="57382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6766"/>
                <a:gridCol w="6477802"/>
                <a:gridCol w="1087962"/>
                <a:gridCol w="1483978"/>
                <a:gridCol w="840260"/>
                <a:gridCol w="885452"/>
                <a:gridCol w="819780"/>
              </a:tblGrid>
              <a:tr h="65041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 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0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1160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24 841,1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8 447,7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576,3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019,5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003,3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1 485,2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2 277,3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2 052,7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2 205,3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2 504,9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222,4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233,1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6 025,8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5 691,4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3 174,6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240,4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4 481,5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253,3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888,7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844,5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3 368,6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4 605,8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14 246,9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14 512,6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707,9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685,4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373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1 040,0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9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474,0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154,1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3414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4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157" y="164698"/>
            <a:ext cx="1111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93301445"/>
              </p:ext>
            </p:extLst>
          </p:nvPr>
        </p:nvGraphicFramePr>
        <p:xfrm>
          <a:off x="193462" y="996182"/>
          <a:ext cx="4676249" cy="36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13954562"/>
              </p:ext>
            </p:extLst>
          </p:nvPr>
        </p:nvGraphicFramePr>
        <p:xfrm>
          <a:off x="6674177" y="996182"/>
          <a:ext cx="5267887" cy="346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17287184"/>
              </p:ext>
            </p:extLst>
          </p:nvPr>
        </p:nvGraphicFramePr>
        <p:xfrm>
          <a:off x="2824194" y="2457283"/>
          <a:ext cx="911787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5950" y="162419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расходов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81"/>
            <a:ext cx="12192000" cy="96181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69056" y="40277"/>
            <a:ext cx="1004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 показатели социально-экономического развития муниципального образования город Тула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(прогноз 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32736"/>
              </p:ext>
            </p:extLst>
          </p:nvPr>
        </p:nvGraphicFramePr>
        <p:xfrm>
          <a:off x="82378" y="1076412"/>
          <a:ext cx="12027243" cy="56193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647935"/>
                <a:gridCol w="1086332"/>
                <a:gridCol w="1258529"/>
                <a:gridCol w="1052052"/>
                <a:gridCol w="963561"/>
                <a:gridCol w="1018834"/>
              </a:tblGrid>
              <a:tr h="370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Единица</a:t>
                      </a:r>
                      <a:b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Ожидаемые итоги (оценка)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</a:tr>
              <a:tr h="197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Демографические показатели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Численность постоянного населения (среднегодовая)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человек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540 275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536 037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532 119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528 713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99,17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99,36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 продукции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действующих ценах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 кругу крупных и средних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организаций)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продукции в действующих ценах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581 872,29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634 822,67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663 399,69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696 579,67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9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109,10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104,50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Сельское хозяйство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Продукция сельского хозяйства 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хозяйствах всех категорий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915,82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9 554,49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10 170,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10 984,18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0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111,48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107,16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106,45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</a:tr>
              <a:tr h="23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Строительство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43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выполненных работ по виду деятельности «Строительство»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15 098,99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15 808,64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16 520,03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17 246,91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106,70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104,70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104,50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104,40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6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Рынок товаров и услуг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Оборот розничной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торговли (крупные и средние организации)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126 920,00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135 800,18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145 197,10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155 217,70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106,92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106,90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Инвестиции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инвестиций (в основной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капитал)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всего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 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55 979,97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294,73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871,66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684,52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109,49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109,10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110,19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0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Финансы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17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82 603 366,01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698 495,88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94 417</a:t>
                      </a:r>
                      <a:r>
                        <a:rPr lang="ru-RU" sz="12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134,21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98 477 070,98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59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Убыток убыточных организаций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683 405,98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081 342,69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019 974,07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13 833 396,12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4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Справочно: сальдо прибылей и убытков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62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919 960,03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74 617 153,19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397 160,14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84 643 674,86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411" y="257561"/>
            <a:ext cx="115082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основан на прогнозе социально-экономического развития муниципального образования город Тула, основных направлениях бюджетной и налоговой политики муниципального образования город Тула, муниципальных программах, проектах муниципальных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 в бюджетном прогнозе.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Бюджетные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формировании проекта бюджета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внимание уделялось сохранению стабильной ситуации и финансовой устойчивости бюджетной системы муниципального образования, ритмичному развитию отраслей, обеспечивающих благополучие и комфортное проживание населения муниципального образования, при полном выполнении финансовых обязательств муниципального образования, реализации поставленных руководством муниципального образования задач с учетом перспектив развития экономики.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 2024 году муниципальное образование город Тула участвует в реализации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ведомственного проекта «Предоставление межбюджетных трансфертов бюджетам муниципальных образований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проекте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бюджета предусмотрены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бюджетные ассигнования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реализацию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«Современная школа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«Успех каждого ребенка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«Цифровая образовательная среда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«Модернизация школьных систем образования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«Патриотическое воспитание граждан Российской Федерации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жильем молодых семей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«Государственная поддержка муниципальных учреждений культуры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качественно нового уровня развития инфраструктуры культуры» («Культурная среда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»),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«Комплексная борьба с борщевиком Сосновского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«Формирование комфортной городской среды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«Создание устойчивой системы обращения с твердыми коммунальными отходами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инфраструктурных проектов Тульской области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«Развитие отраслей и техническая модернизация агропромышленного комплекса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Региональная и местная дорожная сеть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бюджетных кредитов, предоставляемых Федеральным казначейством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0776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5329" y="104326"/>
            <a:ext cx="9488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социальную сферу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38697"/>
              </p:ext>
            </p:extLst>
          </p:nvPr>
        </p:nvGraphicFramePr>
        <p:xfrm>
          <a:off x="-1" y="856582"/>
          <a:ext cx="12192001" cy="18364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0292"/>
                <a:gridCol w="1350604"/>
                <a:gridCol w="742447"/>
                <a:gridCol w="1166808"/>
                <a:gridCol w="1268597"/>
                <a:gridCol w="750680"/>
              </a:tblGrid>
              <a:tr h="6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2025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14 605,8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14 246,9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14 512,6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4 324,5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541,0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4 722,9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8 461,5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812,2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7 815,1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1 111,9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1 174,9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1 240,4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43662"/>
              </p:ext>
            </p:extLst>
          </p:nvPr>
        </p:nvGraphicFramePr>
        <p:xfrm>
          <a:off x="0" y="2673959"/>
          <a:ext cx="12192001" cy="41527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9437"/>
                <a:gridCol w="1341459"/>
                <a:gridCol w="742447"/>
                <a:gridCol w="1166808"/>
                <a:gridCol w="1268597"/>
                <a:gridCol w="750680"/>
              </a:tblGrid>
              <a:tr h="709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профессиональная подготовка, переподготовка и повышение квалификации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молодежная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другие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вопросы в области образования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588,9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595,3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607,1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757,0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836,4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220,8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пенсионное обеспечение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социальное обеспечение населения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охрана семьи и детства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740,5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 расходов на социальную сферу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16 327,7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15 999,5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16 311,7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pSp>
        <p:nvGrpSpPr>
          <p:cNvPr id="2" name="Группа 1"/>
          <p:cNvGrpSpPr/>
          <p:nvPr/>
        </p:nvGrpSpPr>
        <p:grpSpPr>
          <a:xfrm>
            <a:off x="480109" y="108497"/>
            <a:ext cx="11711891" cy="5649079"/>
            <a:chOff x="67488" y="170826"/>
            <a:chExt cx="10718680" cy="5468337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7488" y="991820"/>
              <a:ext cx="10545865" cy="4647343"/>
              <a:chOff x="67488" y="991820"/>
              <a:chExt cx="10545865" cy="4647343"/>
            </a:xfrm>
            <a:grpFill/>
          </p:grpSpPr>
          <p:sp>
            <p:nvSpPr>
              <p:cNvPr id="65" name="TextBox 64"/>
              <p:cNvSpPr txBox="1"/>
              <p:nvPr/>
            </p:nvSpPr>
            <p:spPr bwMode="auto">
              <a:xfrm>
                <a:off x="3251828" y="1108096"/>
                <a:ext cx="2517775" cy="892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Расходы на выполнение полномочий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области ЖКХ, дорожного хозяйства, 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транспортного обслуживания,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инвестиций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объекты капитального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строительства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10 112,2</a:t>
                </a: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flipV="1">
                <a:off x="1730375" y="2388228"/>
                <a:ext cx="7583997" cy="572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0" name="Прямая соединительная линия 89"/>
              <p:cNvCxnSpPr>
                <a:endCxn id="65" idx="2"/>
              </p:cNvCxnSpPr>
              <p:nvPr/>
            </p:nvCxnSpPr>
            <p:spPr bwMode="auto">
              <a:xfrm flipV="1">
                <a:off x="4510715" y="2000648"/>
                <a:ext cx="0" cy="40995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2" name="TextBox 71"/>
              <p:cNvSpPr txBox="1"/>
              <p:nvPr/>
            </p:nvSpPr>
            <p:spPr bwMode="auto">
              <a:xfrm>
                <a:off x="6142196" y="5054388"/>
                <a:ext cx="1594364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Транспортное обслуживание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2 220,9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825" name="Группа 6"/>
              <p:cNvGrpSpPr>
                <a:grpSpLocks/>
              </p:cNvGrpSpPr>
              <p:nvPr/>
            </p:nvGrpSpPr>
            <p:grpSpPr bwMode="auto">
              <a:xfrm>
                <a:off x="4003429" y="2643113"/>
                <a:ext cx="3696161" cy="2252536"/>
                <a:chOff x="4002403" y="2643379"/>
                <a:chExt cx="3695831" cy="2251807"/>
              </a:xfrm>
              <a:grpFill/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140978" y="4156761"/>
                  <a:ext cx="1557256" cy="73842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Комплексное благоустройство дворов и скверов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208,4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02403" y="2643379"/>
                  <a:ext cx="1389430" cy="86371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Переселение, операции с муниципальной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собственностью и др.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498,9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 flipH="1" flipV="1">
                <a:off x="5690208" y="5418118"/>
                <a:ext cx="455090" cy="11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5639784" y="2412896"/>
                <a:ext cx="50424" cy="29933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 flipH="1" flipV="1">
                <a:off x="5690208" y="4554768"/>
                <a:ext cx="427789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7" name="TextBox 76"/>
              <p:cNvSpPr txBox="1"/>
              <p:nvPr/>
            </p:nvSpPr>
            <p:spPr bwMode="auto">
              <a:xfrm>
                <a:off x="8563682" y="3415143"/>
                <a:ext cx="1641475" cy="73866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Инвестиции в объекты капитального строительства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3 268,1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9435647" y="4560307"/>
                <a:ext cx="968936" cy="4308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ЖКХ</a:t>
                </a:r>
                <a:endParaRPr lang="ru-RU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1 179,0</a:t>
                </a:r>
                <a:endPara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 bwMode="auto">
              <a:xfrm>
                <a:off x="9326127" y="2391090"/>
                <a:ext cx="3219" cy="10057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5" name="Прямая соединительная линия 104"/>
              <p:cNvCxnSpPr>
                <a:stCxn id="77" idx="2"/>
                <a:endCxn id="53" idx="0"/>
              </p:cNvCxnSpPr>
              <p:nvPr/>
            </p:nvCxnSpPr>
            <p:spPr bwMode="auto">
              <a:xfrm flipH="1">
                <a:off x="8620907" y="4153808"/>
                <a:ext cx="763513" cy="3884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34843" name="Группа 3"/>
              <p:cNvGrpSpPr>
                <a:grpSpLocks/>
              </p:cNvGrpSpPr>
              <p:nvPr/>
            </p:nvGrpSpPr>
            <p:grpSpPr bwMode="auto">
              <a:xfrm>
                <a:off x="67488" y="2652898"/>
                <a:ext cx="7589818" cy="2627068"/>
                <a:chOff x="63283" y="2649068"/>
                <a:chExt cx="7586115" cy="2626632"/>
              </a:xfrm>
              <a:grpFill/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47288" y="2687539"/>
                  <a:ext cx="1640675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городской территории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2 356,8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83" y="3687198"/>
                  <a:ext cx="94092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Уборка города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1 649,0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587963" y="3683787"/>
                  <a:ext cx="127068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Территориальные округа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82,0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114154" y="3385042"/>
                  <a:ext cx="1535244" cy="56597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жилищного фонда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 коммун.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инфраструктуры  </a:t>
                  </a:r>
                  <a:r>
                    <a:rPr lang="ru-RU" sz="1200" b="1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509,1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815663" y="4537159"/>
                  <a:ext cx="1223366" cy="73854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объектов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уктуры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226,1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10841" y="2649068"/>
                  <a:ext cx="1520890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и содержание дорожной сети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1 000,0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87" name="Прямая соединительная линия 86"/>
              <p:cNvCxnSpPr>
                <a:stCxn id="67" idx="0"/>
              </p:cNvCxnSpPr>
              <p:nvPr/>
            </p:nvCxnSpPr>
            <p:spPr bwMode="auto">
              <a:xfrm flipV="1">
                <a:off x="538182" y="3473716"/>
                <a:ext cx="793" cy="217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 bwMode="auto">
              <a:xfrm>
                <a:off x="531811" y="3451840"/>
                <a:ext cx="2557464" cy="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 bwMode="auto">
              <a:xfrm>
                <a:off x="3089275" y="3466832"/>
                <a:ext cx="1588" cy="2159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 bwMode="auto">
              <a:xfrm>
                <a:off x="2169622" y="3451840"/>
                <a:ext cx="5499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342437" y="3451840"/>
                <a:ext cx="7635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>
                <a:off x="1730375" y="2410604"/>
                <a:ext cx="1" cy="280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4" name="TextBox 73"/>
              <p:cNvSpPr txBox="1"/>
              <p:nvPr/>
            </p:nvSpPr>
            <p:spPr bwMode="auto">
              <a:xfrm>
                <a:off x="3958983" y="4788319"/>
                <a:ext cx="1381695" cy="430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Народный бюджет 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50,0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138175" y="4541303"/>
                <a:ext cx="1412875" cy="56606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Содержание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средств наружного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освещения 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399,7</a:t>
                </a:r>
              </a:p>
            </p:txBody>
          </p:sp>
          <p:sp>
            <p:nvSpPr>
              <p:cNvPr id="34859" name="Text Box 4"/>
              <p:cNvSpPr txBox="1">
                <a:spLocks noChangeArrowheads="1"/>
              </p:cNvSpPr>
              <p:nvPr/>
            </p:nvSpPr>
            <p:spPr bwMode="auto">
              <a:xfrm>
                <a:off x="9796962" y="991820"/>
                <a:ext cx="816391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млн. руб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.</a:t>
                </a:r>
                <a:endPara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53" name="Rectangle 2"/>
            <p:cNvSpPr>
              <a:spLocks noChangeArrowheads="1"/>
            </p:cNvSpPr>
            <p:nvPr/>
          </p:nvSpPr>
          <p:spPr bwMode="auto">
            <a:xfrm>
              <a:off x="1421384" y="170826"/>
              <a:ext cx="936478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Расходы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бюджета муниципального образования город Тула на выполнение полномочий в области ЖКХ, дорожного хозяйства, транспортного обслуживания населения,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инвестиций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в объекты капитального строительства в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2024 году 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(проект </a:t>
              </a:r>
              <a:r>
                <a:rPr 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решения Тульской городской 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Думы) </a:t>
              </a:r>
              <a:endParaRPr lang="ru-RU" sz="1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>
            <a:off x="10660363" y="4246675"/>
            <a:ext cx="742009" cy="366943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9242661" y="4624404"/>
            <a:ext cx="116688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Объекты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транспортной инфраструктуры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прочее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2 089,1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6242447" y="5135680"/>
            <a:ext cx="357887" cy="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>
            <a:off x="6591533" y="3237868"/>
            <a:ext cx="49973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0" name="Прямая соединительная линия 79"/>
          <p:cNvCxnSpPr/>
          <p:nvPr/>
        </p:nvCxnSpPr>
        <p:spPr bwMode="auto">
          <a:xfrm flipH="1">
            <a:off x="6564702" y="3859281"/>
            <a:ext cx="513829" cy="1397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 flipV="1">
            <a:off x="6295938" y="3076436"/>
            <a:ext cx="295595" cy="2803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5" name="Прямая соединительная линия 94"/>
          <p:cNvCxnSpPr>
            <a:endCxn id="66" idx="2"/>
          </p:cNvCxnSpPr>
          <p:nvPr/>
        </p:nvCxnSpPr>
        <p:spPr bwMode="auto">
          <a:xfrm flipV="1">
            <a:off x="2343288" y="3316462"/>
            <a:ext cx="0" cy="16602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166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Text Box 3"/>
          <p:cNvSpPr txBox="1">
            <a:spLocks noChangeArrowheads="1"/>
          </p:cNvSpPr>
          <p:nvPr/>
        </p:nvSpPr>
        <p:spPr bwMode="auto">
          <a:xfrm>
            <a:off x="10661735" y="1093398"/>
            <a:ext cx="885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2531" name="Text Box 220"/>
          <p:cNvSpPr txBox="1">
            <a:spLocks noChangeArrowheads="1"/>
          </p:cNvSpPr>
          <p:nvPr/>
        </p:nvSpPr>
        <p:spPr bwMode="auto">
          <a:xfrm>
            <a:off x="4825315" y="3686090"/>
            <a:ext cx="2665413" cy="769441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76200">
              <a:schemeClr val="accent1">
                <a:alpha val="92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на отрасли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сферы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16 327,7</a:t>
            </a:r>
            <a:endParaRPr lang="ru-RU" altLang="ru-RU" sz="1600" b="1" dirty="0">
              <a:solidFill>
                <a:prstClr val="white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1741682" y="1436114"/>
            <a:ext cx="3155951" cy="2157413"/>
            <a:chOff x="204" y="935"/>
            <a:chExt cx="1988" cy="1359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4" name="Text Box 220"/>
            <p:cNvSpPr txBox="1">
              <a:spLocks noChangeArrowheads="1"/>
            </p:cNvSpPr>
            <p:nvPr/>
          </p:nvSpPr>
          <p:spPr bwMode="auto">
            <a:xfrm>
              <a:off x="204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14 605,8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flipH="1" flipV="1">
              <a:off x="1829" y="1296"/>
              <a:ext cx="363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7246178" y="1426221"/>
            <a:ext cx="3098801" cy="2138364"/>
            <a:chOff x="3720" y="870"/>
            <a:chExt cx="1952" cy="1347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2" name="Text Box 220"/>
            <p:cNvSpPr txBox="1">
              <a:spLocks noChangeArrowheads="1"/>
            </p:cNvSpPr>
            <p:nvPr/>
          </p:nvSpPr>
          <p:spPr bwMode="auto">
            <a:xfrm>
              <a:off x="4040" y="870"/>
              <a:ext cx="1632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Социальная политика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224,4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 rot="21180000" flipV="1">
              <a:off x="3720" y="1219"/>
              <a:ext cx="499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825315" y="4565219"/>
            <a:ext cx="2656532" cy="1863766"/>
            <a:chOff x="3349624" y="4480294"/>
            <a:chExt cx="2745017" cy="1863766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0" name="Text Box 220"/>
            <p:cNvSpPr txBox="1">
              <a:spLocks noChangeArrowheads="1"/>
            </p:cNvSpPr>
            <p:nvPr/>
          </p:nvSpPr>
          <p:spPr bwMode="auto">
            <a:xfrm>
              <a:off x="3349624" y="5817010"/>
              <a:ext cx="2745017" cy="5270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Физическая культура и спорт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740,5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 flipH="1">
              <a:off x="4737263" y="4480294"/>
              <a:ext cx="50" cy="12781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836318" y="1439525"/>
            <a:ext cx="2519363" cy="2136877"/>
            <a:chOff x="3354561" y="1465158"/>
            <a:chExt cx="2519364" cy="2137102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78" name="Text Box 220"/>
            <p:cNvSpPr txBox="1">
              <a:spLocks noChangeArrowheads="1"/>
            </p:cNvSpPr>
            <p:nvPr/>
          </p:nvSpPr>
          <p:spPr bwMode="auto">
            <a:xfrm>
              <a:off x="3354561" y="1465158"/>
              <a:ext cx="2519364" cy="523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ru-RU" sz="14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Культура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кинематография</a:t>
              </a: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/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757,0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53"/>
            <p:cNvSpPr>
              <a:spLocks noChangeShapeType="1"/>
            </p:cNvSpPr>
            <p:nvPr/>
          </p:nvSpPr>
          <p:spPr bwMode="auto">
            <a:xfrm flipV="1">
              <a:off x="4661391" y="2017714"/>
              <a:ext cx="0" cy="15845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8164385" y="2225313"/>
            <a:ext cx="2497350" cy="1831975"/>
            <a:chOff x="4230" y="1323"/>
            <a:chExt cx="1416" cy="1154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56" name="AutoShape 80"/>
            <p:cNvSpPr>
              <a:spLocks noChangeArrowheads="1"/>
            </p:cNvSpPr>
            <p:nvPr/>
          </p:nvSpPr>
          <p:spPr bwMode="auto">
            <a:xfrm>
              <a:off x="4241" y="2160"/>
              <a:ext cx="1381" cy="317"/>
            </a:xfrm>
            <a:prstGeom prst="homePlate">
              <a:avLst>
                <a:gd name="adj" fmla="val 12108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7" name="Group 89"/>
            <p:cNvGrpSpPr>
              <a:grpSpLocks/>
            </p:cNvGrpSpPr>
            <p:nvPr/>
          </p:nvGrpSpPr>
          <p:grpSpPr bwMode="auto">
            <a:xfrm>
              <a:off x="4230" y="1323"/>
              <a:ext cx="1416" cy="1076"/>
              <a:chOff x="4230" y="1323"/>
              <a:chExt cx="1416" cy="1076"/>
            </a:xfrm>
          </p:grpSpPr>
          <p:grpSp>
            <p:nvGrpSpPr>
              <p:cNvPr id="31758" name="Group 83"/>
              <p:cNvGrpSpPr>
                <a:grpSpLocks/>
              </p:cNvGrpSpPr>
              <p:nvPr/>
            </p:nvGrpSpPr>
            <p:grpSpPr bwMode="auto">
              <a:xfrm>
                <a:off x="4230" y="1323"/>
                <a:ext cx="1416" cy="1076"/>
                <a:chOff x="4230" y="1338"/>
                <a:chExt cx="1416" cy="1076"/>
              </a:xfrm>
            </p:grpSpPr>
            <p:sp>
              <p:nvSpPr>
                <p:cNvPr id="31761" name="AutoShape 75"/>
                <p:cNvSpPr>
                  <a:spLocks noChangeArrowheads="1"/>
                </p:cNvSpPr>
                <p:nvPr/>
              </p:nvSpPr>
              <p:spPr bwMode="auto">
                <a:xfrm>
                  <a:off x="4241" y="1338"/>
                  <a:ext cx="1381" cy="317"/>
                </a:xfrm>
                <a:prstGeom prst="homePlate">
                  <a:avLst>
                    <a:gd name="adj" fmla="val 12108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2" name="AutoShape 78"/>
                <p:cNvSpPr>
                  <a:spLocks noChangeArrowheads="1"/>
                </p:cNvSpPr>
                <p:nvPr/>
              </p:nvSpPr>
              <p:spPr bwMode="auto">
                <a:xfrm>
                  <a:off x="4249" y="1711"/>
                  <a:ext cx="1381" cy="409"/>
                </a:xfrm>
                <a:prstGeom prst="homePlate">
                  <a:avLst>
                    <a:gd name="adj" fmla="val 9385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230" y="1770"/>
                  <a:ext cx="1416" cy="291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Социальное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обеспечение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населения  75,4</a:t>
                  </a:r>
                  <a:endPara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230" y="2240"/>
                  <a:ext cx="1352" cy="17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Охрана семьи и детства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114,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9" name="Text Box 76"/>
              <p:cNvSpPr txBox="1">
                <a:spLocks noChangeArrowheads="1"/>
              </p:cNvSpPr>
              <p:nvPr/>
            </p:nvSpPr>
            <p:spPr bwMode="auto">
              <a:xfrm>
                <a:off x="4230" y="1388"/>
                <a:ext cx="1400" cy="174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Пенсионное обеспечение </a:t>
                </a:r>
                <a:r>
                  <a:rPr lang="ru-RU" altLang="ru-RU" sz="1200" dirty="0" smtClean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35,0</a:t>
                </a:r>
                <a:endPara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65" name="Group 59"/>
          <p:cNvGrpSpPr>
            <a:grpSpLocks/>
          </p:cNvGrpSpPr>
          <p:nvPr/>
        </p:nvGrpSpPr>
        <p:grpSpPr bwMode="auto">
          <a:xfrm>
            <a:off x="1461153" y="2723586"/>
            <a:ext cx="2646015" cy="489151"/>
            <a:chOff x="158" y="1344"/>
            <a:chExt cx="1497" cy="226"/>
          </a:xfrm>
        </p:grpSpPr>
        <p:sp>
          <p:nvSpPr>
            <p:cNvPr id="31776" name="AutoShape 55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Text Box 58"/>
            <p:cNvSpPr txBox="1">
              <a:spLocks noChangeArrowheads="1"/>
            </p:cNvSpPr>
            <p:nvPr/>
          </p:nvSpPr>
          <p:spPr bwMode="auto">
            <a:xfrm>
              <a:off x="181" y="1390"/>
              <a:ext cx="1389" cy="12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Общее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8 461,5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6" name="Group 60"/>
          <p:cNvGrpSpPr>
            <a:grpSpLocks/>
          </p:cNvGrpSpPr>
          <p:nvPr/>
        </p:nvGrpSpPr>
        <p:grpSpPr bwMode="auto">
          <a:xfrm>
            <a:off x="1461155" y="2151258"/>
            <a:ext cx="2646015" cy="572328"/>
            <a:chOff x="158" y="1344"/>
            <a:chExt cx="1497" cy="226"/>
          </a:xfrm>
        </p:grpSpPr>
        <p:sp>
          <p:nvSpPr>
            <p:cNvPr id="31774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5" name="Text Box 62"/>
            <p:cNvSpPr txBox="1">
              <a:spLocks noChangeArrowheads="1"/>
            </p:cNvSpPr>
            <p:nvPr/>
          </p:nvSpPr>
          <p:spPr bwMode="auto">
            <a:xfrm>
              <a:off x="178" y="1402"/>
              <a:ext cx="1361" cy="10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Дошкольное образование 4 324,5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9" name="Group 69"/>
          <p:cNvGrpSpPr>
            <a:grpSpLocks/>
          </p:cNvGrpSpPr>
          <p:nvPr/>
        </p:nvGrpSpPr>
        <p:grpSpPr bwMode="auto">
          <a:xfrm>
            <a:off x="1460724" y="3215293"/>
            <a:ext cx="2753545" cy="497892"/>
            <a:chOff x="178" y="1406"/>
            <a:chExt cx="1557" cy="229"/>
          </a:xfrm>
        </p:grpSpPr>
        <p:sp>
          <p:nvSpPr>
            <p:cNvPr id="31771" name="AutoShape 70"/>
            <p:cNvSpPr>
              <a:spLocks noChangeArrowheads="1"/>
            </p:cNvSpPr>
            <p:nvPr/>
          </p:nvSpPr>
          <p:spPr bwMode="auto">
            <a:xfrm rot="10800000">
              <a:off x="180" y="1409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Text Box 71"/>
            <p:cNvSpPr txBox="1">
              <a:spLocks noChangeArrowheads="1"/>
            </p:cNvSpPr>
            <p:nvPr/>
          </p:nvSpPr>
          <p:spPr bwMode="auto">
            <a:xfrm>
              <a:off x="178" y="1406"/>
              <a:ext cx="1557" cy="2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Дополнительное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детей  1 111,9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1461152" y="3723402"/>
            <a:ext cx="2658750" cy="751167"/>
            <a:chOff x="78" y="1398"/>
            <a:chExt cx="1540" cy="216"/>
          </a:xfrm>
        </p:grpSpPr>
        <p:sp>
          <p:nvSpPr>
            <p:cNvPr id="48" name="AutoShape 70"/>
            <p:cNvSpPr>
              <a:spLocks noChangeArrowheads="1"/>
            </p:cNvSpPr>
            <p:nvPr/>
          </p:nvSpPr>
          <p:spPr bwMode="auto">
            <a:xfrm rot="10800000">
              <a:off x="78" y="1398"/>
              <a:ext cx="1540" cy="21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131" y="1403"/>
              <a:ext cx="1480" cy="1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Профессиональная </a:t>
              </a:r>
              <a:r>
                <a:rPr lang="ru-RU" sz="12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подготовка, переподготовка и повышение </a:t>
              </a: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квалификации   1,9</a:t>
              </a:r>
              <a:endPara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7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741682" y="-29867"/>
            <a:ext cx="10568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Распределение бюджетных ассигнований  бюджета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на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на финансирование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отраслей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сферы </a:t>
            </a:r>
            <a:r>
              <a:rPr 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</a:t>
            </a:r>
            <a:endParaRPr lang="ru-RU" altLang="ru-RU" sz="18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grpSp>
        <p:nvGrpSpPr>
          <p:cNvPr id="55" name="Group 60"/>
          <p:cNvGrpSpPr>
            <a:grpSpLocks/>
          </p:cNvGrpSpPr>
          <p:nvPr/>
        </p:nvGrpSpPr>
        <p:grpSpPr bwMode="auto">
          <a:xfrm>
            <a:off x="1496094" y="4491957"/>
            <a:ext cx="2623808" cy="498004"/>
            <a:chOff x="158" y="1344"/>
            <a:chExt cx="1497" cy="226"/>
          </a:xfrm>
        </p:grpSpPr>
        <p:sp>
          <p:nvSpPr>
            <p:cNvPr id="56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226" y="1381"/>
              <a:ext cx="1361" cy="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Молодежная политика 117,1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60"/>
          <p:cNvGrpSpPr>
            <a:grpSpLocks/>
          </p:cNvGrpSpPr>
          <p:nvPr/>
        </p:nvGrpSpPr>
        <p:grpSpPr bwMode="auto">
          <a:xfrm>
            <a:off x="1484989" y="5007350"/>
            <a:ext cx="2646015" cy="572328"/>
            <a:chOff x="158" y="1344"/>
            <a:chExt cx="1497" cy="226"/>
          </a:xfrm>
        </p:grpSpPr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210" y="1361"/>
              <a:ext cx="1361" cy="18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Другие вопросы в области образование 588,9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Блок-схема: объединение 12"/>
          <p:cNvSpPr/>
          <p:nvPr/>
        </p:nvSpPr>
        <p:spPr>
          <a:xfrm>
            <a:off x="7973552" y="2008290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объединение 61"/>
          <p:cNvSpPr/>
          <p:nvPr/>
        </p:nvSpPr>
        <p:spPr>
          <a:xfrm>
            <a:off x="1751970" y="2008877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096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18472" y="74943"/>
            <a:ext cx="1070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Меры социальной поддержки  жителям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154" y="3260834"/>
            <a:ext cx="3295724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первого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7401" y="1109853"/>
            <a:ext cx="9051472" cy="8484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решения Тульской городской Думы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52/1287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выплате при рождении ребенка»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177" y="3255465"/>
            <a:ext cx="3303636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второго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516478">
            <a:off x="3165382" y="2270173"/>
            <a:ext cx="1347157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5450572" y="2192058"/>
            <a:ext cx="845130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3695885">
            <a:off x="7250553" y="2266418"/>
            <a:ext cx="1370253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6000" y="3255465"/>
            <a:ext cx="3303636" cy="10968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третьего и каждого последующего  ребенка в размере 25000 руб.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://dutsadok.com.ua/clipart/ljudi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2" y="4451790"/>
            <a:ext cx="1492923" cy="1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05568/cyberscooty-two-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2" y="4506882"/>
            <a:ext cx="2262853" cy="1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1-glowworm.do.am/2018-5/gvh.j.lij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85" y="4725288"/>
            <a:ext cx="2791067" cy="1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4154" y="6387840"/>
            <a:ext cx="11468691" cy="273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дному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 родителей, постоянно  зарегистрированных на территории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Тула</a:t>
            </a:r>
          </a:p>
        </p:txBody>
      </p:sp>
    </p:spTree>
    <p:extLst>
      <p:ext uri="{BB962C8B-B14F-4D97-AF65-F5344CB8AC3E}">
        <p14:creationId xmlns:p14="http://schemas.microsoft.com/office/powerpoint/2010/main" val="339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906" y="2399153"/>
            <a:ext cx="632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Исходя из бюджетной обеспеченности муниципальное образование город Тула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планируемом периоде остается плательщиком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межбюджетных трансфертов в бюджет Тульской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	В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составе расходов бюджета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муниципального образования город Тула на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2024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 и на плановый период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2025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2026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годов предусмотрены межбюджетные трансферты в сумме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180,1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268,9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346,0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 соответственно.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5320" y="138992"/>
            <a:ext cx="958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Межбюджетные трансферты, перечисляемые в бюджет Тульской области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годах</a:t>
            </a:r>
          </a:p>
          <a:p>
            <a:pPr marL="179705" indent="-226695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(проект решения Тульской городской Думы) </a:t>
            </a:r>
          </a:p>
          <a:p>
            <a:pPr marL="179705" indent="-226695"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9150"/>
          <a:stretch/>
        </p:blipFill>
        <p:spPr>
          <a:xfrm>
            <a:off x="286303" y="1795673"/>
            <a:ext cx="4483605" cy="41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958" y="3756466"/>
            <a:ext cx="108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Все муниципальные программы муниципального образования город Тула аккумулируют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порядка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90% всех расходов.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10" y="5353473"/>
            <a:ext cx="2783388" cy="152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7102443" y="5360693"/>
            <a:ext cx="2435958" cy="152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993" y="5353472"/>
            <a:ext cx="3977450" cy="1528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4595"/>
            <a:ext cx="3124993" cy="15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94238"/>
              </p:ext>
            </p:extLst>
          </p:nvPr>
        </p:nvGraphicFramePr>
        <p:xfrm>
          <a:off x="-11135" y="884873"/>
          <a:ext cx="12192002" cy="597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0"/>
                <a:gridCol w="7850846"/>
                <a:gridCol w="698483"/>
                <a:gridCol w="740262"/>
                <a:gridCol w="766298"/>
                <a:gridCol w="886045"/>
                <a:gridCol w="764038"/>
              </a:tblGrid>
              <a:tr h="6870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49565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образования" 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9 643,2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11 309,8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2 164,0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942,0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3 604,1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1240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51,2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197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прав граждан на доступное и качественное дошкольное образование.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прав граждан на доступное и качественное   общее образование для обучающихся в соответствии с требованиями инновационной экономики и запросами граждан, развитие муниципальной системы образования как сферы социализации детей.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прав граждан на доступное и качественное дополнительное образование.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Обеспечение детей муниципальных образовательных учреждений организованными формами отдыха, оздоровления и занятости в каникулярный период.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5. Обеспечение реализации муниципальной программы муниципального образования город Тула «Развитие образования».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7015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культуры и туризма"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927,2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1 313,6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669035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Перечень и объем бюджетных ассигнований на реализацию муниципальных программ города Тулы               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4071" y="522196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09112"/>
              </p:ext>
            </p:extLst>
          </p:nvPr>
        </p:nvGraphicFramePr>
        <p:xfrm>
          <a:off x="0" y="101600"/>
          <a:ext cx="12192000" cy="675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0"/>
                <a:gridCol w="7936673"/>
                <a:gridCol w="718765"/>
                <a:gridCol w="718765"/>
                <a:gridCol w="769382"/>
                <a:gridCol w="789629"/>
                <a:gridCol w="772756"/>
              </a:tblGrid>
              <a:tr h="7021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17051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граждан доступными и качественными услугами в сфере культуры и событийного туризма.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организации досуга, развитие событийного туризма и обеспечение жителей муниципального образования город Тула услугами муниципальных учреждений культуры.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системы дополнительного образования в сфере культуры.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условий для реализации муниципальной программы муниципального образования город Тула «Развитие культуры». 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36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542,0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668,1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714,3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732,2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2,9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05723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условий, обеспечивающих возможность  и доступность различным категориям  и возрастным группам населения для регулярных занятий  физической  культурой  и спортом, повышение  качества  предоставления муниципальных услуг в сфере физической культуры и спорта.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 условий для развития физической культуры и массового спорта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условий для реализации муниципальной программы муниципального образования город Тула «Развитие физической культуры и спорта».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810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"Обеспечение доступным, комфортным жильем отдельных категорий граждан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206,9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393,9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378,3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11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87793"/>
              </p:ext>
            </p:extLst>
          </p:nvPr>
        </p:nvGraphicFramePr>
        <p:xfrm>
          <a:off x="1" y="-94816"/>
          <a:ext cx="12191999" cy="707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7"/>
                <a:gridCol w="7990702"/>
                <a:gridCol w="733168"/>
                <a:gridCol w="726675"/>
                <a:gridCol w="754706"/>
                <a:gridCol w="778046"/>
                <a:gridCol w="739145"/>
              </a:tblGrid>
              <a:tr h="671806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45709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доступным и комфортным жильем отдельных категорий граждан муниципального образования город Тула.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жилыми помещениями малоимущих граждан, признанных нуждающимися в жилых помещениях в установленном порядке, и граждан, проживающих в домах, признанных непригодными для проживания.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Выкуп жилых помещений у собственников при изъятии земельных участков под аварийными многоквартирными домами.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жильем отдельных категорий граждан в целях реализации полномочий органов местного самоуправления.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Переселение граждан, проживающих в аварийном жилом фонде.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5. Поддержка 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00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на 2020-2026 годы"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2 150,2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927,0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3 399,1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2 313,9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2 341,1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54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11,9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3055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6403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3.Обеспечение реализации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</a:p>
                    <a:p>
                      <a:pPr algn="just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20814"/>
              </p:ext>
            </p:extLst>
          </p:nvPr>
        </p:nvGraphicFramePr>
        <p:xfrm>
          <a:off x="0" y="-113316"/>
          <a:ext cx="12192000" cy="697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6"/>
                <a:gridCol w="8073710"/>
                <a:gridCol w="713527"/>
                <a:gridCol w="713527"/>
                <a:gridCol w="752305"/>
                <a:gridCol w="736794"/>
                <a:gridCol w="760061"/>
              </a:tblGrid>
              <a:tr h="6495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786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муниципальном образовании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598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637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эффективности использования энергетических ресурсов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энергосбережения в муниципальных учреждениях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714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386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232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46283"/>
              </p:ext>
            </p:extLst>
          </p:nvPr>
        </p:nvGraphicFramePr>
        <p:xfrm>
          <a:off x="1511591" y="3328508"/>
          <a:ext cx="9474200" cy="3167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/>
                <a:gridCol w="561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84168"/>
              </p:ext>
            </p:extLst>
          </p:nvPr>
        </p:nvGraphicFramePr>
        <p:xfrm>
          <a:off x="0" y="77638"/>
          <a:ext cx="12192000" cy="682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6"/>
                <a:gridCol w="8073710"/>
                <a:gridCol w="713527"/>
                <a:gridCol w="713527"/>
                <a:gridCol w="752305"/>
                <a:gridCol w="736794"/>
                <a:gridCol w="760061"/>
              </a:tblGrid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администрации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651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профессионального развития муниципальных служащих и повышение кадрового потенциала администрации города Тулы. Совершенствование организации муниципальной службы  в администрации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Внедрение эффективных технологий кадровой работы, направленных на подбор квалифицированных кадров для  муниципальной службы, оценку эффективности деятельности муниципальных служащих, повышение их профессиональной  компетентности, создание условий для результативной профессиональной  служебной деятельности и должностного (служебного) роста.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современных программ дополнительного профессионального и высшего образования.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Привлечение на муниципальную службу квалифицированных специалистов, укрепление кадрового потенциала.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Осуществление мер противодействия и профилактики коррупционных проявлений на муниципальной службе.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и поддержка субъектов малого и среднего предпринимательства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0273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0571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9"/>
                <a:gridCol w="8000177"/>
                <a:gridCol w="713527"/>
                <a:gridCol w="713527"/>
                <a:gridCol w="752305"/>
                <a:gridCol w="783900"/>
                <a:gridCol w="767245"/>
              </a:tblGrid>
              <a:tr h="694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8625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"Комплексное благоустройство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2 537,4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929,9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869,3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890,9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17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11,2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0948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благоустройства и поддержания санитарного порядка на территории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804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муниципального образования город Тула"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249,5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140,5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079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3849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 имуществом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53066"/>
              </p:ext>
            </p:extLst>
          </p:nvPr>
        </p:nvGraphicFramePr>
        <p:xfrm>
          <a:off x="8626" y="-18978"/>
          <a:ext cx="1219200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7"/>
                <a:gridCol w="8019420"/>
                <a:gridCol w="713527"/>
                <a:gridCol w="713527"/>
                <a:gridCol w="752305"/>
                <a:gridCol w="774838"/>
                <a:gridCol w="776307"/>
              </a:tblGrid>
              <a:tr h="332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321,0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447,0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873,6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1 124,0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1331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4,4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1214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Организация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планирования и исполнения бюджета, повышение качества управления муниципальными финансами, эффективности и прозрачности использования бюджетных средств.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муниципальными финансами».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71573"/>
              </p:ext>
            </p:extLst>
          </p:nvPr>
        </p:nvGraphicFramePr>
        <p:xfrm>
          <a:off x="8626" y="3040452"/>
          <a:ext cx="12192001" cy="381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7"/>
                <a:gridCol w="8019420"/>
                <a:gridCol w="713527"/>
                <a:gridCol w="713527"/>
                <a:gridCol w="752305"/>
                <a:gridCol w="774838"/>
                <a:gridCol w="776307"/>
              </a:tblGrid>
              <a:tr h="662498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 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499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9820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24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"Комплексные меры противодействия злоупотреблению наркотиками и их незаконному обороту в муниципальном  образовании  город  Тула"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934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05883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5"/>
                <a:gridCol w="7999213"/>
                <a:gridCol w="713527"/>
                <a:gridCol w="713527"/>
                <a:gridCol w="775573"/>
                <a:gridCol w="760061"/>
                <a:gridCol w="752305"/>
              </a:tblGrid>
              <a:tr h="6570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16273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мероприятий, в том числе в рамках межведомственного взаимодействия по выявлению,            предупреждению и противодействию злоупотреблению наркотиками и их независимому обороту.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 среди подростков и молодежи.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Пропаганда здорового образа жизни, привлечение подростков 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339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"Реализация проекта "Народный бюджет" в муниципальном образовании город Тула"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269,5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725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7874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Тула"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78,7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12359"/>
              </p:ext>
            </p:extLst>
          </p:nvPr>
        </p:nvGraphicFramePr>
        <p:xfrm>
          <a:off x="1" y="-90410"/>
          <a:ext cx="12191999" cy="694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1"/>
                <a:gridCol w="8035173"/>
                <a:gridCol w="706220"/>
                <a:gridCol w="706220"/>
                <a:gridCol w="768306"/>
                <a:gridCol w="752785"/>
                <a:gridCol w="737264"/>
              </a:tblGrid>
              <a:tr h="654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62712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529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</a:t>
                      </a:r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64,6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6234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3492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Тула.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10641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6"/>
                <a:gridCol w="8043383"/>
                <a:gridCol w="727805"/>
                <a:gridCol w="727805"/>
                <a:gridCol w="743949"/>
                <a:gridCol w="743623"/>
                <a:gridCol w="735878"/>
              </a:tblGrid>
              <a:tr h="7811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9439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28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706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39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78,7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</a:p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726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78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12884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5"/>
                <a:gridCol w="7819861"/>
                <a:gridCol w="778869"/>
                <a:gridCol w="778869"/>
                <a:gridCol w="748023"/>
                <a:gridCol w="809715"/>
                <a:gridCol w="778869"/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1842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315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5157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624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83591"/>
              </p:ext>
            </p:extLst>
          </p:nvPr>
        </p:nvGraphicFramePr>
        <p:xfrm>
          <a:off x="0" y="0"/>
          <a:ext cx="12192000" cy="296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1"/>
                <a:gridCol w="7970500"/>
                <a:gridCol w="728111"/>
                <a:gridCol w="728111"/>
                <a:gridCol w="782333"/>
                <a:gridCol w="759095"/>
                <a:gridCol w="774589"/>
              </a:tblGrid>
              <a:tr h="7436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71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"Повышение качества жилищного фонда и создание комфортных условий для проживания населения муниципального образования город Тула" 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509,4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60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463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67011"/>
              </p:ext>
            </p:extLst>
          </p:nvPr>
        </p:nvGraphicFramePr>
        <p:xfrm>
          <a:off x="0" y="2964790"/>
          <a:ext cx="12192001" cy="389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"/>
                <a:gridCol w="7988301"/>
                <a:gridCol w="723900"/>
                <a:gridCol w="723900"/>
                <a:gridCol w="792243"/>
                <a:gridCol w="757157"/>
                <a:gridCol w="762000"/>
              </a:tblGrid>
              <a:tr h="7712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характера, обеспечение мероприятий по гражданской обороне на территории муниципального образования город Тула"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142,1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166,1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182,0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527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предупреждению 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Выполнение комплекса работ по ликвидации чрезвычайных ситуаций природного и техногенного характера  на территории муниципального образования город Тула.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2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611,8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545,1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5 269,7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305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269,4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2663"/>
              </p:ext>
            </p:extLst>
          </p:nvPr>
        </p:nvGraphicFramePr>
        <p:xfrm>
          <a:off x="0" y="265995"/>
          <a:ext cx="12192001" cy="659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8305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78623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территориального планирования и капитального строительства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Осуществление территориального планирования, градостроительного зонирования, планировки территорий, обеспечение описания местоположения границ объектов землеустройства в муниципальном образовании город Тула.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новых объектов муниципальной собственности, реконструкция, модернизация или перевооружение, капитальный ремонт существующих объектов муниципальной собственности в муниципальном образовании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«Осуществление градостроительной деятельности на территории  муниципального образования город Тула».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216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"Доступная среда"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14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291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условий для социализации и интеграции инвалидов в общество.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4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3365"/>
              </p:ext>
            </p:extLst>
          </p:nvPr>
        </p:nvGraphicFramePr>
        <p:xfrm>
          <a:off x="0" y="131806"/>
          <a:ext cx="12192001" cy="672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7949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8522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современной городской среды"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255,6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183,8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08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9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уровня благоустройства территорий общего пользования населения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Повышение уровня благоустройства дворовых территорий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351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687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Вовлечение молодежи в социальную практику.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Организация и проведение мероприятий в сфере семейной и молодежной политики.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Сохранение и развитие материально-технической базы в муниципальных учреждений молодежной политики.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Реализация законов Тульской области в сфере молодежной политики.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22 528,2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8 457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59,1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5 175,3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041977"/>
            <a:ext cx="7001690" cy="37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8188" y="17417"/>
            <a:ext cx="9059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Муниципальное образование город Тула</a:t>
            </a:r>
            <a:endParaRPr lang="ru-RU" altLang="ru-RU" sz="3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536" y="5072896"/>
            <a:ext cx="10833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Площадь муниципального образования город Тула – 1495,56 кв. км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Среднегодовая численность населения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2022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544786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на 2023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(оценка) – 540275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2024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536037 чел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532119 чел;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528713 чел.</a:t>
            </a:r>
            <a:endParaRPr lang="ru-RU" alt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7714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79300121"/>
              </p:ext>
            </p:extLst>
          </p:nvPr>
        </p:nvGraphicFramePr>
        <p:xfrm>
          <a:off x="211333" y="1229032"/>
          <a:ext cx="11769331" cy="476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771849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целях обеспечения долгосрочной сбалансированности и устойчивости бюджета муниципального образования город Тула будет проводиться политика снижения дефицита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бюджета.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704" y="0"/>
            <a:ext cx="964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дефицита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84507" y="2895327"/>
            <a:ext cx="734907" cy="26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4,4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38048" y="2556897"/>
            <a:ext cx="857692" cy="305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3,1%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59171" y="417375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887" y="6069953"/>
            <a:ext cx="11663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Источниками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финансирования дефицита бюджета муниципального образования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в 202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году определены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3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00,0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кредитных организаций в валюте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67,5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изменение остатков средств на счетах по учету средств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3876" y="5169023"/>
            <a:ext cx="995230" cy="385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0092" y="2563304"/>
            <a:ext cx="797993" cy="2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4,6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546080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570720" y="4342420"/>
            <a:ext cx="1881052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02882" y="5040225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546080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составлении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утверждении бюджета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64"/>
            <a:ext cx="12192000" cy="6534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бюджет?</a:t>
            </a:r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1402066"/>
              </p:ext>
            </p:extLst>
          </p:nvPr>
        </p:nvGraphicFramePr>
        <p:xfrm>
          <a:off x="3587931" y="1924594"/>
          <a:ext cx="8184968" cy="47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Прочие безвозмездные поступле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6" y="5131190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17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6" y="3029755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67" y="302975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198911"/>
            <a:ext cx="73814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96" y="4246421"/>
            <a:ext cx="2495548" cy="1412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1112" y="4690333"/>
            <a:ext cx="2570605" cy="1335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главным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распорядителям </a:t>
            </a:r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бюджетных 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25938" y="4149178"/>
            <a:ext cx="2440098" cy="150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муниципальным </a:t>
            </a:r>
            <a:r>
              <a:rPr lang="ru-RU" sz="14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25" y="1116875"/>
            <a:ext cx="113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Расходная часть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сформирована с учетом приоритетных мероприятий, реализуемых в рамках муниципальных программ и непрограммных расходов,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региональных проектов, направленных на достижение целей и задач национальных проектов.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91087" y="2317204"/>
            <a:ext cx="9809826" cy="9274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923" y="3785419"/>
            <a:ext cx="1121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долгосрочной сбалансированности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устойчивости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бюджетной системы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прозрачности бюджетного процесса. Развитие автоматизированной системы управления общественными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финансами;</a:t>
            </a:r>
            <a:endParaRPr lang="ru-RU" i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юджетная политика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сфере муниципальных закупок;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эффективности внутреннего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финансового контроля;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стабильного поступления доходов в местный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стимулирование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предпринимательства,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поддержка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инвестиционной деятельности для равновесного развития экономической и социальной сферы жизнедеятельности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города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40279" y="100584"/>
            <a:ext cx="9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и 2026 годов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22057</TotalTime>
  <Words>6677</Words>
  <Application>Microsoft Office PowerPoint</Application>
  <PresentationFormat>Широкоэкранный</PresentationFormat>
  <Paragraphs>1706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Corbel</vt:lpstr>
      <vt:lpstr>PT Astra Serif</vt:lpstr>
      <vt:lpstr>Times New Roman</vt:lpstr>
      <vt:lpstr>Wingdings</vt:lpstr>
      <vt:lpstr>Wingdings 3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MakarovaLV</cp:lastModifiedBy>
  <cp:revision>2790</cp:revision>
  <cp:lastPrinted>2023-11-15T12:00:07Z</cp:lastPrinted>
  <dcterms:created xsi:type="dcterms:W3CDTF">2017-05-31T06:36:14Z</dcterms:created>
  <dcterms:modified xsi:type="dcterms:W3CDTF">2023-11-15T14:23:20Z</dcterms:modified>
</cp:coreProperties>
</file>