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99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29" autoAdjust="0"/>
  </p:normalViewPr>
  <p:slideViewPr>
    <p:cSldViewPr snapToGrid="0">
      <p:cViewPr varScale="1">
        <p:scale>
          <a:sx n="61" d="100"/>
          <a:sy n="61" d="100"/>
        </p:scale>
        <p:origin x="8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383586578031022"/>
          <c:y val="2.7956419051057557E-2"/>
          <c:w val="0.88715140388085201"/>
          <c:h val="0.8847221282068640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A99D2"/>
            </a:solidFill>
            <a:ln w="0">
              <a:noFill/>
            </a:ln>
          </c:spPr>
          <c:invertIfNegative val="0"/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</c:ser>
        <c:ser>
          <c:idx val="1"/>
          <c:order val="1"/>
          <c:spPr>
            <a:solidFill>
              <a:srgbClr val="C98B37"/>
            </a:solidFill>
            <a:ln w="0">
              <a:noFill/>
            </a:ln>
          </c:spPr>
          <c:invertIfNegative val="0"/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</c:ser>
        <c:ser>
          <c:idx val="2"/>
          <c:order val="2"/>
          <c:spPr>
            <a:solidFill>
              <a:srgbClr val="BE4134"/>
            </a:solidFill>
            <a:ln w="0">
              <a:noFill/>
            </a:ln>
          </c:spPr>
          <c:invertIfNegative val="0"/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</c:ser>
        <c:ser>
          <c:idx val="3"/>
          <c:order val="3"/>
          <c:tx>
            <c:strRef>
              <c:f>label 0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rgbClr val="E488D9"/>
            </a:solidFill>
            <a:ln w="19080">
              <a:solidFill>
                <a:srgbClr val="1F4E79"/>
              </a:solidFill>
              <a:round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-6.7000090300646797E-3"/>
                  <c:y val="-1.2123637030942399E-2"/>
                </c:manualLayout>
              </c:layout>
              <c:numFmt formatCode="#\ ##0.0" sourceLinked="0"/>
              <c:spPr/>
              <c:txPr>
                <a:bodyPr wrap="square"/>
                <a:lstStyle/>
                <a:p>
                  <a:pPr>
                    <a:defRPr sz="1200" b="1" strike="noStrike" spc="-1">
                      <a:solidFill>
                        <a:srgbClr val="000000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30021021566834E-3"/>
                  <c:y val="0"/>
                </c:manualLayout>
              </c:layout>
              <c:tx>
                <c:rich>
                  <a:bodyPr/>
                  <a:lstStyle/>
                  <a:p>
                    <a:fld id="{BFD5FF53-1908-44CE-A492-B5529981051E}" type="VALUE">
                      <a:rPr lang="en-US" sz="1200" b="1" strike="noStrike" spc="-1">
                        <a:solidFill>
                          <a:srgbClr val="000000"/>
                        </a:solidFill>
                        <a:latin typeface="PT Astra Serif"/>
                        <a:ea typeface="PT Astra Serif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3451514192254934E-2"/>
                  <c:y val="-8.6575202334747425E-4"/>
                </c:manualLayout>
              </c:layout>
              <c:tx>
                <c:rich>
                  <a:bodyPr/>
                  <a:lstStyle/>
                  <a:p>
                    <a:fld id="{685D53E7-B115-46B3-957B-60C7F548F6F5}" type="VALUE">
                      <a:rPr lang="en-US" sz="1200" b="1" strike="noStrike" spc="-1">
                        <a:solidFill>
                          <a:srgbClr val="000000"/>
                        </a:solidFill>
                        <a:latin typeface="PT Astra Serif"/>
                        <a:ea typeface="PT Astra Serif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1" strike="noStrike" spc="-1">
                    <a:solidFill>
                      <a:srgbClr val="000000"/>
                    </a:solidFill>
                    <a:latin typeface="Times New Roman"/>
                    <a:ea typeface="Times New Roman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24290.3</c:v>
                </c:pt>
                <c:pt idx="1">
                  <c:v>24841.1</c:v>
                </c:pt>
                <c:pt idx="2">
                  <c:v>-550.79999999999905</c:v>
                </c:pt>
              </c:numCache>
            </c:numRef>
          </c:val>
        </c:ser>
        <c:ser>
          <c:idx val="4"/>
          <c:order val="4"/>
          <c:tx>
            <c:strRef>
              <c:f>label 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A5A5A5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fld id="{C8F68114-6A66-42B6-AA41-7024E0105A61}" type="VALUE">
                      <a:rPr lang="en-US" sz="1200" b="0" strike="noStrike" spc="-1">
                        <a:solidFill>
                          <a:srgbClr val="000000"/>
                        </a:solidFill>
                        <a:latin typeface="PT Astra Serif"/>
                        <a:ea typeface="PT Astra Serif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1" strike="noStrike" spc="-1">
                    <a:solidFill>
                      <a:srgbClr val="000000"/>
                    </a:solidFill>
                    <a:latin typeface="Times New Roman"/>
                    <a:ea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26574.400000000001</c:v>
                </c:pt>
                <c:pt idx="1">
                  <c:v>27495.1</c:v>
                </c:pt>
                <c:pt idx="2">
                  <c:v>-920.69999999999698</c:v>
                </c:pt>
              </c:numCache>
            </c:numRef>
          </c:val>
        </c:ser>
        <c:ser>
          <c:idx val="5"/>
          <c:order val="5"/>
          <c:tx>
            <c:strRef>
              <c:f>label 2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A9D18E"/>
            </a:solidFill>
            <a:ln w="0">
              <a:noFill/>
            </a:ln>
          </c:spPr>
          <c:invertIfNegative val="0"/>
          <c:dLbls>
            <c:dLbl>
              <c:idx val="2"/>
              <c:layout>
                <c:manualLayout>
                  <c:x val="4.4669550842390349E-3"/>
                  <c:y val="-2.62696693444053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1" strike="noStrike" spc="-1">
                    <a:solidFill>
                      <a:srgbClr val="000000"/>
                    </a:solidFill>
                    <a:latin typeface="Times New Roman"/>
                    <a:ea typeface="Times New Roman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3"/>
                <c:pt idx="0">
                  <c:v>35467.9</c:v>
                </c:pt>
                <c:pt idx="1">
                  <c:v>35758.400000000001</c:v>
                </c:pt>
                <c:pt idx="2">
                  <c:v>-290.5</c:v>
                </c:pt>
              </c:numCache>
            </c:numRef>
          </c:val>
        </c:ser>
        <c:ser>
          <c:idx val="6"/>
          <c:order val="6"/>
          <c:tx>
            <c:strRef>
              <c:f>label 3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invertIfNegative val="0"/>
          <c:dLbls>
            <c:dLbl>
              <c:idx val="2"/>
              <c:layout>
                <c:manualLayout>
                  <c:x val="5.583737821392142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8.4251609159016555E-2"/>
                      <c:h val="0.1139492508349129"/>
                    </c:manualLayout>
                  </c15:layout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1" strike="noStrike" spc="-1">
                    <a:solidFill>
                      <a:srgbClr val="000000"/>
                    </a:solidFill>
                    <a:latin typeface="PT Astra Serif"/>
                    <a:ea typeface="PT Astra Serif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Доходы, всего</c:v>
                </c:pt>
                <c:pt idx="1">
                  <c:v>Расходы, всего</c:v>
                </c:pt>
                <c:pt idx="2">
                  <c:v>Дефицит 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3"/>
                <c:pt idx="0">
                  <c:v>39466.9</c:v>
                </c:pt>
                <c:pt idx="1">
                  <c:v>39786.300000000003</c:v>
                </c:pt>
                <c:pt idx="2">
                  <c:v>-319.39999999999998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6194120"/>
        <c:axId val="406194512"/>
      </c:barChart>
      <c:catAx>
        <c:axId val="4061941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000000"/>
            </a:solidFill>
            <a:round/>
          </a:ln>
        </c:spPr>
        <c:txPr>
          <a:bodyPr/>
          <a:lstStyle/>
          <a:p>
            <a:pPr>
              <a:defRPr sz="1400" b="1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pPr>
            <a:endParaRPr lang="ru-RU"/>
          </a:p>
        </c:txPr>
        <c:crossAx val="406194512"/>
        <c:crossesAt val="0"/>
        <c:auto val="1"/>
        <c:lblAlgn val="ctr"/>
        <c:lblOffset val="100"/>
        <c:noMultiLvlLbl val="0"/>
      </c:catAx>
      <c:valAx>
        <c:axId val="406194512"/>
        <c:scaling>
          <c:orientation val="minMax"/>
          <c:max val="42000"/>
          <c:min val="-20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#\ ##0.0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400" b="1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pPr>
            <a:endParaRPr lang="ru-RU"/>
          </a:p>
        </c:txPr>
        <c:crossAx val="406194120"/>
        <c:crosses val="autoZero"/>
        <c:crossBetween val="between"/>
        <c:majorUnit val="4000"/>
      </c:valAx>
      <c:spPr>
        <a:noFill/>
        <a:ln w="25560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7097440798792405"/>
          <c:y val="8.1360480271704796E-2"/>
          <c:w val="0.14276770892451701"/>
          <c:h val="0.63995547860674296"/>
        </c:manualLayout>
      </c:layout>
      <c:overlay val="0"/>
      <c:spPr>
        <a:noFill/>
        <a:ln w="25560">
          <a:noFill/>
        </a:ln>
      </c:spPr>
      <c:txPr>
        <a:bodyPr/>
        <a:lstStyle/>
        <a:p>
          <a:pPr>
            <a:defRPr sz="1400" b="1" strike="noStrike" spc="-1">
              <a:solidFill>
                <a:srgbClr val="000000"/>
              </a:solidFill>
              <a:latin typeface="Times New Roman"/>
              <a:ea typeface="Times New Roman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solidFill>
        <a:srgbClr val="D9D9D9"/>
      </a:solidFill>
      <a:round/>
    </a:ln>
  </c:spPr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20"/>
      <c:depthPercent val="100"/>
      <c:rAngAx val="1"/>
    </c:view3D>
    <c:floor>
      <c:thickness val="0"/>
      <c:spPr>
        <a:pattFill prst="pct5">
          <a:fgClr>
            <a:srgbClr val="C0C0C0"/>
          </a:fgClr>
          <a:bgClr>
            <a:schemeClr val="bg1"/>
          </a:bgClr>
        </a:pattFill>
        <a:ln w="6350" cap="flat" cmpd="sng" algn="ctr">
          <a:solidFill>
            <a:schemeClr val="tx1"/>
          </a:solidFill>
          <a:prstDash val="solid"/>
          <a:round/>
        </a:ln>
        <a:effectLst/>
        <a:sp3d contourW="6350">
          <a:contourClr>
            <a:schemeClr val="tx1"/>
          </a:contourClr>
        </a:sp3d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  <a:effectLst/>
        <a:sp3d contourW="12700">
          <a:contourClr>
            <a:schemeClr val="tx1"/>
          </a:contourClr>
        </a:sp3d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  <a:effectLst/>
        <a:sp3d contourW="12700">
          <a:contourClr>
            <a:schemeClr val="tx1"/>
          </a:contourClr>
        </a:sp3d>
      </c:spPr>
    </c:backWall>
    <c:plotArea>
      <c:layout>
        <c:manualLayout>
          <c:layoutTarget val="inner"/>
          <c:xMode val="edge"/>
          <c:yMode val="edge"/>
          <c:x val="8.1205083202869427E-2"/>
          <c:y val="4.8142866656261739E-2"/>
          <c:w val="0.74588531010022108"/>
          <c:h val="0.786088737744024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Решение Тульской городской  Думы от 20.12.2024 № 4/64
 (в редакции от 29.10.2025
№ 14/288)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etal">
              <a:bevelT/>
              <a:bevelB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4.1201099957200076E-3"/>
                  <c:y val="8.1061589989577434E-3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592490316862576E-3"/>
                  <c:y val="7.5846058578742208E-3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332188346786138E-3"/>
                  <c:y val="-8.0772782061290134E-3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8057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Всего расходов</c:v>
                </c:pt>
                <c:pt idx="1">
                  <c:v>расходы без учета межбюджетных трансфертов из бюджета Тульской области</c:v>
                </c:pt>
                <c:pt idx="2">
                  <c:v>расходы за счет межбюджетных трансфертов из бюджета Тульской оласти</c:v>
                </c:pt>
              </c:strCache>
            </c:strRef>
          </c:cat>
          <c:val>
            <c:numRef>
              <c:f>Sheet1!$B$2:$D$2</c:f>
              <c:numCache>
                <c:formatCode>#\ ##0.0</c:formatCode>
                <c:ptCount val="3"/>
                <c:pt idx="0">
                  <c:v>37750.699999999997</c:v>
                </c:pt>
                <c:pt idx="1">
                  <c:v>22850.9</c:v>
                </c:pt>
                <c:pt idx="2">
                  <c:v>14899.8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702-44B7-AC3D-349D8C869FC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План по сводной бюджетной росписи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7.6522546803888709E-3"/>
                  <c:y val="3.2885029810924243E-3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0369041985695471E-3"/>
                  <c:y val="-2.5878889244707846E-2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614933532044917E-2"/>
                  <c:y val="2.6871029421882977E-3"/>
                </c:manualLayout>
              </c:layout>
              <c:spPr>
                <a:noFill/>
                <a:ln w="28057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Arial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8057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Всего расходов</c:v>
                </c:pt>
                <c:pt idx="1">
                  <c:v>расходы без учета межбюджетных трансфертов из бюджета Тульской области</c:v>
                </c:pt>
                <c:pt idx="2">
                  <c:v>расходы за счет межбюджетных трансфертов из бюджета Тульской оласти</c:v>
                </c:pt>
              </c:strCache>
            </c:strRef>
          </c:cat>
          <c:val>
            <c:numRef>
              <c:f>Sheet1!$B$3:$D$3</c:f>
              <c:numCache>
                <c:formatCode>#\ ##0.0</c:formatCode>
                <c:ptCount val="3"/>
                <c:pt idx="0">
                  <c:v>41343</c:v>
                </c:pt>
                <c:pt idx="1">
                  <c:v>23494.2</c:v>
                </c:pt>
                <c:pt idx="2">
                  <c:v>17848.8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702-44B7-AC3D-349D8C869FC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295792674591715E-2"/>
                  <c:y val="-3.15819963932986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685189861984608E-2"/>
                  <c:y val="1.37166777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7493809580770854E-2"/>
                  <c:y val="4.86386528639128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702-44B7-AC3D-349D8C869FC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Arial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Всего расходов</c:v>
                </c:pt>
                <c:pt idx="1">
                  <c:v>расходы без учета межбюджетных трансфертов из бюджета Тульской области</c:v>
                </c:pt>
                <c:pt idx="2">
                  <c:v>расходы за счет межбюджетных трансфертов из бюджета Тульской оласти</c:v>
                </c:pt>
              </c:strCache>
            </c:strRef>
          </c:cat>
          <c:val>
            <c:numRef>
              <c:f>Sheet1!$B$4:$D$4</c:f>
              <c:numCache>
                <c:formatCode>#\ ##0.0</c:formatCode>
                <c:ptCount val="3"/>
                <c:pt idx="0">
                  <c:v>39786.300000000003</c:v>
                </c:pt>
                <c:pt idx="1">
                  <c:v>22027.5</c:v>
                </c:pt>
                <c:pt idx="2">
                  <c:v>17758.8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B-4702-44B7-AC3D-349D8C869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gapDepth val="73"/>
        <c:shape val="box"/>
        <c:axId val="409102656"/>
        <c:axId val="409103048"/>
        <c:axId val="0"/>
      </c:bar3DChart>
      <c:catAx>
        <c:axId val="40910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3506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331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ru-RU"/>
          </a:p>
        </c:txPr>
        <c:crossAx val="409103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9103048"/>
        <c:scaling>
          <c:orientation val="minMax"/>
        </c:scaling>
        <c:delete val="0"/>
        <c:axPos val="l"/>
        <c:majorGridlines>
          <c:spPr>
            <a:ln w="3506" cap="flat" cmpd="sng" algn="ctr">
              <a:solidFill>
                <a:schemeClr val="tx1"/>
              </a:solidFill>
              <a:prstDash val="solid"/>
              <a:round/>
            </a:ln>
            <a:effectLst/>
          </c:spPr>
        </c:majorGridlines>
        <c:numFmt formatCode="#\ ##0.0" sourceLinked="1"/>
        <c:majorTickMark val="out"/>
        <c:minorTickMark val="none"/>
        <c:tickLblPos val="nextTo"/>
        <c:spPr>
          <a:noFill/>
          <a:ln w="3506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defRPr>
            </a:pPr>
            <a:endParaRPr lang="ru-RU"/>
          </a:p>
        </c:txPr>
        <c:crossAx val="40910265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84063821357655766"/>
          <c:y val="8.198747423026316E-2"/>
          <c:w val="0.1585558453621097"/>
          <c:h val="0.81660696553756928"/>
        </c:manualLayout>
      </c:layout>
      <c:overlay val="0"/>
      <c:spPr>
        <a:noFill/>
        <a:ln w="3506">
          <a:noFill/>
          <a:prstDash val="solid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/>
    </a:ln>
    <a:effectLst/>
  </c:spPr>
  <c:txPr>
    <a:bodyPr/>
    <a:lstStyle/>
    <a:p>
      <a:pPr>
        <a:defRPr sz="234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4000" b="1" strike="noStrike" spc="-1">
                <a:solidFill>
                  <a:srgbClr val="000000"/>
                </a:solidFill>
                <a:latin typeface="PT Astra Serif"/>
                <a:ea typeface="DejaVu Sans"/>
              </a:defRPr>
            </a:pPr>
            <a:r>
              <a:rPr lang="ru-RU" sz="40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2025 год</a:t>
            </a:r>
          </a:p>
        </c:rich>
      </c:tx>
      <c:layout>
        <c:manualLayout>
          <c:xMode val="edge"/>
          <c:yMode val="edge"/>
          <c:x val="0.33917050691244199"/>
          <c:y val="2.5541852149164402E-3"/>
        </c:manualLayout>
      </c:layout>
      <c:overlay val="0"/>
      <c:spPr>
        <a:noFill/>
        <a:ln w="0">
          <a:noFill/>
        </a:ln>
      </c:spPr>
    </c:title>
    <c:autoTitleDeleted val="0"/>
    <c:view3D>
      <c:rotX val="30"/>
      <c:rotY val="220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>
        <c:manualLayout>
          <c:layoutTarget val="inner"/>
          <c:xMode val="edge"/>
          <c:yMode val="edge"/>
          <c:x val="9.1848085174002902E-3"/>
          <c:y val="0.26833540100707898"/>
          <c:w val="0.85812807881773401"/>
          <c:h val="0.68094577829672298"/>
        </c:manualLayout>
      </c:layout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5B9BD5"/>
            </a:solidFill>
            <a:ln w="0">
              <a:noFill/>
            </a:ln>
          </c:spPr>
          <c:explosion val="28"/>
          <c:dPt>
            <c:idx val="0"/>
            <c:bubble3D val="0"/>
            <c:spPr>
              <a:solidFill>
                <a:schemeClr val="accent6"/>
              </a:solidFill>
              <a:ln w="0">
                <a:solidFill>
                  <a:schemeClr val="accent6">
                    <a:lumMod val="60000"/>
                    <a:lumOff val="40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2"/>
            <c:bubble3D val="0"/>
            <c:spPr>
              <a:solidFill>
                <a:srgbClr val="A5A5A5"/>
              </a:solidFill>
              <a:ln w="0">
                <a:noFill/>
              </a:ln>
            </c:spPr>
          </c:dPt>
          <c:dPt>
            <c:idx val="3"/>
            <c:bubble3D val="0"/>
            <c:spPr>
              <a:solidFill>
                <a:srgbClr val="FFC000"/>
              </a:solidFill>
              <a:ln w="0">
                <a:noFill/>
              </a:ln>
            </c:spPr>
          </c:dPt>
          <c:dPt>
            <c:idx val="4"/>
            <c:bubble3D val="0"/>
            <c:spPr>
              <a:solidFill>
                <a:srgbClr val="4472C4"/>
              </a:solidFill>
              <a:ln w="0">
                <a:noFill/>
              </a:ln>
            </c:spPr>
          </c:dPt>
          <c:dLbls>
            <c:dLbl>
              <c:idx val="0"/>
              <c:layout>
                <c:manualLayout>
                  <c:x val="-6.7272650224595304E-3"/>
                  <c:y val="-1.3105548257351008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strike="noStrike" spc="-1" dirty="0">
                        <a:solidFill>
                          <a:srgbClr val="000000"/>
                        </a:solidFill>
                        <a:latin typeface="PT Astra Serif"/>
                        <a:ea typeface="DejaVu Sans"/>
                      </a:rPr>
                      <a:t>5,3%</a:t>
                    </a:r>
                  </a:p>
                </c:rich>
              </c:tx>
              <c:numFmt formatCode="0.0%" sourceLinked="0"/>
              <c:spPr>
                <a:solidFill>
                  <a:srgbClr val="FFFFFF"/>
                </a:solidFill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7.2598401700709095E-2"/>
                      <c:h val="6.6297093692729361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4.7686112170522925E-2"/>
                  <c:y val="0.13130422971504566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strike="noStrike" spc="-1">
                        <a:solidFill>
                          <a:srgbClr val="000000"/>
                        </a:solidFill>
                        <a:latin typeface="PT Astra Serif"/>
                        <a:ea typeface="DejaVu Sans"/>
                      </a:rPr>
                      <a:t>52,2%</a:t>
                    </a:r>
                  </a:p>
                  <a:p>
                    <a:endParaRPr lang="en-US" sz="1600"/>
                  </a:p>
                </c:rich>
              </c:tx>
              <c:numFmt formatCode="0.0%" sourceLinked="0"/>
              <c:spPr>
                <a:solidFill>
                  <a:srgbClr val="FFFFFF"/>
                </a:solidFill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9787764499816453E-2"/>
                  <c:y val="-8.753791011855537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strike="noStrike" spc="-1">
                        <a:solidFill>
                          <a:srgbClr val="000000"/>
                        </a:solidFill>
                        <a:latin typeface="PT Astra Serif"/>
                        <a:ea typeface="DejaVu Sans"/>
                      </a:rPr>
                      <a:t>24,2%</a:t>
                    </a:r>
                  </a:p>
                </c:rich>
              </c:tx>
              <c:numFmt formatCode="0.0%" sourceLinked="0"/>
              <c:spPr>
                <a:solidFill>
                  <a:srgbClr val="FFFFFF"/>
                </a:solidFill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b="0" strike="noStrike" spc="-1">
                        <a:solidFill>
                          <a:srgbClr val="000000"/>
                        </a:solidFill>
                        <a:latin typeface="PT Astra Serif"/>
                        <a:ea typeface="DejaVu Sans"/>
                      </a:rPr>
                      <a:t>2,7%</a:t>
                    </a:r>
                  </a:p>
                </c:rich>
              </c:tx>
              <c:numFmt formatCode="0.0%" sourceLinked="0"/>
              <c:spPr>
                <a:solidFill>
                  <a:srgbClr val="FFFFFF"/>
                </a:solidFill>
              </c:spPr>
              <c:dLblPos val="outEnd"/>
              <c:showLegendKey val="0"/>
              <c:showVal val="0"/>
              <c:showCatName val="0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7555080585925359E-2"/>
                  <c:y val="-4.7535234110186647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strike="noStrike" spc="-1">
                        <a:solidFill>
                          <a:srgbClr val="000000"/>
                        </a:solidFill>
                        <a:latin typeface="PT Astra Serif"/>
                        <a:ea typeface="DejaVu Sans"/>
                      </a:rPr>
                      <a:t>15,6%</a:t>
                    </a:r>
                  </a:p>
                </c:rich>
              </c:tx>
              <c:numFmt formatCode="0.0%" sourceLinked="0"/>
              <c:spPr>
                <a:solidFill>
                  <a:srgbClr val="FFFFFF"/>
                </a:solidFill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1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solidFill>
                <a:srgbClr val="FFFFFF"/>
              </a:solidFill>
            </c:spPr>
            <c:txPr>
              <a:bodyPr wrap="square"/>
              <a:lstStyle/>
              <a:p>
                <a:pPr>
                  <a:defRPr sz="1600" b="1" strike="noStrike" spc="-1">
                    <a:solidFill>
                      <a:srgbClr val="000000"/>
                    </a:solidFill>
                    <a:latin typeface="Times New Roman"/>
                    <a:ea typeface="DejaVu San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1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5"/>
                <c:pt idx="0">
                  <c:v>Общегосударственные вопросы</c:v>
                </c:pt>
                <c:pt idx="1">
                  <c:v>Социально-культурная сфера</c:v>
                </c:pt>
                <c:pt idx="2">
                  <c:v>ЖКХ </c:v>
                </c:pt>
                <c:pt idx="3">
                  <c:v>Прочие расходы</c:v>
                </c:pt>
                <c:pt idx="4">
                  <c:v>Национальная экономика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5.3123813976167701E-2</c:v>
                </c:pt>
                <c:pt idx="1">
                  <c:v>0.52288099169814695</c:v>
                </c:pt>
                <c:pt idx="2">
                  <c:v>0.24163342658151199</c:v>
                </c:pt>
                <c:pt idx="3">
                  <c:v>2.6582014411996101E-2</c:v>
                </c:pt>
                <c:pt idx="4">
                  <c:v>0.155779753332177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0142713446223404"/>
          <c:y val="0.16916769439545201"/>
          <c:w val="0.28664167924931"/>
          <c:h val="0.577465948914339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1400" b="0" strike="noStrike" spc="-1">
              <a:solidFill>
                <a:srgbClr val="000000"/>
              </a:solidFill>
              <a:latin typeface="Times New Roman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0">
      <a:noFill/>
    </a:ln>
  </c:sp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view3D>
      <c:rotX val="75"/>
      <c:rotY val="3"/>
      <c:rAngAx val="0"/>
    </c:view3D>
    <c:floor>
      <c:thickness val="0"/>
      <c:spPr>
        <a:solidFill>
          <a:srgbClr val="D9D9D9"/>
        </a:solidFill>
        <a:ln w="0">
          <a:noFill/>
        </a:ln>
      </c:spPr>
    </c:floor>
    <c:sideWall>
      <c:thickness val="0"/>
      <c:spPr>
        <a:solidFill>
          <a:srgbClr val="D9D9D9"/>
        </a:solidFill>
        <a:ln w="0">
          <a:noFill/>
        </a:ln>
      </c:spPr>
    </c:sideWall>
    <c:backWall>
      <c:thickness val="0"/>
      <c:spPr>
        <a:solidFill>
          <a:srgbClr val="D9D9D9"/>
        </a:solidFill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328318584070796"/>
          <c:y val="0.17605484486536199"/>
          <c:w val="0.58439259855189096"/>
          <c:h val="0.4997526326948900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l"/>
      <c:layout>
        <c:manualLayout>
          <c:xMode val="edge"/>
          <c:yMode val="edge"/>
          <c:x val="2.0873848322399999E-3"/>
          <c:y val="0.221780632949478"/>
          <c:w val="0.337988365870239"/>
          <c:h val="0.365245762612045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sz="1200" b="1" strike="noStrike" spc="-1">
              <a:solidFill>
                <a:srgbClr val="000000"/>
              </a:solidFill>
              <a:latin typeface="Times New Roman"/>
              <a:ea typeface="Arial"/>
            </a:defRPr>
          </a:pPr>
          <a:endParaRPr lang="ru-RU"/>
        </a:p>
      </c:txPr>
    </c:legend>
    <c:plotVisOnly val="1"/>
    <c:dispBlanksAs val="zero"/>
    <c:showDLblsOverMax val="1"/>
  </c:chart>
  <c:spPr>
    <a:noFill/>
    <a:ln w="0">
      <a:noFill/>
    </a:ln>
  </c:spPr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240"/>
      <c:rAngAx val="0"/>
    </c:view3D>
    <c:floor>
      <c:thickness val="0"/>
    </c:floor>
    <c:sideWall>
      <c:thickness val="0"/>
      <c:spPr>
        <a:noFill/>
        <a:ln w="25360">
          <a:noFill/>
        </a:ln>
      </c:spPr>
    </c:sideWall>
    <c:backWall>
      <c:thickness val="0"/>
      <c:spPr>
        <a:noFill/>
        <a:ln w="25360">
          <a:noFill/>
        </a:ln>
      </c:spPr>
    </c:backWall>
    <c:plotArea>
      <c:layout>
        <c:manualLayout>
          <c:layoutTarget val="inner"/>
          <c:xMode val="edge"/>
          <c:yMode val="edge"/>
          <c:x val="0.15791994788373476"/>
          <c:y val="9.57419628865714E-2"/>
          <c:w val="0.67224651984564543"/>
          <c:h val="0.57254022887247757"/>
        </c:manualLayout>
      </c:layout>
      <c:pie3DChart>
        <c:varyColors val="1"/>
        <c:ser>
          <c:idx val="0"/>
          <c:order val="0"/>
          <c:spPr>
            <a:solidFill>
              <a:schemeClr val="accent1"/>
            </a:solidFill>
            <a:ln w="11121">
              <a:solidFill>
                <a:schemeClr val="tx1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8000"/>
              </a:solidFill>
              <a:ln w="19050" cap="flat">
                <a:solidFill>
                  <a:srgbClr val="00B050"/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 cap="flat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rgbClr val="007DDA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rgbClr val="FF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EBB3DC"/>
              </a:solidFill>
              <a:ln w="19050">
                <a:solidFill>
                  <a:srgbClr val="DAAED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7030A0"/>
              </a:solidFill>
              <a:ln w="11121" cap="sq">
                <a:noFill/>
                <a:prstDash val="lgDash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0066CC"/>
              </a:solidFill>
              <a:ln w="11121">
                <a:solidFill>
                  <a:schemeClr val="tx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rgbClr val="00B0F0"/>
              </a:solidFill>
              <a:ln w="11121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8"/>
            <c:bubble3D val="0"/>
          </c:dPt>
          <c:dLbls>
            <c:dLbl>
              <c:idx val="0"/>
              <c:layout>
                <c:manualLayout>
                  <c:x val="9.302875247710304E-3"/>
                  <c:y val="-8.45440402331995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2019168318069452E-2"/>
                  <c:y val="3.381761609327981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31245940674516E-2"/>
                  <c:y val="1.972694272107986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560185451963472E-2"/>
                  <c:y val="-7.89077708843196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6764347670666"/>
                      <c:h val="4.2884021331726183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6.2019168318069452E-2"/>
                  <c:y val="-2.536321206995987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2093737822023544"/>
                  <c:y val="-1.12725386977599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PT Astra Serif" panose="020A0603040505020204" pitchFamily="18" charset="-52"/>
                    <a:ea typeface="PT Astra Serif" panose="020A0603040505020204" pitchFamily="18" charset="-52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Образование 18 454,0 млн. руб.</c:v>
                </c:pt>
                <c:pt idx="1">
                  <c:v>Культура 1 261,2 млн. руб.</c:v>
                </c:pt>
                <c:pt idx="2">
                  <c:v>Физическая культура и спорт 918,2 млн. руб.</c:v>
                </c:pt>
                <c:pt idx="3">
                  <c:v>Социальная политика 170,1 млн. руб.</c:v>
                </c:pt>
              </c:strCache>
            </c:strRef>
          </c:cat>
          <c:val>
            <c:numRef>
              <c:f>Sheet1!$B$2:$B$5</c:f>
              <c:numCache>
                <c:formatCode>#\ ##0.0</c:formatCode>
                <c:ptCount val="4"/>
                <c:pt idx="0">
                  <c:v>18454</c:v>
                </c:pt>
                <c:pt idx="1">
                  <c:v>1261.2</c:v>
                </c:pt>
                <c:pt idx="2">
                  <c:v>918.2</c:v>
                </c:pt>
                <c:pt idx="3">
                  <c:v>170.1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2.1796807624353317E-2"/>
          <c:y val="0.73871009759843886"/>
          <c:w val="0.84484244689547683"/>
          <c:h val="0.25565363305268113"/>
        </c:manualLayout>
      </c:layout>
      <c:overlay val="0"/>
      <c:spPr>
        <a:ln cap="sq">
          <a:noFill/>
        </a:ln>
      </c:spPr>
      <c:txPr>
        <a:bodyPr/>
        <a:lstStyle/>
        <a:p>
          <a:pPr>
            <a:defRPr sz="1050" b="1" i="0" baseline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230"/>
      <c:rAngAx val="0"/>
    </c:view3D>
    <c:floor>
      <c:thickness val="0"/>
    </c:floor>
    <c:sideWall>
      <c:thickness val="0"/>
      <c:spPr>
        <a:noFill/>
        <a:ln w="25360">
          <a:noFill/>
        </a:ln>
      </c:spPr>
    </c:sideWall>
    <c:backWall>
      <c:thickness val="0"/>
      <c:spPr>
        <a:noFill/>
        <a:ln w="25360">
          <a:noFill/>
        </a:ln>
      </c:spPr>
    </c:backWall>
    <c:plotArea>
      <c:layout>
        <c:manualLayout>
          <c:layoutTarget val="inner"/>
          <c:xMode val="edge"/>
          <c:yMode val="edge"/>
          <c:x val="0.15791994788373476"/>
          <c:y val="9.57419628865714E-2"/>
          <c:w val="0.66604460301383861"/>
          <c:h val="0.56972209419803765"/>
        </c:manualLayout>
      </c:layout>
      <c:pie3DChart>
        <c:varyColors val="1"/>
        <c:ser>
          <c:idx val="0"/>
          <c:order val="0"/>
          <c:spPr>
            <a:solidFill>
              <a:schemeClr val="accent1"/>
            </a:solidFill>
            <a:ln w="11121">
              <a:solidFill>
                <a:schemeClr val="tx1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dPt>
            <c:idx val="0"/>
            <c:bubble3D val="0"/>
            <c:explosion val="5"/>
            <c:spPr>
              <a:solidFill>
                <a:srgbClr val="008000"/>
              </a:solidFill>
              <a:ln w="19050" cap="flat">
                <a:solidFill>
                  <a:srgbClr val="00B050"/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6"/>
            <c:spPr>
              <a:solidFill>
                <a:schemeClr val="accent4">
                  <a:lumMod val="40000"/>
                  <a:lumOff val="60000"/>
                </a:schemeClr>
              </a:solidFill>
              <a:ln w="19050" cap="flat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rgbClr val="007DDA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9"/>
            <c:spPr>
              <a:solidFill>
                <a:srgbClr val="FF0000"/>
              </a:solidFill>
              <a:ln w="19050">
                <a:solidFill>
                  <a:srgbClr val="FF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EBB3DC"/>
              </a:solidFill>
              <a:ln w="19050">
                <a:solidFill>
                  <a:srgbClr val="DAAED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7030A0"/>
              </a:solidFill>
              <a:ln w="11121" cap="sq">
                <a:noFill/>
                <a:prstDash val="lgDash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0066CC"/>
              </a:solidFill>
              <a:ln w="11121">
                <a:solidFill>
                  <a:schemeClr val="tx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rgbClr val="00B0F0"/>
              </a:solidFill>
              <a:ln w="11121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8"/>
            <c:bubble3D val="0"/>
          </c:dPt>
          <c:dLbls>
            <c:dLbl>
              <c:idx val="1"/>
              <c:layout>
                <c:manualLayout>
                  <c:x val="-1.1370049510530543E-16"/>
                  <c:y val="-3.663575076771979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31245940674516E-2"/>
                  <c:y val="1.972694272107986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504792079516962E-3"/>
                  <c:y val="-2.818134674439997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6764347670666"/>
                      <c:h val="4.2884021331726183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6.2019168318069452E-2"/>
                  <c:y val="-2.536321206995987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2093737822023544"/>
                  <c:y val="-1.12725386977599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PT Astra Serif" panose="020A0603040505020204" pitchFamily="18" charset="-52"/>
                    <a:ea typeface="PT Astra Serif" panose="020A0603040505020204" pitchFamily="18" charset="-52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Благоустройство 4 908,8 млн.руб.</c:v>
                </c:pt>
                <c:pt idx="1">
                  <c:v>Коммунальное хозяйство 3452,5 млн.руб.</c:v>
                </c:pt>
                <c:pt idx="2">
                  <c:v>Жилищное хозяйство 1 073,7 млн.руб.</c:v>
                </c:pt>
                <c:pt idx="3">
                  <c:v>Другие вопросы в области ЖКХ  178,7 млн.руб.</c:v>
                </c:pt>
              </c:strCache>
            </c:strRef>
          </c:cat>
          <c:val>
            <c:numRef>
              <c:f>Sheet1!$B$2:$B$5</c:f>
              <c:numCache>
                <c:formatCode>#\ ##0.0</c:formatCode>
                <c:ptCount val="4"/>
                <c:pt idx="0">
                  <c:v>4908.8</c:v>
                </c:pt>
                <c:pt idx="1">
                  <c:v>3452.5</c:v>
                </c:pt>
                <c:pt idx="2">
                  <c:v>1073.7</c:v>
                </c:pt>
                <c:pt idx="3">
                  <c:v>178.7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1.5594890792546371E-2"/>
          <c:y val="0.72743755890067896"/>
          <c:w val="0.84484244689547683"/>
          <c:h val="0.26974430642488106"/>
        </c:manualLayout>
      </c:layout>
      <c:overlay val="0"/>
      <c:spPr>
        <a:ln cap="sq">
          <a:noFill/>
        </a:ln>
      </c:spPr>
      <c:txPr>
        <a:bodyPr/>
        <a:lstStyle/>
        <a:p>
          <a:pPr>
            <a:defRPr sz="1050" b="1" i="0" baseline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rAngAx val="0"/>
    </c:view3D>
    <c:floor>
      <c:thickness val="0"/>
    </c:floor>
    <c:sideWall>
      <c:thickness val="0"/>
      <c:spPr>
        <a:noFill/>
        <a:ln w="25360">
          <a:noFill/>
        </a:ln>
      </c:spPr>
    </c:sideWall>
    <c:backWall>
      <c:thickness val="0"/>
      <c:spPr>
        <a:noFill/>
        <a:ln w="25360">
          <a:noFill/>
        </a:ln>
      </c:spPr>
    </c:backWall>
    <c:plotArea>
      <c:layout>
        <c:manualLayout>
          <c:layoutTarget val="inner"/>
          <c:xMode val="edge"/>
          <c:yMode val="edge"/>
          <c:x val="0.15791994788373476"/>
          <c:y val="9.57419628865714E-2"/>
          <c:w val="0.54510723569763364"/>
          <c:h val="0.46545109633890036"/>
        </c:manualLayout>
      </c:layout>
      <c:pie3DChart>
        <c:varyColors val="1"/>
        <c:ser>
          <c:idx val="0"/>
          <c:order val="0"/>
          <c:spPr>
            <a:solidFill>
              <a:schemeClr val="accent1"/>
            </a:solidFill>
            <a:ln w="11121">
              <a:solidFill>
                <a:schemeClr val="tx1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008000"/>
              </a:solidFill>
              <a:ln w="19050" cap="flat">
                <a:solidFill>
                  <a:srgbClr val="00B050"/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 cap="flat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rgbClr val="007DDA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rgbClr val="FF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rgbClr val="EBB3DC"/>
              </a:solidFill>
              <a:ln w="19050">
                <a:solidFill>
                  <a:srgbClr val="DAAED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7030A0"/>
              </a:solidFill>
              <a:ln w="11121" cap="sq">
                <a:noFill/>
                <a:prstDash val="lgDash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0066CC"/>
              </a:solidFill>
              <a:ln w="11121">
                <a:solidFill>
                  <a:schemeClr val="tx1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rgbClr val="00B0F0"/>
              </a:solidFill>
              <a:ln w="11121">
                <a:noFill/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bevelB/>
                <a:contourClr>
                  <a:srgbClr val="000000"/>
                </a:contourClr>
              </a:sp3d>
            </c:spPr>
          </c:dPt>
          <c:dPt>
            <c:idx val="8"/>
            <c:bubble3D val="0"/>
          </c:dPt>
          <c:dLbls>
            <c:dLbl>
              <c:idx val="1"/>
              <c:layout>
                <c:manualLayout>
                  <c:x val="-1.1370049510530543E-16"/>
                  <c:y val="-3.663575076771979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31245940674516E-2"/>
                  <c:y val="1.972694272107986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504792079516962E-3"/>
                  <c:y val="-2.818134674439997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6764347670666"/>
                      <c:h val="4.2884021331726183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6.2019168318069452E-2"/>
                  <c:y val="-2.536321206995987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2093737822023544"/>
                  <c:y val="-1.12725386977599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PT Astra Serif" panose="020A0603040505020204" pitchFamily="18" charset="-52"/>
                    <a:ea typeface="PT Astra Serif" panose="020A0603040505020204" pitchFamily="18" charset="-52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Ремонт и содержание автомобильных дорог, мостовых сооружений   2418,5 млн. руб.</c:v>
                </c:pt>
                <c:pt idx="1">
                  <c:v>Ремонт муниципальных дорог в рамках проектов "Народный бюджет" и "Наш город" 48,6 млн. руб.</c:v>
                </c:pt>
                <c:pt idx="2">
                  <c:v>Мероприятия в области транспорта   2765,3 млн. руб.</c:v>
                </c:pt>
                <c:pt idx="3">
                  <c:v>Строительство и реконструкция объектов транспортной инфраструктуры 428,1 млн. руб.</c:v>
                </c:pt>
                <c:pt idx="4">
                  <c:v>Другие расходы  537,4 млн. руб.</c:v>
                </c:pt>
              </c:strCache>
            </c:strRef>
          </c:cat>
          <c:val>
            <c:numRef>
              <c:f>Sheet1!$B$2:$B$6</c:f>
              <c:numCache>
                <c:formatCode>#\ ##0.0</c:formatCode>
                <c:ptCount val="5"/>
                <c:pt idx="0">
                  <c:v>2418.5</c:v>
                </c:pt>
                <c:pt idx="1">
                  <c:v>48.6</c:v>
                </c:pt>
                <c:pt idx="2">
                  <c:v>2765.3</c:v>
                </c:pt>
                <c:pt idx="3">
                  <c:v>428.1</c:v>
                </c:pt>
                <c:pt idx="4">
                  <c:v>537.4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1.5594890792546371E-2"/>
          <c:y val="0.54425880506207991"/>
          <c:w val="0.84484244689547683"/>
          <c:h val="0.45292299623202487"/>
        </c:manualLayout>
      </c:layout>
      <c:overlay val="0"/>
      <c:spPr>
        <a:ln cap="sq">
          <a:noFill/>
        </a:ln>
      </c:spPr>
      <c:txPr>
        <a:bodyPr/>
        <a:lstStyle/>
        <a:p>
          <a:pPr>
            <a:defRPr sz="1050" b="1" i="0" baseline="0">
              <a:solidFill>
                <a:schemeClr val="tx1"/>
              </a:solidFill>
              <a:latin typeface="PT Astra Serif" panose="020A0603040505020204" pitchFamily="18" charset="-52"/>
              <a:ea typeface="PT Astra Serif" panose="020A0603040505020204" pitchFamily="18" charset="-52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050" b="1" i="0" u="none" strike="noStrike" baseline="0">
          <a:solidFill>
            <a:schemeClr val="tx1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view3D>
      <c:rotX val="0"/>
      <c:rotY val="20"/>
      <c:rAngAx val="1"/>
    </c:view3D>
    <c:floor>
      <c:thickness val="0"/>
      <c:spPr>
        <a:noFill/>
        <a:ln w="6480">
          <a:solidFill>
            <a:srgbClr val="8B8B8B"/>
          </a:solidFill>
          <a:round/>
        </a:ln>
      </c:spPr>
    </c:floor>
    <c:sideWall>
      <c:thickness val="0"/>
      <c:spPr>
        <a:noFill/>
        <a:ln w="25560">
          <a:noFill/>
        </a:ln>
      </c:spPr>
    </c:sideWall>
    <c:backWall>
      <c:thickness val="0"/>
      <c:spPr>
        <a:noFill/>
        <a:ln w="25560">
          <a:noFill/>
        </a:ln>
      </c:spPr>
    </c:backWall>
    <c:plotArea>
      <c:layout>
        <c:manualLayout>
          <c:layoutTarget val="inner"/>
          <c:xMode val="edge"/>
          <c:yMode val="edge"/>
          <c:x val="9.9233691802434201E-2"/>
          <c:y val="3.1755341432760799E-2"/>
          <c:w val="0.88714662888788698"/>
          <c:h val="0.816757436112275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rgbClr val="F4B183"/>
            </a:solidFill>
            <a:ln w="25560"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2.1580686457220399E-2"/>
                  <c:y val="-3.4209523791792901E-3"/>
                </c:manualLayout>
              </c:layout>
              <c:tx>
                <c:rich>
                  <a:bodyPr/>
                  <a:lstStyle/>
                  <a:p>
                    <a:fld id="{0EACAB70-C9F4-41C1-9BAB-34F526C9096B}" type="VALUE">
                      <a:rPr lang="en-US" sz="1400" b="0" strike="noStrike" spc="-1">
                        <a:solidFill>
                          <a:srgbClr val="000000"/>
                        </a:solidFill>
                        <a:latin typeface="PT Astra Serif"/>
                        <a:ea typeface="Calibri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400" b="1" strike="noStrike" spc="-1">
                    <a:solidFill>
                      <a:srgbClr val="000000"/>
                    </a:solidFill>
                    <a:latin typeface="Times New Roman"/>
                    <a:ea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"/>
                <c:pt idx="0">
                  <c:v>5891.9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AC75D5"/>
            </a:solidFill>
            <a:ln w="0">
              <a:solidFill>
                <a:srgbClr val="A9D18E"/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1.5901558442162299E-2"/>
                  <c:y val="-4.6543569784752298E-4"/>
                </c:manualLayout>
              </c:layout>
              <c:tx>
                <c:rich>
                  <a:bodyPr/>
                  <a:lstStyle/>
                  <a:p>
                    <a:fld id="{A82B5F92-9BD7-49B2-9284-6E00131D5792}" type="VALUE">
                      <a:rPr lang="en-US" sz="1400" b="0" strike="noStrike" spc="-1">
                        <a:solidFill>
                          <a:srgbClr val="000000"/>
                        </a:solidFill>
                        <a:latin typeface="PT Astra Serif"/>
                        <a:ea typeface="Calibri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lang="ru-RU" sz="1400" b="1" strike="noStrike" spc="-1">
                    <a:solidFill>
                      <a:srgbClr val="000000"/>
                    </a:solidFill>
                    <a:latin typeface="Times New Roman"/>
                    <a:ea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"/>
                <c:pt idx="0">
                  <c:v>6518.4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2F5597"/>
            </a:solidFill>
            <a:ln w="25560">
              <a:solidFill>
                <a:srgbClr val="2F5597"/>
              </a:solidFill>
              <a:round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 w="25560">
                <a:solidFill>
                  <a:srgbClr val="2F5597"/>
                </a:solidFill>
                <a:round/>
              </a:ln>
            </c:spPr>
          </c:dPt>
          <c:dLbls>
            <c:dLbl>
              <c:idx val="0"/>
              <c:layout>
                <c:manualLayout>
                  <c:x val="2.2716512060231901E-2"/>
                  <c:y val="1.1090634526159699E-2"/>
                </c:manualLayout>
              </c:layout>
              <c:tx>
                <c:rich>
                  <a:bodyPr/>
                  <a:lstStyle/>
                  <a:p>
                    <a:fld id="{CBBBB679-CC2B-4526-9934-A0B78F4FA38E}" type="VALUE">
                      <a:rPr lang="en-US" sz="1400" b="0" strike="noStrike" spc="-1">
                        <a:solidFill>
                          <a:srgbClr val="000000"/>
                        </a:solidFill>
                        <a:latin typeface="PT Astra Serif"/>
                        <a:ea typeface="Calibri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400" b="1" strike="noStrike" spc="-1">
                    <a:solidFill>
                      <a:srgbClr val="000000"/>
                    </a:solidFill>
                    <a:latin typeface="Calibri"/>
                    <a:ea typeface="Calibri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1"/>
                <c:pt idx="0">
                  <c:v>7108.9</c:v>
                </c:pt>
              </c:numCache>
            </c:numRef>
          </c:val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C5E0B4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2.2716512060232001E-2"/>
                  <c:y val="5.9110333626635403E-3"/>
                </c:manualLayout>
              </c:layout>
              <c:tx>
                <c:rich>
                  <a:bodyPr/>
                  <a:lstStyle/>
                  <a:p>
                    <a:fld id="{5DB367D6-C50C-4886-86F2-954E0B436039}" type="VALUE">
                      <a:rPr lang="en-US" sz="1400" b="0" strike="noStrike" spc="-1">
                        <a:solidFill>
                          <a:srgbClr val="000000"/>
                        </a:solidFill>
                        <a:latin typeface="PT Astra Serif"/>
                        <a:ea typeface="PT Astra Serif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numFmt formatCode="#\ 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\ ##0.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400" b="1" strike="noStrike" spc="-1">
                    <a:solidFill>
                      <a:srgbClr val="000000"/>
                    </a:solidFill>
                    <a:latin typeface="PT Astra Serif"/>
                    <a:ea typeface="PT Astra Serif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1"/>
                <c:pt idx="0">
                  <c:v>6968.1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cylinder"/>
        <c:axId val="406195296"/>
        <c:axId val="405838032"/>
        <c:axId val="0"/>
      </c:bar3DChart>
      <c:catAx>
        <c:axId val="406195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000" b="0" strike="noStrike" spc="-1">
                <a:solidFill>
                  <a:srgbClr val="000000"/>
                </a:solidFill>
                <a:latin typeface="Calibri"/>
                <a:ea typeface="Calibri"/>
              </a:defRPr>
            </a:pPr>
            <a:endParaRPr lang="ru-RU"/>
          </a:p>
        </c:txPr>
        <c:crossAx val="405838032"/>
        <c:crosses val="autoZero"/>
        <c:auto val="1"/>
        <c:lblAlgn val="ctr"/>
        <c:lblOffset val="100"/>
        <c:noMultiLvlLbl val="0"/>
      </c:catAx>
      <c:valAx>
        <c:axId val="405838032"/>
        <c:scaling>
          <c:orientation val="minMax"/>
          <c:max val="8000"/>
          <c:min val="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#\ ##0.0" sourceLinked="0"/>
        <c:majorTickMark val="out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400" b="1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pPr>
            <a:endParaRPr lang="ru-RU"/>
          </a:p>
        </c:txPr>
        <c:crossAx val="406195296"/>
        <c:crosses val="autoZero"/>
        <c:crossBetween val="between"/>
        <c:majorUnit val="1000"/>
        <c:minorUnit val="500"/>
      </c:valAx>
    </c:plotArea>
    <c:legend>
      <c:legendPos val="b"/>
      <c:layout>
        <c:manualLayout>
          <c:xMode val="edge"/>
          <c:yMode val="edge"/>
          <c:x val="0.27941309834085398"/>
          <c:y val="0.92178484076674705"/>
          <c:w val="0.47372915871812299"/>
          <c:h val="6.8182231684804098E-2"/>
        </c:manualLayout>
      </c:layout>
      <c:overlay val="0"/>
      <c:spPr>
        <a:noFill/>
        <a:ln w="25560">
          <a:noFill/>
        </a:ln>
      </c:spPr>
      <c:txPr>
        <a:bodyPr/>
        <a:lstStyle/>
        <a:p>
          <a:pPr>
            <a:defRPr sz="1400" b="1" strike="noStrike" spc="-1">
              <a:solidFill>
                <a:srgbClr val="000000"/>
              </a:solidFill>
              <a:latin typeface="Times New Roman"/>
              <a:ea typeface="Times New Roman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solidFill>
        <a:srgbClr val="D9D9D9"/>
      </a:solidFill>
      <a:round/>
    </a:ln>
  </c:spPr>
  <c:userShapes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3.3472803347280297E-2"/>
          <c:y val="8.2992479218894299E-2"/>
          <c:w val="0.96637776449491897"/>
          <c:h val="0.6970576593218099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755128"/>
        <c:axId val="407755520"/>
      </c:barChart>
      <c:catAx>
        <c:axId val="407755128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5520"/>
        <c:crosses val="autoZero"/>
        <c:auto val="1"/>
        <c:lblAlgn val="ctr"/>
        <c:lblOffset val="100"/>
        <c:noMultiLvlLbl val="0"/>
      </c:catAx>
      <c:valAx>
        <c:axId val="407755520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5128"/>
        <c:crosses val="autoZero"/>
        <c:crossBetween val="midCat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936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1.8679019725044801E-3"/>
          <c:y val="8.7742446233012306E-2"/>
          <c:w val="0.96637776449491897"/>
          <c:h val="0.6970576593218099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756304"/>
        <c:axId val="407756696"/>
      </c:barChart>
      <c:catAx>
        <c:axId val="407756304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6696"/>
        <c:crosses val="autoZero"/>
        <c:auto val="1"/>
        <c:lblAlgn val="ctr"/>
        <c:lblOffset val="100"/>
        <c:noMultiLvlLbl val="0"/>
      </c:catAx>
      <c:valAx>
        <c:axId val="407756696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6304"/>
        <c:crosses val="autoZero"/>
        <c:crossBetween val="midCat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936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1862" b="1" strike="noStrike" spc="46">
                <a:solidFill>
                  <a:srgbClr val="595959"/>
                </a:solidFill>
                <a:latin typeface="PT Astra Serif"/>
                <a:ea typeface="DejaVu Sans"/>
              </a:defRPr>
            </a:pPr>
            <a:r>
              <a:rPr lang="ru-RU" sz="1862" b="1" strike="noStrike" spc="46">
                <a:solidFill>
                  <a:srgbClr val="595959"/>
                </a:solidFill>
                <a:latin typeface="PT Astra Serif"/>
                <a:ea typeface="DejaVu Sans"/>
              </a:rPr>
              <a:t>24 290,3</a:t>
            </a:r>
          </a:p>
        </c:rich>
      </c:tx>
      <c:layout/>
      <c:overlay val="0"/>
      <c:spPr>
        <a:solidFill>
          <a:srgbClr val="C5E0B4"/>
        </a:solidFill>
        <a:ln w="0">
          <a:noFill/>
        </a:ln>
      </c:sp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757480"/>
        <c:axId val="407757872"/>
      </c:barChart>
      <c:catAx>
        <c:axId val="407757480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7872"/>
        <c:crosses val="autoZero"/>
        <c:auto val="1"/>
        <c:lblAlgn val="ctr"/>
        <c:lblOffset val="100"/>
        <c:noMultiLvlLbl val="0"/>
      </c:catAx>
      <c:valAx>
        <c:axId val="407757872"/>
        <c:scaling>
          <c:orientation val="minMax"/>
        </c:scaling>
        <c:delete val="0"/>
        <c:axPos val="l"/>
        <c:numFmt formatCode="General" sourceLinked="1"/>
        <c:majorTickMark val="cross"/>
        <c:minorTickMark val="cross"/>
        <c:tickLblPos val="none"/>
        <c:spPr>
          <a:ln w="0">
            <a:noFill/>
          </a:ln>
        </c:spPr>
        <c:txPr>
          <a:bodyPr/>
          <a:lstStyle/>
          <a:p>
            <a:pPr>
              <a:defRPr sz="1800" b="0" spc="-1"/>
            </a:pPr>
            <a:endParaRPr lang="ru-RU"/>
          </a:p>
        </c:txPr>
        <c:crossAx val="407757480"/>
        <c:crosses val="autoZero"/>
        <c:crossBetween val="midCat"/>
      </c:valAx>
      <c:spPr>
        <a:noFill/>
        <a:ln w="2556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1862" b="1" strike="noStrike" spc="46">
                <a:solidFill>
                  <a:srgbClr val="000000"/>
                </a:solidFill>
                <a:latin typeface="PT Astra Serif"/>
                <a:ea typeface="DejaVu Sans"/>
              </a:defRPr>
            </a:pPr>
            <a:r>
              <a:rPr lang="ru-RU" sz="1862" b="1" strike="noStrike" spc="46">
                <a:solidFill>
                  <a:srgbClr val="000000"/>
                </a:solidFill>
                <a:latin typeface="PT Astra Serif"/>
                <a:ea typeface="DejaVu Sans"/>
              </a:rPr>
              <a:t>35 467,9</a:t>
            </a:r>
          </a:p>
        </c:rich>
      </c:tx>
      <c:layout>
        <c:manualLayout>
          <c:xMode val="edge"/>
          <c:yMode val="edge"/>
          <c:x val="0.30866211806585597"/>
          <c:y val="2.7064981488573999E-2"/>
        </c:manualLayout>
      </c:layout>
      <c:overlay val="0"/>
      <c:spPr>
        <a:solidFill>
          <a:srgbClr val="C5E0B4"/>
        </a:solidFill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2.9664787896766499E-2"/>
          <c:y val="0.181156644963615"/>
          <c:w val="0.85568080688223103"/>
          <c:h val="0.77594791267713503"/>
        </c:manualLayout>
      </c:layout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5B9BD5"/>
            </a:solidFill>
            <a:ln w="0">
              <a:noFill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2"/>
            <c:bubble3D val="0"/>
            <c:spPr>
              <a:solidFill>
                <a:srgbClr val="A5A5A5"/>
              </a:solidFill>
              <a:ln w="0">
                <a:noFill/>
              </a:ln>
            </c:spPr>
          </c:dPt>
          <c:dLbls>
            <c:dLbl>
              <c:idx val="0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Times New Roman"/>
                    <a:ea typeface="DejaVu San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1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доходы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15618.86</c:v>
                </c:pt>
                <c:pt idx="1">
                  <c:v>1307.26</c:v>
                </c:pt>
                <c:pt idx="2">
                  <c:v>18541.77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0"/>
  <c:style val="2"/>
  <c:chart>
    <c:title>
      <c:tx>
        <c:rich>
          <a:bodyPr rot="0"/>
          <a:lstStyle/>
          <a:p>
            <a:pPr>
              <a:defRPr lang="ru-RU" sz="1862" b="1" strike="noStrike" spc="46">
                <a:solidFill>
                  <a:srgbClr val="000000"/>
                </a:solidFill>
                <a:latin typeface="PT Astra Serif"/>
                <a:ea typeface="DejaVu Sans"/>
              </a:defRPr>
            </a:pPr>
            <a:r>
              <a:rPr lang="ru-RU" sz="1862" b="1" strike="noStrike" spc="46">
                <a:solidFill>
                  <a:srgbClr val="000000"/>
                </a:solidFill>
                <a:latin typeface="PT Astra Serif"/>
                <a:ea typeface="DejaVu Sans"/>
              </a:rPr>
              <a:t>39 466,9</a:t>
            </a:r>
          </a:p>
        </c:rich>
      </c:tx>
      <c:layout>
        <c:manualLayout>
          <c:xMode val="edge"/>
          <c:yMode val="edge"/>
          <c:x val="0.30866211806585597"/>
          <c:y val="2.7064981488573999E-2"/>
        </c:manualLayout>
      </c:layout>
      <c:overlay val="0"/>
      <c:spPr>
        <a:solidFill>
          <a:srgbClr val="C5E0B4"/>
        </a:solidFill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2.9664787896766499E-2"/>
          <c:y val="0.181156644963615"/>
          <c:w val="0.85568080688223103"/>
          <c:h val="0.77594791267713503"/>
        </c:manualLayout>
      </c:layout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B9BD5"/>
            </a:solidFill>
            <a:ln w="0">
              <a:noFill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2"/>
            <c:bubble3D val="0"/>
            <c:spPr>
              <a:solidFill>
                <a:srgbClr val="A5A5A5"/>
              </a:solidFill>
              <a:ln w="0">
                <a:noFill/>
              </a:ln>
            </c:spPr>
          </c:dPt>
          <c:dLbls>
            <c:dLbl>
              <c:idx val="0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numFmt formatCode="0.0%" sourceLinked="0"/>
              <c:spPr/>
              <c:txPr>
                <a:bodyPr wrap="square"/>
                <a:lstStyle/>
                <a:p>
                  <a:pPr>
                    <a:defRPr sz="1197" b="1" strike="noStrike" spc="-1">
                      <a:solidFill>
                        <a:srgbClr val="FFFFFF"/>
                      </a:solidFill>
                      <a:latin typeface="Times New Roman"/>
                      <a:ea typeface="DejaVu San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Times New Roman"/>
                    <a:ea typeface="DejaVu San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1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доходы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18811.7</c:v>
                </c:pt>
                <c:pt idx="1">
                  <c:v>2566.6</c:v>
                </c:pt>
                <c:pt idx="2">
                  <c:v>18088.599999999999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72629519873333"/>
          <c:y val="0.19069430449237723"/>
          <c:w val="0.84769008003358659"/>
          <c:h val="0.68932086614173227"/>
        </c:manualLayout>
      </c:layout>
      <c:lineChart>
        <c:grouping val="stacke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'слайд №3 публ. сл.15-17'!$A$4:$A$7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'слайд №3 публ. сл.15-17'!$B$4:$B$7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EB4-47ED-B1F6-D7BC13585F46}"/>
            </c:ext>
          </c:extLst>
        </c:ser>
        <c:ser>
          <c:idx val="1"/>
          <c:order val="1"/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'слайд №3 публ. сл.15-17'!$A$4:$A$7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'слайд №3 публ. сл.15-17'!$C$4:$C$7</c:f>
              <c:numCache>
                <c:formatCode>0.0</c:formatCode>
                <c:ptCount val="4"/>
                <c:pt idx="0">
                  <c:v>10794.4</c:v>
                </c:pt>
                <c:pt idx="1">
                  <c:v>12062.8</c:v>
                </c:pt>
                <c:pt idx="2">
                  <c:v>15618.8</c:v>
                </c:pt>
                <c:pt idx="3">
                  <c:v>18811.7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EB4-47ED-B1F6-D7BC13585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downBars>
        </c:upDownBars>
        <c:marker val="1"/>
        <c:smooth val="0"/>
        <c:axId val="407990552"/>
        <c:axId val="407990944"/>
      </c:lineChart>
      <c:catAx>
        <c:axId val="407990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990944"/>
        <c:crosses val="autoZero"/>
        <c:auto val="1"/>
        <c:lblAlgn val="ctr"/>
        <c:lblOffset val="100"/>
        <c:noMultiLvlLbl val="0"/>
      </c:catAx>
      <c:valAx>
        <c:axId val="407990944"/>
        <c:scaling>
          <c:orientation val="minMax"/>
          <c:min val="700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990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72629519873333"/>
          <c:y val="0.19069430449237723"/>
          <c:w val="0.84769008003358659"/>
          <c:h val="0.68932086614173227"/>
        </c:manualLayout>
      </c:layout>
      <c:lineChart>
        <c:grouping val="stacked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'слайд №3 публ. сл.15-17'!$A$4:$A$7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'слайд №3 публ. сл.15-17'!$B$4:$B$7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EB4-47ED-B1F6-D7BC13585F46}"/>
            </c:ext>
          </c:extLst>
        </c:ser>
        <c:ser>
          <c:idx val="1"/>
          <c:order val="1"/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'слайд №3 публ. сл.15-17'!$A$4:$A$7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</c:v>
                </c:pt>
              </c:strCache>
            </c:strRef>
          </c:cat>
          <c:val>
            <c:numRef>
              <c:f>'слайд №3 публ. сл.15-17'!$C$4:$C$7</c:f>
              <c:numCache>
                <c:formatCode>0.0</c:formatCode>
                <c:ptCount val="4"/>
                <c:pt idx="0">
                  <c:v>1192.5999999999999</c:v>
                </c:pt>
                <c:pt idx="1">
                  <c:v>1516.3</c:v>
                </c:pt>
                <c:pt idx="2">
                  <c:v>1307.3</c:v>
                </c:pt>
                <c:pt idx="3">
                  <c:v>2566.6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EB4-47ED-B1F6-D7BC13585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downBars>
        </c:upDownBars>
        <c:marker val="1"/>
        <c:smooth val="0"/>
        <c:axId val="408260584"/>
        <c:axId val="408260976"/>
      </c:lineChart>
      <c:catAx>
        <c:axId val="408260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8260976"/>
        <c:crosses val="autoZero"/>
        <c:auto val="1"/>
        <c:lblAlgn val="ctr"/>
        <c:lblOffset val="100"/>
        <c:noMultiLvlLbl val="0"/>
      </c:catAx>
      <c:valAx>
        <c:axId val="408260976"/>
        <c:scaling>
          <c:orientation val="minMax"/>
          <c:min val="700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8260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A8D9F9-C2F5-4175-812D-3AAF4C56296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D5BDE3-FB37-4440-80D1-F17211038EB4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Налоговые доходы</a:t>
          </a:r>
          <a:endParaRPr lang="ru-RU" dirty="0"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18FB456D-5D17-40A1-8EE8-A5955D9F71BB}" type="parTrans" cxnId="{0D7DA40D-39FB-4A9B-9022-C705A9D1C479}">
      <dgm:prSet/>
      <dgm:spPr/>
      <dgm:t>
        <a:bodyPr/>
        <a:lstStyle/>
        <a:p>
          <a:endParaRPr lang="ru-RU"/>
        </a:p>
      </dgm:t>
    </dgm:pt>
    <dgm:pt modelId="{9CA3B0CA-F089-4E65-B772-41C74DC9BD11}" type="sibTrans" cxnId="{0D7DA40D-39FB-4A9B-9022-C705A9D1C479}">
      <dgm:prSet/>
      <dgm:spPr/>
      <dgm:t>
        <a:bodyPr/>
        <a:lstStyle/>
        <a:p>
          <a:endParaRPr lang="ru-RU"/>
        </a:p>
      </dgm:t>
    </dgm:pt>
    <dgm:pt modelId="{1BF8F06C-AF06-482F-88E2-5FAC8389CA2D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федеральные налоги и сборы (НДС, акцизы, НДФЛ, налог на прибыль организации,  налоги, предусмотренные специальными налоговыми режимами  и т.д.)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1C88E3E5-B23A-40CE-B013-D5F45D71E780}" type="parTrans" cxnId="{8E60D744-DB57-4D46-A086-C296E6BD52D9}">
      <dgm:prSet/>
      <dgm:spPr/>
      <dgm:t>
        <a:bodyPr/>
        <a:lstStyle/>
        <a:p>
          <a:endParaRPr lang="ru-RU"/>
        </a:p>
      </dgm:t>
    </dgm:pt>
    <dgm:pt modelId="{8B95C753-C66F-4D58-9D7E-4AC0FA241946}" type="sibTrans" cxnId="{8E60D744-DB57-4D46-A086-C296E6BD52D9}">
      <dgm:prSet/>
      <dgm:spPr/>
      <dgm:t>
        <a:bodyPr/>
        <a:lstStyle/>
        <a:p>
          <a:endParaRPr lang="ru-RU"/>
        </a:p>
      </dgm:t>
    </dgm:pt>
    <dgm:pt modelId="{2D507158-1453-418A-A422-95E1E4AF2BF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региональные налоги (налог на имущество организаций, транспортный налог, налог на игорный бизнес)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13BA910C-6693-44D6-B9D3-6F6BD25F746A}" type="parTrans" cxnId="{143D5B0F-0B98-4B2A-B454-38D566E767F9}">
      <dgm:prSet/>
      <dgm:spPr/>
      <dgm:t>
        <a:bodyPr/>
        <a:lstStyle/>
        <a:p>
          <a:endParaRPr lang="ru-RU"/>
        </a:p>
      </dgm:t>
    </dgm:pt>
    <dgm:pt modelId="{3A55E0D1-68D0-4718-82E6-7F448A0E470C}" type="sibTrans" cxnId="{143D5B0F-0B98-4B2A-B454-38D566E767F9}">
      <dgm:prSet/>
      <dgm:spPr/>
      <dgm:t>
        <a:bodyPr/>
        <a:lstStyle/>
        <a:p>
          <a:endParaRPr lang="ru-RU"/>
        </a:p>
      </dgm:t>
    </dgm:pt>
    <dgm:pt modelId="{A2A5EA7D-F8D8-4DE0-8D67-2C7091C17AFE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Неналоговые доходы</a:t>
          </a:r>
          <a:endParaRPr lang="ru-RU" dirty="0"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68EA61E4-3492-4E95-BA40-F1F4F0586FE6}" type="parTrans" cxnId="{BA771A65-17B7-4596-A50F-6191A275D487}">
      <dgm:prSet/>
      <dgm:spPr/>
      <dgm:t>
        <a:bodyPr/>
        <a:lstStyle/>
        <a:p>
          <a:endParaRPr lang="ru-RU"/>
        </a:p>
      </dgm:t>
    </dgm:pt>
    <dgm:pt modelId="{60624A46-F218-4B8B-8897-DD1BCCAAEE05}" type="sibTrans" cxnId="{BA771A65-17B7-4596-A50F-6191A275D487}">
      <dgm:prSet/>
      <dgm:spPr/>
      <dgm:t>
        <a:bodyPr/>
        <a:lstStyle/>
        <a:p>
          <a:endParaRPr lang="ru-RU"/>
        </a:p>
      </dgm:t>
    </dgm:pt>
    <dgm:pt modelId="{DB2C5A1B-366F-406C-A548-B3D4E064CBCF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от продажи государственного и муниципального имущества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8D4C51B1-E641-449B-8DE7-D2E7D95C77BF}" type="parTrans" cxnId="{75F32DF0-5D86-4F1C-896A-36CBAF1DE720}">
      <dgm:prSet/>
      <dgm:spPr/>
      <dgm:t>
        <a:bodyPr/>
        <a:lstStyle/>
        <a:p>
          <a:endParaRPr lang="ru-RU"/>
        </a:p>
      </dgm:t>
    </dgm:pt>
    <dgm:pt modelId="{6F828DD3-2C35-4149-ACE1-99289AB96464}" type="sibTrans" cxnId="{75F32DF0-5D86-4F1C-896A-36CBAF1DE720}">
      <dgm:prSet/>
      <dgm:spPr/>
      <dgm:t>
        <a:bodyPr/>
        <a:lstStyle/>
        <a:p>
          <a:endParaRPr lang="ru-RU"/>
        </a:p>
      </dgm:t>
    </dgm:pt>
    <dgm:pt modelId="{FB6E50C5-C90F-42FF-B06E-A803AE070F4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от использования государственного и муниципального имущества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A6FB4DB2-86CD-4B31-9E13-356B038E6487}" type="parTrans" cxnId="{8396C648-4D04-40B9-8AC3-AEF5728C8CAF}">
      <dgm:prSet/>
      <dgm:spPr/>
      <dgm:t>
        <a:bodyPr/>
        <a:lstStyle/>
        <a:p>
          <a:endParaRPr lang="ru-RU"/>
        </a:p>
      </dgm:t>
    </dgm:pt>
    <dgm:pt modelId="{19DBA2E5-CBC0-48F0-857C-8E6B73748BC1}" type="sibTrans" cxnId="{8396C648-4D04-40B9-8AC3-AEF5728C8CAF}">
      <dgm:prSet/>
      <dgm:spPr/>
      <dgm:t>
        <a:bodyPr/>
        <a:lstStyle/>
        <a:p>
          <a:endParaRPr lang="ru-RU"/>
        </a:p>
      </dgm:t>
    </dgm:pt>
    <dgm:pt modelId="{FB31CA8F-E503-4867-AF55-9501FD9F0325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</a:t>
          </a:r>
          <a:endParaRPr lang="ru-RU" dirty="0"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E4E67393-CA65-485F-B83E-4BE768A9CE50}" type="parTrans" cxnId="{7A64811D-71C5-496B-9782-F2003BE00DB2}">
      <dgm:prSet/>
      <dgm:spPr/>
      <dgm:t>
        <a:bodyPr/>
        <a:lstStyle/>
        <a:p>
          <a:endParaRPr lang="ru-RU"/>
        </a:p>
      </dgm:t>
    </dgm:pt>
    <dgm:pt modelId="{B9A5B412-0621-4A37-A3FA-349B21D425BA}" type="sibTrans" cxnId="{7A64811D-71C5-496B-9782-F2003BE00DB2}">
      <dgm:prSet/>
      <dgm:spPr/>
      <dgm:t>
        <a:bodyPr/>
        <a:lstStyle/>
        <a:p>
          <a:endParaRPr lang="ru-RU"/>
        </a:p>
      </dgm:t>
    </dgm:pt>
    <dgm:pt modelId="{4D83CE98-FFD8-4ADA-B996-75A067049C17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субсидии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48299E9A-233B-4300-B615-D378DC20E6CB}" type="parTrans" cxnId="{EB0B757D-8B95-445B-91C2-8D43D3995B17}">
      <dgm:prSet/>
      <dgm:spPr/>
      <dgm:t>
        <a:bodyPr/>
        <a:lstStyle/>
        <a:p>
          <a:endParaRPr lang="ru-RU"/>
        </a:p>
      </dgm:t>
    </dgm:pt>
    <dgm:pt modelId="{41E6B177-6B07-4B43-AA86-91EA21FE6F89}" type="sibTrans" cxnId="{EB0B757D-8B95-445B-91C2-8D43D3995B17}">
      <dgm:prSet/>
      <dgm:spPr/>
      <dgm:t>
        <a:bodyPr/>
        <a:lstStyle/>
        <a:p>
          <a:endParaRPr lang="ru-RU"/>
        </a:p>
      </dgm:t>
    </dgm:pt>
    <dgm:pt modelId="{230A2B89-A54D-45E6-A8F6-C428EC990C80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субвенции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F1865D19-E8AC-4D6E-825D-7A2ACDBB8046}" type="parTrans" cxnId="{7E99D0B5-F299-42A9-B2C4-84B452678C46}">
      <dgm:prSet/>
      <dgm:spPr/>
      <dgm:t>
        <a:bodyPr/>
        <a:lstStyle/>
        <a:p>
          <a:endParaRPr lang="ru-RU"/>
        </a:p>
      </dgm:t>
    </dgm:pt>
    <dgm:pt modelId="{7953E475-ABC5-482A-9140-A22FF5527D1B}" type="sibTrans" cxnId="{7E99D0B5-F299-42A9-B2C4-84B452678C46}">
      <dgm:prSet/>
      <dgm:spPr/>
      <dgm:t>
        <a:bodyPr/>
        <a:lstStyle/>
        <a:p>
          <a:endParaRPr lang="ru-RU"/>
        </a:p>
      </dgm:t>
    </dgm:pt>
    <dgm:pt modelId="{A8EA5099-E56D-4780-92A9-D1FD4420193F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местные налоги (земельный налог, налог на имущество физических лиц и т.д.)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37CEF4B7-2627-482B-81A5-E7B7DF80C2A3}" type="parTrans" cxnId="{65DD67AE-EE98-4071-9CE8-FC0D25A19524}">
      <dgm:prSet/>
      <dgm:spPr/>
      <dgm:t>
        <a:bodyPr/>
        <a:lstStyle/>
        <a:p>
          <a:endParaRPr lang="ru-RU"/>
        </a:p>
      </dgm:t>
    </dgm:pt>
    <dgm:pt modelId="{3C96854A-348A-4351-B6BC-C9CD38F5A044}" type="sibTrans" cxnId="{65DD67AE-EE98-4071-9CE8-FC0D25A19524}">
      <dgm:prSet/>
      <dgm:spPr/>
      <dgm:t>
        <a:bodyPr/>
        <a:lstStyle/>
        <a:p>
          <a:endParaRPr lang="ru-RU"/>
        </a:p>
      </dgm:t>
    </dgm:pt>
    <dgm:pt modelId="{12BB4D6B-00A7-45A3-B0F2-15246B71F8EF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штрафы, санкции, возмещение ущерба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887C95A1-1B81-43D1-BC7A-62DFA67368D4}" type="parTrans" cxnId="{141C14A4-C4B0-4831-8E44-95CB299CC8EB}">
      <dgm:prSet/>
      <dgm:spPr/>
      <dgm:t>
        <a:bodyPr/>
        <a:lstStyle/>
        <a:p>
          <a:endParaRPr lang="ru-RU"/>
        </a:p>
      </dgm:t>
    </dgm:pt>
    <dgm:pt modelId="{85B20013-C0BB-430E-A3E4-F74C9B5218E3}" type="sibTrans" cxnId="{141C14A4-C4B0-4831-8E44-95CB299CC8EB}">
      <dgm:prSet/>
      <dgm:spPr/>
      <dgm:t>
        <a:bodyPr/>
        <a:lstStyle/>
        <a:p>
          <a:endParaRPr lang="ru-RU"/>
        </a:p>
      </dgm:t>
    </dgm:pt>
    <dgm:pt modelId="{D36EA894-9AA1-468B-8B42-6CC61C9A3694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неналоговые доходы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039593C7-D8CF-4B47-8DAA-778583954689}" type="parTrans" cxnId="{9D421E53-336F-49FB-A07F-245975E0B0F7}">
      <dgm:prSet/>
      <dgm:spPr/>
      <dgm:t>
        <a:bodyPr/>
        <a:lstStyle/>
        <a:p>
          <a:endParaRPr lang="ru-RU"/>
        </a:p>
      </dgm:t>
    </dgm:pt>
    <dgm:pt modelId="{98692B74-D2F2-405F-AFF9-5026692AF905}" type="sibTrans" cxnId="{9D421E53-336F-49FB-A07F-245975E0B0F7}">
      <dgm:prSet/>
      <dgm:spPr/>
      <dgm:t>
        <a:bodyPr/>
        <a:lstStyle/>
        <a:p>
          <a:endParaRPr lang="ru-RU"/>
        </a:p>
      </dgm:t>
    </dgm:pt>
    <dgm:pt modelId="{ADEB625C-5C57-4BC3-9ADB-15882777BEE4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межбюджетные трансферты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D3003C13-4512-4E77-9CFC-6D2E851BE8D8}" type="parTrans" cxnId="{6CBA3E60-8AD5-4727-B75F-7EC0FAEA747E}">
      <dgm:prSet/>
      <dgm:spPr/>
      <dgm:t>
        <a:bodyPr/>
        <a:lstStyle/>
        <a:p>
          <a:endParaRPr lang="ru-RU"/>
        </a:p>
      </dgm:t>
    </dgm:pt>
    <dgm:pt modelId="{703DE0EF-0841-438A-A34B-63F9081B4C50}" type="sibTrans" cxnId="{6CBA3E60-8AD5-4727-B75F-7EC0FAEA747E}">
      <dgm:prSet/>
      <dgm:spPr/>
      <dgm:t>
        <a:bodyPr/>
        <a:lstStyle/>
        <a:p>
          <a:endParaRPr lang="ru-RU"/>
        </a:p>
      </dgm:t>
    </dgm:pt>
    <dgm:pt modelId="{33C724C5-C660-4E62-BB4F-EC09773711FE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прочие безвозмездные поступления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26B9C293-BE1F-4076-8E1A-5CE16C6AADCE}" type="parTrans" cxnId="{85E6F648-3554-472E-A718-26614821DBB4}">
      <dgm:prSet/>
      <dgm:spPr/>
      <dgm:t>
        <a:bodyPr/>
        <a:lstStyle/>
        <a:p>
          <a:endParaRPr lang="ru-RU"/>
        </a:p>
      </dgm:t>
    </dgm:pt>
    <dgm:pt modelId="{8DF747BC-F05A-4711-8F16-25A9F3E712E6}" type="sibTrans" cxnId="{85E6F648-3554-472E-A718-26614821DBB4}">
      <dgm:prSet/>
      <dgm:spPr/>
      <dgm:t>
        <a:bodyPr/>
        <a:lstStyle/>
        <a:p>
          <a:endParaRPr lang="ru-RU"/>
        </a:p>
      </dgm:t>
    </dgm:pt>
    <dgm:pt modelId="{F204E4FA-80DC-4109-BC06-57470B87183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дотации</a:t>
          </a:r>
          <a:endParaRPr lang="ru-RU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F88DBBDD-783E-4678-BBCB-A53492D05C51}" type="parTrans" cxnId="{FF3FB6B1-A7F6-4C4E-89C2-133A5DA7048F}">
      <dgm:prSet/>
      <dgm:spPr/>
      <dgm:t>
        <a:bodyPr/>
        <a:lstStyle/>
        <a:p>
          <a:endParaRPr lang="ru-RU"/>
        </a:p>
      </dgm:t>
    </dgm:pt>
    <dgm:pt modelId="{170531B0-56A6-4C25-8E55-DC46F25633A6}" type="sibTrans" cxnId="{FF3FB6B1-A7F6-4C4E-89C2-133A5DA7048F}">
      <dgm:prSet/>
      <dgm:spPr/>
      <dgm:t>
        <a:bodyPr/>
        <a:lstStyle/>
        <a:p>
          <a:endParaRPr lang="ru-RU"/>
        </a:p>
      </dgm:t>
    </dgm:pt>
    <dgm:pt modelId="{4D2C435A-740C-4F69-BB93-389A2A32F111}" type="pres">
      <dgm:prSet presAssocID="{52A8D9F9-C2F5-4175-812D-3AAF4C56296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361089-79CF-4154-954D-25C5F2B5F44F}" type="pres">
      <dgm:prSet presAssocID="{8BD5BDE3-FB37-4440-80D1-F17211038EB4}" presName="compNode" presStyleCnt="0"/>
      <dgm:spPr/>
    </dgm:pt>
    <dgm:pt modelId="{FCFCAF29-3455-41C5-A620-29C58ED3767F}" type="pres">
      <dgm:prSet presAssocID="{8BD5BDE3-FB37-4440-80D1-F17211038EB4}" presName="aNode" presStyleLbl="bgShp" presStyleIdx="0" presStyleCnt="3"/>
      <dgm:spPr/>
      <dgm:t>
        <a:bodyPr/>
        <a:lstStyle/>
        <a:p>
          <a:endParaRPr lang="ru-RU"/>
        </a:p>
      </dgm:t>
    </dgm:pt>
    <dgm:pt modelId="{189DC1EA-6AA7-4FE7-AC6C-8F240A38416E}" type="pres">
      <dgm:prSet presAssocID="{8BD5BDE3-FB37-4440-80D1-F17211038EB4}" presName="textNode" presStyleLbl="bgShp" presStyleIdx="0" presStyleCnt="3"/>
      <dgm:spPr/>
      <dgm:t>
        <a:bodyPr/>
        <a:lstStyle/>
        <a:p>
          <a:endParaRPr lang="ru-RU"/>
        </a:p>
      </dgm:t>
    </dgm:pt>
    <dgm:pt modelId="{427216B6-0ADC-4AFF-96D0-79A613444B16}" type="pres">
      <dgm:prSet presAssocID="{8BD5BDE3-FB37-4440-80D1-F17211038EB4}" presName="compChildNode" presStyleCnt="0"/>
      <dgm:spPr/>
    </dgm:pt>
    <dgm:pt modelId="{C34582C0-1C29-4B0A-A573-8197EC965AA4}" type="pres">
      <dgm:prSet presAssocID="{8BD5BDE3-FB37-4440-80D1-F17211038EB4}" presName="theInnerList" presStyleCnt="0"/>
      <dgm:spPr/>
    </dgm:pt>
    <dgm:pt modelId="{A0111C9A-205C-4BD2-858E-8E18924C11E1}" type="pres">
      <dgm:prSet presAssocID="{1BF8F06C-AF06-482F-88E2-5FAC8389CA2D}" presName="childNode" presStyleLbl="node1" presStyleIdx="0" presStyleCnt="12" custScaleX="98038" custScaleY="197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735FA7-D9B5-419F-8B9B-49544BDC8018}" type="pres">
      <dgm:prSet presAssocID="{1BF8F06C-AF06-482F-88E2-5FAC8389CA2D}" presName="aSpace2" presStyleCnt="0"/>
      <dgm:spPr/>
    </dgm:pt>
    <dgm:pt modelId="{1802CCEB-7E55-4CD4-8EFD-B6E34F5A39E0}" type="pres">
      <dgm:prSet presAssocID="{2D507158-1453-418A-A422-95E1E4AF2BFB}" presName="child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08EA4-386A-4556-AA24-880A55D33E37}" type="pres">
      <dgm:prSet presAssocID="{2D507158-1453-418A-A422-95E1E4AF2BFB}" presName="aSpace2" presStyleCnt="0"/>
      <dgm:spPr/>
    </dgm:pt>
    <dgm:pt modelId="{B81CFFCC-017D-4064-8750-3FDE9CF053C1}" type="pres">
      <dgm:prSet presAssocID="{A8EA5099-E56D-4780-92A9-D1FD4420193F}" presName="child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B2730-3420-43FB-9B7B-98C4B964B65B}" type="pres">
      <dgm:prSet presAssocID="{8BD5BDE3-FB37-4440-80D1-F17211038EB4}" presName="aSpace" presStyleCnt="0"/>
      <dgm:spPr/>
    </dgm:pt>
    <dgm:pt modelId="{433C3DD1-AC0E-4203-AE1F-26A34B1B66F6}" type="pres">
      <dgm:prSet presAssocID="{A2A5EA7D-F8D8-4DE0-8D67-2C7091C17AFE}" presName="compNode" presStyleCnt="0"/>
      <dgm:spPr/>
    </dgm:pt>
    <dgm:pt modelId="{B060FF27-7C0D-4673-819C-DE22C0E76A19}" type="pres">
      <dgm:prSet presAssocID="{A2A5EA7D-F8D8-4DE0-8D67-2C7091C17AFE}" presName="aNode" presStyleLbl="bgShp" presStyleIdx="1" presStyleCnt="3"/>
      <dgm:spPr/>
      <dgm:t>
        <a:bodyPr/>
        <a:lstStyle/>
        <a:p>
          <a:endParaRPr lang="ru-RU"/>
        </a:p>
      </dgm:t>
    </dgm:pt>
    <dgm:pt modelId="{D5F6D98B-C7DF-4007-B090-75B98377CD34}" type="pres">
      <dgm:prSet presAssocID="{A2A5EA7D-F8D8-4DE0-8D67-2C7091C17AFE}" presName="textNode" presStyleLbl="bgShp" presStyleIdx="1" presStyleCnt="3"/>
      <dgm:spPr/>
      <dgm:t>
        <a:bodyPr/>
        <a:lstStyle/>
        <a:p>
          <a:endParaRPr lang="ru-RU"/>
        </a:p>
      </dgm:t>
    </dgm:pt>
    <dgm:pt modelId="{33F3E3E1-BB12-4B1A-A463-09FBEAD67738}" type="pres">
      <dgm:prSet presAssocID="{A2A5EA7D-F8D8-4DE0-8D67-2C7091C17AFE}" presName="compChildNode" presStyleCnt="0"/>
      <dgm:spPr/>
    </dgm:pt>
    <dgm:pt modelId="{E757E520-FE1C-4C3E-89BF-8CF4A35DB199}" type="pres">
      <dgm:prSet presAssocID="{A2A5EA7D-F8D8-4DE0-8D67-2C7091C17AFE}" presName="theInnerList" presStyleCnt="0"/>
      <dgm:spPr/>
    </dgm:pt>
    <dgm:pt modelId="{9F37A909-0D22-4C13-95C1-BBF0A1A3AAFE}" type="pres">
      <dgm:prSet presAssocID="{DB2C5A1B-366F-406C-A548-B3D4E064CBCF}" presName="childNode" presStyleLbl="node1" presStyleIdx="3" presStyleCnt="12" custLinFactY="98489" custLinFactNeighborX="-79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8DE7C-0773-4547-97A6-CDAD5E91F451}" type="pres">
      <dgm:prSet presAssocID="{DB2C5A1B-366F-406C-A548-B3D4E064CBCF}" presName="aSpace2" presStyleCnt="0"/>
      <dgm:spPr/>
    </dgm:pt>
    <dgm:pt modelId="{D613F7D2-6CDB-437F-ADAC-6DCCFFD115BA}" type="pres">
      <dgm:prSet presAssocID="{FB6E50C5-C90F-42FF-B06E-A803AE070F47}" presName="childNode" presStyleLbl="node1" presStyleIdx="4" presStyleCnt="12" custLinFactY="-100000" custLinFactNeighborX="-793" custLinFactNeighborY="-117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AFF7C-55DA-4BE4-BF03-4B41BEE539DC}" type="pres">
      <dgm:prSet presAssocID="{FB6E50C5-C90F-42FF-B06E-A803AE070F47}" presName="aSpace2" presStyleCnt="0"/>
      <dgm:spPr/>
    </dgm:pt>
    <dgm:pt modelId="{660EFAAB-60A9-4670-8390-402F32FBFFF5}" type="pres">
      <dgm:prSet presAssocID="{12BB4D6B-00A7-45A3-B0F2-15246B71F8EF}" presName="child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F0BD5-86BF-4262-A408-6A52862AB213}" type="pres">
      <dgm:prSet presAssocID="{12BB4D6B-00A7-45A3-B0F2-15246B71F8EF}" presName="aSpace2" presStyleCnt="0"/>
      <dgm:spPr/>
    </dgm:pt>
    <dgm:pt modelId="{5D3785C3-A45C-43DF-A4D0-B0C7497134E8}" type="pres">
      <dgm:prSet presAssocID="{D36EA894-9AA1-468B-8B42-6CC61C9A3694}" presName="child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173C6-F486-47A3-8D15-F62A5F387242}" type="pres">
      <dgm:prSet presAssocID="{A2A5EA7D-F8D8-4DE0-8D67-2C7091C17AFE}" presName="aSpace" presStyleCnt="0"/>
      <dgm:spPr/>
    </dgm:pt>
    <dgm:pt modelId="{63C249F9-A7B6-45EF-B780-D5313E8AE385}" type="pres">
      <dgm:prSet presAssocID="{FB31CA8F-E503-4867-AF55-9501FD9F0325}" presName="compNode" presStyleCnt="0"/>
      <dgm:spPr/>
    </dgm:pt>
    <dgm:pt modelId="{38E01E58-49C3-4BF8-B886-729EE9D57E8B}" type="pres">
      <dgm:prSet presAssocID="{FB31CA8F-E503-4867-AF55-9501FD9F0325}" presName="aNode" presStyleLbl="bgShp" presStyleIdx="2" presStyleCnt="3"/>
      <dgm:spPr/>
      <dgm:t>
        <a:bodyPr/>
        <a:lstStyle/>
        <a:p>
          <a:endParaRPr lang="ru-RU"/>
        </a:p>
      </dgm:t>
    </dgm:pt>
    <dgm:pt modelId="{01573606-D774-4BB0-9BAE-0559CBAF73C5}" type="pres">
      <dgm:prSet presAssocID="{FB31CA8F-E503-4867-AF55-9501FD9F0325}" presName="textNode" presStyleLbl="bgShp" presStyleIdx="2" presStyleCnt="3"/>
      <dgm:spPr/>
      <dgm:t>
        <a:bodyPr/>
        <a:lstStyle/>
        <a:p>
          <a:endParaRPr lang="ru-RU"/>
        </a:p>
      </dgm:t>
    </dgm:pt>
    <dgm:pt modelId="{C654AF54-FB25-492C-840E-E9125B2A0CF0}" type="pres">
      <dgm:prSet presAssocID="{FB31CA8F-E503-4867-AF55-9501FD9F0325}" presName="compChildNode" presStyleCnt="0"/>
      <dgm:spPr/>
    </dgm:pt>
    <dgm:pt modelId="{8C0FC171-DA13-446E-AC22-AA2D7DBD29AF}" type="pres">
      <dgm:prSet presAssocID="{FB31CA8F-E503-4867-AF55-9501FD9F0325}" presName="theInnerList" presStyleCnt="0"/>
      <dgm:spPr/>
    </dgm:pt>
    <dgm:pt modelId="{E2CD170F-1BC9-4CBC-ACFC-B3FDABA12C82}" type="pres">
      <dgm:prSet presAssocID="{F204E4FA-80DC-4109-BC06-57470B87183B}" presName="child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76611-F7A7-4DFC-B267-9814FA89F359}" type="pres">
      <dgm:prSet presAssocID="{F204E4FA-80DC-4109-BC06-57470B87183B}" presName="aSpace2" presStyleCnt="0"/>
      <dgm:spPr/>
    </dgm:pt>
    <dgm:pt modelId="{293E7B7D-83FF-420E-9C1D-ACA2429CF4EA}" type="pres">
      <dgm:prSet presAssocID="{4D83CE98-FFD8-4ADA-B996-75A067049C17}" presName="child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BEF01-004F-430E-B3BA-284E9E329C5D}" type="pres">
      <dgm:prSet presAssocID="{4D83CE98-FFD8-4ADA-B996-75A067049C17}" presName="aSpace2" presStyleCnt="0"/>
      <dgm:spPr/>
    </dgm:pt>
    <dgm:pt modelId="{6CC73385-6C1B-4662-8B00-E0D7534AE650}" type="pres">
      <dgm:prSet presAssocID="{230A2B89-A54D-45E6-A8F6-C428EC990C80}" presName="child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EDE1B-E2C2-4E7E-B8DB-04FB07261B20}" type="pres">
      <dgm:prSet presAssocID="{230A2B89-A54D-45E6-A8F6-C428EC990C80}" presName="aSpace2" presStyleCnt="0"/>
      <dgm:spPr/>
    </dgm:pt>
    <dgm:pt modelId="{F26E5860-0229-41C2-93C3-589E341CE1ED}" type="pres">
      <dgm:prSet presAssocID="{ADEB625C-5C57-4BC3-9ADB-15882777BEE4}" presName="child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71D9A-1DC9-4530-BF3F-05FD5DB15250}" type="pres">
      <dgm:prSet presAssocID="{ADEB625C-5C57-4BC3-9ADB-15882777BEE4}" presName="aSpace2" presStyleCnt="0"/>
      <dgm:spPr/>
    </dgm:pt>
    <dgm:pt modelId="{A7742C53-13C3-47AC-AC1C-BDC4FB5320DE}" type="pres">
      <dgm:prSet presAssocID="{33C724C5-C660-4E62-BB4F-EC09773711FE}" presName="child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BA3E60-8AD5-4727-B75F-7EC0FAEA747E}" srcId="{FB31CA8F-E503-4867-AF55-9501FD9F0325}" destId="{ADEB625C-5C57-4BC3-9ADB-15882777BEE4}" srcOrd="3" destOrd="0" parTransId="{D3003C13-4512-4E77-9CFC-6D2E851BE8D8}" sibTransId="{703DE0EF-0841-438A-A34B-63F9081B4C50}"/>
    <dgm:cxn modelId="{43133B0B-91F2-4EB3-AA67-8527A643E977}" type="presOf" srcId="{230A2B89-A54D-45E6-A8F6-C428EC990C80}" destId="{6CC73385-6C1B-4662-8B00-E0D7534AE650}" srcOrd="0" destOrd="0" presId="urn:microsoft.com/office/officeart/2005/8/layout/lProcess2"/>
    <dgm:cxn modelId="{4551B65E-6D32-4445-B953-99717A5DB5AF}" type="presOf" srcId="{DB2C5A1B-366F-406C-A548-B3D4E064CBCF}" destId="{9F37A909-0D22-4C13-95C1-BBF0A1A3AAFE}" srcOrd="0" destOrd="0" presId="urn:microsoft.com/office/officeart/2005/8/layout/lProcess2"/>
    <dgm:cxn modelId="{EB0B757D-8B95-445B-91C2-8D43D3995B17}" srcId="{FB31CA8F-E503-4867-AF55-9501FD9F0325}" destId="{4D83CE98-FFD8-4ADA-B996-75A067049C17}" srcOrd="1" destOrd="0" parTransId="{48299E9A-233B-4300-B615-D378DC20E6CB}" sibTransId="{41E6B177-6B07-4B43-AA86-91EA21FE6F89}"/>
    <dgm:cxn modelId="{8E60D744-DB57-4D46-A086-C296E6BD52D9}" srcId="{8BD5BDE3-FB37-4440-80D1-F17211038EB4}" destId="{1BF8F06C-AF06-482F-88E2-5FAC8389CA2D}" srcOrd="0" destOrd="0" parTransId="{1C88E3E5-B23A-40CE-B013-D5F45D71E780}" sibTransId="{8B95C753-C66F-4D58-9D7E-4AC0FA241946}"/>
    <dgm:cxn modelId="{75F32DF0-5D86-4F1C-896A-36CBAF1DE720}" srcId="{A2A5EA7D-F8D8-4DE0-8D67-2C7091C17AFE}" destId="{DB2C5A1B-366F-406C-A548-B3D4E064CBCF}" srcOrd="0" destOrd="0" parTransId="{8D4C51B1-E641-449B-8DE7-D2E7D95C77BF}" sibTransId="{6F828DD3-2C35-4149-ACE1-99289AB96464}"/>
    <dgm:cxn modelId="{8396C648-4D04-40B9-8AC3-AEF5728C8CAF}" srcId="{A2A5EA7D-F8D8-4DE0-8D67-2C7091C17AFE}" destId="{FB6E50C5-C90F-42FF-B06E-A803AE070F47}" srcOrd="1" destOrd="0" parTransId="{A6FB4DB2-86CD-4B31-9E13-356B038E6487}" sibTransId="{19DBA2E5-CBC0-48F0-857C-8E6B73748BC1}"/>
    <dgm:cxn modelId="{9D421E53-336F-49FB-A07F-245975E0B0F7}" srcId="{A2A5EA7D-F8D8-4DE0-8D67-2C7091C17AFE}" destId="{D36EA894-9AA1-468B-8B42-6CC61C9A3694}" srcOrd="3" destOrd="0" parTransId="{039593C7-D8CF-4B47-8DAA-778583954689}" sibTransId="{98692B74-D2F2-405F-AFF9-5026692AF905}"/>
    <dgm:cxn modelId="{6058111E-FC5D-49EF-962B-300A3AFF8977}" type="presOf" srcId="{F204E4FA-80DC-4109-BC06-57470B87183B}" destId="{E2CD170F-1BC9-4CBC-ACFC-B3FDABA12C82}" srcOrd="0" destOrd="0" presId="urn:microsoft.com/office/officeart/2005/8/layout/lProcess2"/>
    <dgm:cxn modelId="{141C14A4-C4B0-4831-8E44-95CB299CC8EB}" srcId="{A2A5EA7D-F8D8-4DE0-8D67-2C7091C17AFE}" destId="{12BB4D6B-00A7-45A3-B0F2-15246B71F8EF}" srcOrd="2" destOrd="0" parTransId="{887C95A1-1B81-43D1-BC7A-62DFA67368D4}" sibTransId="{85B20013-C0BB-430E-A3E4-F74C9B5218E3}"/>
    <dgm:cxn modelId="{AF0FE149-924E-4826-82C1-874F501668B5}" type="presOf" srcId="{D36EA894-9AA1-468B-8B42-6CC61C9A3694}" destId="{5D3785C3-A45C-43DF-A4D0-B0C7497134E8}" srcOrd="0" destOrd="0" presId="urn:microsoft.com/office/officeart/2005/8/layout/lProcess2"/>
    <dgm:cxn modelId="{701519F2-64AD-4D72-85BA-C328F1C4D39D}" type="presOf" srcId="{8BD5BDE3-FB37-4440-80D1-F17211038EB4}" destId="{FCFCAF29-3455-41C5-A620-29C58ED3767F}" srcOrd="0" destOrd="0" presId="urn:microsoft.com/office/officeart/2005/8/layout/lProcess2"/>
    <dgm:cxn modelId="{BA771A65-17B7-4596-A50F-6191A275D487}" srcId="{52A8D9F9-C2F5-4175-812D-3AAF4C56296C}" destId="{A2A5EA7D-F8D8-4DE0-8D67-2C7091C17AFE}" srcOrd="1" destOrd="0" parTransId="{68EA61E4-3492-4E95-BA40-F1F4F0586FE6}" sibTransId="{60624A46-F218-4B8B-8897-DD1BCCAAEE05}"/>
    <dgm:cxn modelId="{B0AD6B6F-E2E0-45EB-AF8C-31F0673297A0}" type="presOf" srcId="{1BF8F06C-AF06-482F-88E2-5FAC8389CA2D}" destId="{A0111C9A-205C-4BD2-858E-8E18924C11E1}" srcOrd="0" destOrd="0" presId="urn:microsoft.com/office/officeart/2005/8/layout/lProcess2"/>
    <dgm:cxn modelId="{61D3A309-250F-42D0-9434-A54F9A498A29}" type="presOf" srcId="{52A8D9F9-C2F5-4175-812D-3AAF4C56296C}" destId="{4D2C435A-740C-4F69-BB93-389A2A32F111}" srcOrd="0" destOrd="0" presId="urn:microsoft.com/office/officeart/2005/8/layout/lProcess2"/>
    <dgm:cxn modelId="{7E99D0B5-F299-42A9-B2C4-84B452678C46}" srcId="{FB31CA8F-E503-4867-AF55-9501FD9F0325}" destId="{230A2B89-A54D-45E6-A8F6-C428EC990C80}" srcOrd="2" destOrd="0" parTransId="{F1865D19-E8AC-4D6E-825D-7A2ACDBB8046}" sibTransId="{7953E475-ABC5-482A-9140-A22FF5527D1B}"/>
    <dgm:cxn modelId="{A8FB9A05-76BD-4497-B1F1-9871E15146AC}" type="presOf" srcId="{2D507158-1453-418A-A422-95E1E4AF2BFB}" destId="{1802CCEB-7E55-4CD4-8EFD-B6E34F5A39E0}" srcOrd="0" destOrd="0" presId="urn:microsoft.com/office/officeart/2005/8/layout/lProcess2"/>
    <dgm:cxn modelId="{FF3FB6B1-A7F6-4C4E-89C2-133A5DA7048F}" srcId="{FB31CA8F-E503-4867-AF55-9501FD9F0325}" destId="{F204E4FA-80DC-4109-BC06-57470B87183B}" srcOrd="0" destOrd="0" parTransId="{F88DBBDD-783E-4678-BBCB-A53492D05C51}" sibTransId="{170531B0-56A6-4C25-8E55-DC46F25633A6}"/>
    <dgm:cxn modelId="{0D7DA40D-39FB-4A9B-9022-C705A9D1C479}" srcId="{52A8D9F9-C2F5-4175-812D-3AAF4C56296C}" destId="{8BD5BDE3-FB37-4440-80D1-F17211038EB4}" srcOrd="0" destOrd="0" parTransId="{18FB456D-5D17-40A1-8EE8-A5955D9F71BB}" sibTransId="{9CA3B0CA-F089-4E65-B772-41C74DC9BD11}"/>
    <dgm:cxn modelId="{B90B4F85-3348-4555-B8D4-A314114DE65E}" type="presOf" srcId="{4D83CE98-FFD8-4ADA-B996-75A067049C17}" destId="{293E7B7D-83FF-420E-9C1D-ACA2429CF4EA}" srcOrd="0" destOrd="0" presId="urn:microsoft.com/office/officeart/2005/8/layout/lProcess2"/>
    <dgm:cxn modelId="{7A64811D-71C5-496B-9782-F2003BE00DB2}" srcId="{52A8D9F9-C2F5-4175-812D-3AAF4C56296C}" destId="{FB31CA8F-E503-4867-AF55-9501FD9F0325}" srcOrd="2" destOrd="0" parTransId="{E4E67393-CA65-485F-B83E-4BE768A9CE50}" sibTransId="{B9A5B412-0621-4A37-A3FA-349B21D425BA}"/>
    <dgm:cxn modelId="{85E6F648-3554-472E-A718-26614821DBB4}" srcId="{FB31CA8F-E503-4867-AF55-9501FD9F0325}" destId="{33C724C5-C660-4E62-BB4F-EC09773711FE}" srcOrd="4" destOrd="0" parTransId="{26B9C293-BE1F-4076-8E1A-5CE16C6AADCE}" sibTransId="{8DF747BC-F05A-4711-8F16-25A9F3E712E6}"/>
    <dgm:cxn modelId="{143D5B0F-0B98-4B2A-B454-38D566E767F9}" srcId="{8BD5BDE3-FB37-4440-80D1-F17211038EB4}" destId="{2D507158-1453-418A-A422-95E1E4AF2BFB}" srcOrd="1" destOrd="0" parTransId="{13BA910C-6693-44D6-B9D3-6F6BD25F746A}" sibTransId="{3A55E0D1-68D0-4718-82E6-7F448A0E470C}"/>
    <dgm:cxn modelId="{6E66F841-5ED7-477E-8A2A-F98F6C9A7811}" type="presOf" srcId="{12BB4D6B-00A7-45A3-B0F2-15246B71F8EF}" destId="{660EFAAB-60A9-4670-8390-402F32FBFFF5}" srcOrd="0" destOrd="0" presId="urn:microsoft.com/office/officeart/2005/8/layout/lProcess2"/>
    <dgm:cxn modelId="{A5C59838-260F-4F91-A20D-31D6E1E4A505}" type="presOf" srcId="{FB6E50C5-C90F-42FF-B06E-A803AE070F47}" destId="{D613F7D2-6CDB-437F-ADAC-6DCCFFD115BA}" srcOrd="0" destOrd="0" presId="urn:microsoft.com/office/officeart/2005/8/layout/lProcess2"/>
    <dgm:cxn modelId="{F68E53DA-6802-4D1D-92BB-CA2C2C4A4981}" type="presOf" srcId="{FB31CA8F-E503-4867-AF55-9501FD9F0325}" destId="{38E01E58-49C3-4BF8-B886-729EE9D57E8B}" srcOrd="0" destOrd="0" presId="urn:microsoft.com/office/officeart/2005/8/layout/lProcess2"/>
    <dgm:cxn modelId="{16CA7A4C-A119-45AB-8BC5-50CA25B1D0C7}" type="presOf" srcId="{ADEB625C-5C57-4BC3-9ADB-15882777BEE4}" destId="{F26E5860-0229-41C2-93C3-589E341CE1ED}" srcOrd="0" destOrd="0" presId="urn:microsoft.com/office/officeart/2005/8/layout/lProcess2"/>
    <dgm:cxn modelId="{E4958384-E38D-4481-94BE-93BE849F7DC4}" type="presOf" srcId="{33C724C5-C660-4E62-BB4F-EC09773711FE}" destId="{A7742C53-13C3-47AC-AC1C-BDC4FB5320DE}" srcOrd="0" destOrd="0" presId="urn:microsoft.com/office/officeart/2005/8/layout/lProcess2"/>
    <dgm:cxn modelId="{C0D4B8AE-DEFC-4A47-9267-053236E0EDC5}" type="presOf" srcId="{A2A5EA7D-F8D8-4DE0-8D67-2C7091C17AFE}" destId="{D5F6D98B-C7DF-4007-B090-75B98377CD34}" srcOrd="1" destOrd="0" presId="urn:microsoft.com/office/officeart/2005/8/layout/lProcess2"/>
    <dgm:cxn modelId="{32356DBD-59F4-44DF-8635-925F474F22EA}" type="presOf" srcId="{A8EA5099-E56D-4780-92A9-D1FD4420193F}" destId="{B81CFFCC-017D-4064-8750-3FDE9CF053C1}" srcOrd="0" destOrd="0" presId="urn:microsoft.com/office/officeart/2005/8/layout/lProcess2"/>
    <dgm:cxn modelId="{52BBAD29-D398-4746-98D0-8F88ACED571E}" type="presOf" srcId="{8BD5BDE3-FB37-4440-80D1-F17211038EB4}" destId="{189DC1EA-6AA7-4FE7-AC6C-8F240A38416E}" srcOrd="1" destOrd="0" presId="urn:microsoft.com/office/officeart/2005/8/layout/lProcess2"/>
    <dgm:cxn modelId="{7E6D7EB1-E711-4A3D-9DD3-00401A0D66FD}" type="presOf" srcId="{A2A5EA7D-F8D8-4DE0-8D67-2C7091C17AFE}" destId="{B060FF27-7C0D-4673-819C-DE22C0E76A19}" srcOrd="0" destOrd="0" presId="urn:microsoft.com/office/officeart/2005/8/layout/lProcess2"/>
    <dgm:cxn modelId="{E2E4BD6F-858D-43D3-A196-5007396D6558}" type="presOf" srcId="{FB31CA8F-E503-4867-AF55-9501FD9F0325}" destId="{01573606-D774-4BB0-9BAE-0559CBAF73C5}" srcOrd="1" destOrd="0" presId="urn:microsoft.com/office/officeart/2005/8/layout/lProcess2"/>
    <dgm:cxn modelId="{65DD67AE-EE98-4071-9CE8-FC0D25A19524}" srcId="{8BD5BDE3-FB37-4440-80D1-F17211038EB4}" destId="{A8EA5099-E56D-4780-92A9-D1FD4420193F}" srcOrd="2" destOrd="0" parTransId="{37CEF4B7-2627-482B-81A5-E7B7DF80C2A3}" sibTransId="{3C96854A-348A-4351-B6BC-C9CD38F5A044}"/>
    <dgm:cxn modelId="{B5892D27-0593-46C3-B575-30045841F840}" type="presParOf" srcId="{4D2C435A-740C-4F69-BB93-389A2A32F111}" destId="{14361089-79CF-4154-954D-25C5F2B5F44F}" srcOrd="0" destOrd="0" presId="urn:microsoft.com/office/officeart/2005/8/layout/lProcess2"/>
    <dgm:cxn modelId="{79215DA8-EFF1-47E1-A510-E3C343CB0803}" type="presParOf" srcId="{14361089-79CF-4154-954D-25C5F2B5F44F}" destId="{FCFCAF29-3455-41C5-A620-29C58ED3767F}" srcOrd="0" destOrd="0" presId="urn:microsoft.com/office/officeart/2005/8/layout/lProcess2"/>
    <dgm:cxn modelId="{9F72D773-0E76-4C19-8251-148746824F0E}" type="presParOf" srcId="{14361089-79CF-4154-954D-25C5F2B5F44F}" destId="{189DC1EA-6AA7-4FE7-AC6C-8F240A38416E}" srcOrd="1" destOrd="0" presId="urn:microsoft.com/office/officeart/2005/8/layout/lProcess2"/>
    <dgm:cxn modelId="{3AB212B2-29CD-45F3-9ADE-06EF0F1C3027}" type="presParOf" srcId="{14361089-79CF-4154-954D-25C5F2B5F44F}" destId="{427216B6-0ADC-4AFF-96D0-79A613444B16}" srcOrd="2" destOrd="0" presId="urn:microsoft.com/office/officeart/2005/8/layout/lProcess2"/>
    <dgm:cxn modelId="{ED0F4857-718C-407B-93FB-EADACE95E35E}" type="presParOf" srcId="{427216B6-0ADC-4AFF-96D0-79A613444B16}" destId="{C34582C0-1C29-4B0A-A573-8197EC965AA4}" srcOrd="0" destOrd="0" presId="urn:microsoft.com/office/officeart/2005/8/layout/lProcess2"/>
    <dgm:cxn modelId="{C837AC50-6383-4A71-B14E-952834A9141A}" type="presParOf" srcId="{C34582C0-1C29-4B0A-A573-8197EC965AA4}" destId="{A0111C9A-205C-4BD2-858E-8E18924C11E1}" srcOrd="0" destOrd="0" presId="urn:microsoft.com/office/officeart/2005/8/layout/lProcess2"/>
    <dgm:cxn modelId="{AB996A5E-95A3-46F2-8E2C-F38144D46847}" type="presParOf" srcId="{C34582C0-1C29-4B0A-A573-8197EC965AA4}" destId="{52735FA7-D9B5-419F-8B9B-49544BDC8018}" srcOrd="1" destOrd="0" presId="urn:microsoft.com/office/officeart/2005/8/layout/lProcess2"/>
    <dgm:cxn modelId="{F7D08926-D1D7-4606-B978-D7F2B78601F4}" type="presParOf" srcId="{C34582C0-1C29-4B0A-A573-8197EC965AA4}" destId="{1802CCEB-7E55-4CD4-8EFD-B6E34F5A39E0}" srcOrd="2" destOrd="0" presId="urn:microsoft.com/office/officeart/2005/8/layout/lProcess2"/>
    <dgm:cxn modelId="{DAA5048E-D478-4250-9C57-1536728C0E9E}" type="presParOf" srcId="{C34582C0-1C29-4B0A-A573-8197EC965AA4}" destId="{9B108EA4-386A-4556-AA24-880A55D33E37}" srcOrd="3" destOrd="0" presId="urn:microsoft.com/office/officeart/2005/8/layout/lProcess2"/>
    <dgm:cxn modelId="{89927CC1-31A6-4B90-B8A7-98BF70E6176E}" type="presParOf" srcId="{C34582C0-1C29-4B0A-A573-8197EC965AA4}" destId="{B81CFFCC-017D-4064-8750-3FDE9CF053C1}" srcOrd="4" destOrd="0" presId="urn:microsoft.com/office/officeart/2005/8/layout/lProcess2"/>
    <dgm:cxn modelId="{7C9F60A5-D29E-4348-894B-C145A7A92133}" type="presParOf" srcId="{4D2C435A-740C-4F69-BB93-389A2A32F111}" destId="{78AB2730-3420-43FB-9B7B-98C4B964B65B}" srcOrd="1" destOrd="0" presId="urn:microsoft.com/office/officeart/2005/8/layout/lProcess2"/>
    <dgm:cxn modelId="{0DE68D5A-4F16-4D72-9648-C284ADCEC785}" type="presParOf" srcId="{4D2C435A-740C-4F69-BB93-389A2A32F111}" destId="{433C3DD1-AC0E-4203-AE1F-26A34B1B66F6}" srcOrd="2" destOrd="0" presId="urn:microsoft.com/office/officeart/2005/8/layout/lProcess2"/>
    <dgm:cxn modelId="{569B15F4-D75F-4C0F-8D1E-4641D40EC488}" type="presParOf" srcId="{433C3DD1-AC0E-4203-AE1F-26A34B1B66F6}" destId="{B060FF27-7C0D-4673-819C-DE22C0E76A19}" srcOrd="0" destOrd="0" presId="urn:microsoft.com/office/officeart/2005/8/layout/lProcess2"/>
    <dgm:cxn modelId="{30E0F2B0-429C-4FBB-B854-CB1DECBF881B}" type="presParOf" srcId="{433C3DD1-AC0E-4203-AE1F-26A34B1B66F6}" destId="{D5F6D98B-C7DF-4007-B090-75B98377CD34}" srcOrd="1" destOrd="0" presId="urn:microsoft.com/office/officeart/2005/8/layout/lProcess2"/>
    <dgm:cxn modelId="{E0175C2A-FB7A-4A8E-AC53-0FC83981F35D}" type="presParOf" srcId="{433C3DD1-AC0E-4203-AE1F-26A34B1B66F6}" destId="{33F3E3E1-BB12-4B1A-A463-09FBEAD67738}" srcOrd="2" destOrd="0" presId="urn:microsoft.com/office/officeart/2005/8/layout/lProcess2"/>
    <dgm:cxn modelId="{4E914C11-CDDF-436C-8966-C04EF8E0449E}" type="presParOf" srcId="{33F3E3E1-BB12-4B1A-A463-09FBEAD67738}" destId="{E757E520-FE1C-4C3E-89BF-8CF4A35DB199}" srcOrd="0" destOrd="0" presId="urn:microsoft.com/office/officeart/2005/8/layout/lProcess2"/>
    <dgm:cxn modelId="{578910BC-1158-4C74-B47F-C808007CD9EF}" type="presParOf" srcId="{E757E520-FE1C-4C3E-89BF-8CF4A35DB199}" destId="{9F37A909-0D22-4C13-95C1-BBF0A1A3AAFE}" srcOrd="0" destOrd="0" presId="urn:microsoft.com/office/officeart/2005/8/layout/lProcess2"/>
    <dgm:cxn modelId="{6B8C70E3-1049-4B97-B936-7885F8947765}" type="presParOf" srcId="{E757E520-FE1C-4C3E-89BF-8CF4A35DB199}" destId="{6FC8DE7C-0773-4547-97A6-CDAD5E91F451}" srcOrd="1" destOrd="0" presId="urn:microsoft.com/office/officeart/2005/8/layout/lProcess2"/>
    <dgm:cxn modelId="{91E4046B-CAD9-4016-B14B-A555F6474497}" type="presParOf" srcId="{E757E520-FE1C-4C3E-89BF-8CF4A35DB199}" destId="{D613F7D2-6CDB-437F-ADAC-6DCCFFD115BA}" srcOrd="2" destOrd="0" presId="urn:microsoft.com/office/officeart/2005/8/layout/lProcess2"/>
    <dgm:cxn modelId="{694D73C9-9873-498C-A42C-3470CF274ED0}" type="presParOf" srcId="{E757E520-FE1C-4C3E-89BF-8CF4A35DB199}" destId="{B22AFF7C-55DA-4BE4-BF03-4B41BEE539DC}" srcOrd="3" destOrd="0" presId="urn:microsoft.com/office/officeart/2005/8/layout/lProcess2"/>
    <dgm:cxn modelId="{F0EF4D3C-1062-44D0-94D2-84DF294A6449}" type="presParOf" srcId="{E757E520-FE1C-4C3E-89BF-8CF4A35DB199}" destId="{660EFAAB-60A9-4670-8390-402F32FBFFF5}" srcOrd="4" destOrd="0" presId="urn:microsoft.com/office/officeart/2005/8/layout/lProcess2"/>
    <dgm:cxn modelId="{2FA3F3C5-F84A-4D16-8D5F-0E5EE2E3E648}" type="presParOf" srcId="{E757E520-FE1C-4C3E-89BF-8CF4A35DB199}" destId="{11AF0BD5-86BF-4262-A408-6A52862AB213}" srcOrd="5" destOrd="0" presId="urn:microsoft.com/office/officeart/2005/8/layout/lProcess2"/>
    <dgm:cxn modelId="{C2E47A50-A0BF-490D-BC1C-16A727E9BCD9}" type="presParOf" srcId="{E757E520-FE1C-4C3E-89BF-8CF4A35DB199}" destId="{5D3785C3-A45C-43DF-A4D0-B0C7497134E8}" srcOrd="6" destOrd="0" presId="urn:microsoft.com/office/officeart/2005/8/layout/lProcess2"/>
    <dgm:cxn modelId="{5C1DDB6F-EAFA-46DB-B312-A53C9329F8FE}" type="presParOf" srcId="{4D2C435A-740C-4F69-BB93-389A2A32F111}" destId="{6DA173C6-F486-47A3-8D15-F62A5F387242}" srcOrd="3" destOrd="0" presId="urn:microsoft.com/office/officeart/2005/8/layout/lProcess2"/>
    <dgm:cxn modelId="{FDB7339A-FA9D-49C9-8D17-301D97D420D6}" type="presParOf" srcId="{4D2C435A-740C-4F69-BB93-389A2A32F111}" destId="{63C249F9-A7B6-45EF-B780-D5313E8AE385}" srcOrd="4" destOrd="0" presId="urn:microsoft.com/office/officeart/2005/8/layout/lProcess2"/>
    <dgm:cxn modelId="{E1F1CFDC-D79F-4F23-B5A6-AF9105CC90B5}" type="presParOf" srcId="{63C249F9-A7B6-45EF-B780-D5313E8AE385}" destId="{38E01E58-49C3-4BF8-B886-729EE9D57E8B}" srcOrd="0" destOrd="0" presId="urn:microsoft.com/office/officeart/2005/8/layout/lProcess2"/>
    <dgm:cxn modelId="{912AEB03-3105-4782-8CF3-55BFFAEEFC76}" type="presParOf" srcId="{63C249F9-A7B6-45EF-B780-D5313E8AE385}" destId="{01573606-D774-4BB0-9BAE-0559CBAF73C5}" srcOrd="1" destOrd="0" presId="urn:microsoft.com/office/officeart/2005/8/layout/lProcess2"/>
    <dgm:cxn modelId="{88100C4A-89F9-4D88-AD73-DBC3ABEA2E28}" type="presParOf" srcId="{63C249F9-A7B6-45EF-B780-D5313E8AE385}" destId="{C654AF54-FB25-492C-840E-E9125B2A0CF0}" srcOrd="2" destOrd="0" presId="urn:microsoft.com/office/officeart/2005/8/layout/lProcess2"/>
    <dgm:cxn modelId="{09614E5C-C3F6-4509-9791-553C4C672761}" type="presParOf" srcId="{C654AF54-FB25-492C-840E-E9125B2A0CF0}" destId="{8C0FC171-DA13-446E-AC22-AA2D7DBD29AF}" srcOrd="0" destOrd="0" presId="urn:microsoft.com/office/officeart/2005/8/layout/lProcess2"/>
    <dgm:cxn modelId="{6E5E07CB-0E32-4A81-8A11-2059D13CD75C}" type="presParOf" srcId="{8C0FC171-DA13-446E-AC22-AA2D7DBD29AF}" destId="{E2CD170F-1BC9-4CBC-ACFC-B3FDABA12C82}" srcOrd="0" destOrd="0" presId="urn:microsoft.com/office/officeart/2005/8/layout/lProcess2"/>
    <dgm:cxn modelId="{E8CFEEED-0F57-4E51-8BC6-2374A7CB2034}" type="presParOf" srcId="{8C0FC171-DA13-446E-AC22-AA2D7DBD29AF}" destId="{A3376611-F7A7-4DFC-B267-9814FA89F359}" srcOrd="1" destOrd="0" presId="urn:microsoft.com/office/officeart/2005/8/layout/lProcess2"/>
    <dgm:cxn modelId="{F34F23C1-2800-4D07-9CC1-1DDDB56CF25B}" type="presParOf" srcId="{8C0FC171-DA13-446E-AC22-AA2D7DBD29AF}" destId="{293E7B7D-83FF-420E-9C1D-ACA2429CF4EA}" srcOrd="2" destOrd="0" presId="urn:microsoft.com/office/officeart/2005/8/layout/lProcess2"/>
    <dgm:cxn modelId="{7E849563-9198-4D7D-8D54-A2F9B15804C2}" type="presParOf" srcId="{8C0FC171-DA13-446E-AC22-AA2D7DBD29AF}" destId="{4FEBEF01-004F-430E-B3BA-284E9E329C5D}" srcOrd="3" destOrd="0" presId="urn:microsoft.com/office/officeart/2005/8/layout/lProcess2"/>
    <dgm:cxn modelId="{53483C42-FE48-450C-AC0A-2822E942B308}" type="presParOf" srcId="{8C0FC171-DA13-446E-AC22-AA2D7DBD29AF}" destId="{6CC73385-6C1B-4662-8B00-E0D7534AE650}" srcOrd="4" destOrd="0" presId="urn:microsoft.com/office/officeart/2005/8/layout/lProcess2"/>
    <dgm:cxn modelId="{006ECA92-66F3-4B4A-BD67-393509358341}" type="presParOf" srcId="{8C0FC171-DA13-446E-AC22-AA2D7DBD29AF}" destId="{303EDE1B-E2C2-4E7E-B8DB-04FB07261B20}" srcOrd="5" destOrd="0" presId="urn:microsoft.com/office/officeart/2005/8/layout/lProcess2"/>
    <dgm:cxn modelId="{C6F956E7-AF2F-4138-80FB-6509C5345985}" type="presParOf" srcId="{8C0FC171-DA13-446E-AC22-AA2D7DBD29AF}" destId="{F26E5860-0229-41C2-93C3-589E341CE1ED}" srcOrd="6" destOrd="0" presId="urn:microsoft.com/office/officeart/2005/8/layout/lProcess2"/>
    <dgm:cxn modelId="{3EC9F611-DE25-430B-9F72-B404824D595D}" type="presParOf" srcId="{8C0FC171-DA13-446E-AC22-AA2D7DBD29AF}" destId="{BA571D9A-1DC9-4530-BF3F-05FD5DB15250}" srcOrd="7" destOrd="0" presId="urn:microsoft.com/office/officeart/2005/8/layout/lProcess2"/>
    <dgm:cxn modelId="{7F88EF97-21E9-48EC-9183-3B98F741C4B9}" type="presParOf" srcId="{8C0FC171-DA13-446E-AC22-AA2D7DBD29AF}" destId="{A7742C53-13C3-47AC-AC1C-BDC4FB5320DE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D4E51C-9093-4EEA-B9A7-50BC973DD0ED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10F061-0B69-4A05-88C0-409FAE53C831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 всего 18 088,6</a:t>
          </a:r>
        </a:p>
        <a:p>
          <a:pPr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в том числе:</a:t>
          </a:r>
        </a:p>
      </dgm:t>
    </dgm:pt>
    <dgm:pt modelId="{3D8A143A-785C-4E2E-823A-156E3D13DB18}" type="parTrans" cxnId="{336CC8DB-8FE1-4261-856A-B43D478E178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D8814A-CBAA-4D9F-ABCC-0803D0F65328}" type="sibTrans" cxnId="{336CC8DB-8FE1-4261-856A-B43D478E178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1F7613-D15B-4A54-9A3D-F29CF5E93213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Дотации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404,2</a:t>
          </a:r>
        </a:p>
      </dgm:t>
    </dgm:pt>
    <dgm:pt modelId="{9FD6CE30-B6A4-4C03-B905-4C93328FC426}" type="parTrans" cxnId="{86939457-7AAE-4682-914F-147049F893CD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3E9BF-BB70-44D6-AA73-CB9BE8A0702F}" type="sibTrans" cxnId="{86939457-7AAE-4682-914F-147049F893CD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CD93BE-3B9C-42A2-90A3-BA2DAC1444D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Субсидии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5 025,2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A7902FFB-0F3C-4F67-B715-168AA873F3F0}" type="parTrans" cxnId="{14D454DA-57E2-41ED-9BF2-A2E0E57E5BD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ED9555-062E-42E8-AC29-EE8C876BEB6A}" type="sibTrans" cxnId="{14D454DA-57E2-41ED-9BF2-A2E0E57E5BD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D961AA-9BFD-4539-8223-E8D3598583AE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бюджетов бюджетной системы Российской Федерации от возврата остатков субсидий, субвенций и иных межбюджетных трансфертов, имеющих целевое назначение, прошлых лет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12,2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8D773C5E-80B3-43E4-8D2A-D338F24236C1}" type="parTrans" cxnId="{22ECF1D3-0EF4-4311-8C29-8649FC82A92F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D6DA56-0D1C-4106-9CD4-D85081BBB841}" type="sibTrans" cxnId="{22ECF1D3-0EF4-4311-8C29-8649FC82A92F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C69D53-9AA3-4285-8DEC-FBF344A6C22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Субвенции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10 747,0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F6FD3BCE-10E0-441A-BB0D-F8681AF6A513}" type="parTrans" cxnId="{D9859E3F-19BF-4FC8-B1A9-990783E82A7D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1293CD-1827-4919-A36A-1664BEAD6FFE}" type="sibTrans" cxnId="{D9859E3F-19BF-4FC8-B1A9-990783E82A7D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403DFF-D8AA-4903-837C-4A9475F6A01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межбюджетные трансферты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1 886,2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572F8709-03B8-4031-8DD7-2CE45B570780}" type="parTrans" cxnId="{A38988A8-33B1-484B-8D21-849F18B4C5D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637D1D-C6EA-4E43-ACD7-9B8798EF193A}" type="sibTrans" cxnId="{A38988A8-33B1-484B-8D21-849F18B4C5D8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9566D9-EF50-4DC4-82F6-9ABC4965BA7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 от негосударственных организаций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37,5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7A18449F-40AA-420B-997A-55EF9F72E420}" type="parTrans" cxnId="{AF922089-EC98-49DB-92C5-757C6ACDA4EC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39C21-DC4A-4E34-A3E9-EA85C44A901E}" type="sibTrans" cxnId="{AF922089-EC98-49DB-92C5-757C6ACDA4EC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ED6571-2625-4282-B5DC-328C331A861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Прочие безвозмездные поступления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13,8</a:t>
          </a:r>
        </a:p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 </a:t>
          </a:r>
        </a:p>
      </dgm:t>
    </dgm:pt>
    <dgm:pt modelId="{D6DE9BD9-8613-4B4B-97EE-A3EB303CC5C5}" type="parTrans" cxnId="{F7707A77-02D1-4319-AEB1-CF73427110A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833385-1A4C-4B13-915B-8A61A401D94B}" type="sibTrans" cxnId="{F7707A77-02D1-4319-AEB1-CF73427110A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E85AC-07D4-4BFA-A1FE-518AF0A8547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Возврат остатков субсидий, субвенций и иных межбюджетных трансфертов, имеющих целевое назначение, прошлых лет</a:t>
          </a:r>
        </a:p>
        <a:p>
          <a:r>
            <a:rPr lang="ru-RU" sz="2000" b="1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(-)37,5</a:t>
          </a:r>
          <a:endParaRPr lang="ru-RU" sz="2000" b="1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gm:t>
    </dgm:pt>
    <dgm:pt modelId="{3E881B15-B909-4360-917D-E81B2D9FE9C6}" type="parTrans" cxnId="{FF641481-5A34-49EB-8F4E-EEBA5BB974F4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10EC6D-F676-4B82-9AAC-D7A4A41E8886}" type="sibTrans" cxnId="{FF641481-5A34-49EB-8F4E-EEBA5BB974F4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6E964B-1E27-4D62-B70E-A0A487E5F74D}">
      <dgm:prSet/>
      <dgm:spPr/>
      <dgm:t>
        <a:bodyPr/>
        <a:lstStyle/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E0B7C0-4715-4788-B08F-18450DBA83B7}" type="parTrans" cxnId="{45096DA8-5ADD-4DAB-BEB8-42035F687B87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3ED3D9-5914-4A8A-BA09-5642D1216411}" type="sibTrans" cxnId="{45096DA8-5ADD-4DAB-BEB8-42035F687B87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37790-A4DE-4BCB-B2A4-9C542D050E9A}" type="pres">
      <dgm:prSet presAssocID="{0AD4E51C-9093-4EEA-B9A7-50BC973DD0E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936B49-BB73-4897-A4BD-71C52714C443}" type="pres">
      <dgm:prSet presAssocID="{E510F061-0B69-4A05-88C0-409FAE53C831}" presName="roof" presStyleLbl="dkBgShp" presStyleIdx="0" presStyleCnt="2" custLinFactNeighborX="0" custLinFactNeighborY="-543"/>
      <dgm:spPr/>
      <dgm:t>
        <a:bodyPr/>
        <a:lstStyle/>
        <a:p>
          <a:endParaRPr lang="ru-RU"/>
        </a:p>
      </dgm:t>
    </dgm:pt>
    <dgm:pt modelId="{374F70FE-03D9-4E7B-8515-B07980C12C20}" type="pres">
      <dgm:prSet presAssocID="{E510F061-0B69-4A05-88C0-409FAE53C831}" presName="pillars" presStyleCnt="0"/>
      <dgm:spPr/>
    </dgm:pt>
    <dgm:pt modelId="{221E8F06-040B-46EA-8ACF-93898F8BF156}" type="pres">
      <dgm:prSet presAssocID="{E510F061-0B69-4A05-88C0-409FAE53C831}" presName="pillar1" presStyleLbl="node1" presStyleIdx="0" presStyleCnt="8" custScaleX="61110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B3213-AF2C-4CD2-93A3-CB94DD372325}" type="pres">
      <dgm:prSet presAssocID="{7ECD93BE-3B9C-42A2-90A3-BA2DAC1444D7}" presName="pillarX" presStyleLbl="node1" presStyleIdx="1" presStyleCnt="8" custScaleX="66665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B5C2A-A0AA-43D9-B4EC-B3ADA6253ED3}" type="pres">
      <dgm:prSet presAssocID="{DBC69D53-9AA3-4285-8DEC-FBF344A6C220}" presName="pillarX" presStyleLbl="node1" presStyleIdx="2" presStyleCnt="8" custScaleX="64485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4149D-7F4D-4D28-9ECC-8E6FBBEFDB48}" type="pres">
      <dgm:prSet presAssocID="{3A403DFF-D8AA-4903-837C-4A9475F6A012}" presName="pillarX" presStyleLbl="node1" presStyleIdx="3" presStyleCnt="8" custScaleX="85813" custScaleY="91631" custLinFactNeighborY="-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C0EF7-9F0F-4FD2-A547-72CED950C9BA}" type="pres">
      <dgm:prSet presAssocID="{E79566D9-EF50-4DC4-82F6-9ABC4965BA74}" presName="pillarX" presStyleLbl="node1" presStyleIdx="4" presStyleCnt="8" custScaleX="105658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7B8F8-13B8-4428-B3F3-8480F4F18612}" type="pres">
      <dgm:prSet presAssocID="{7DED6571-2625-4282-B5DC-328C331A861C}" presName="pillarX" presStyleLbl="node1" presStyleIdx="5" presStyleCnt="8" custScaleX="81759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521A0-4865-43D7-8458-CE12ADB2FCC3}" type="pres">
      <dgm:prSet presAssocID="{CAD961AA-9BFD-4539-8223-E8D3598583AE}" presName="pillarX" presStyleLbl="node1" presStyleIdx="6" presStyleCnt="8" custScaleX="118489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8CBD0-3DFB-45DA-BBEA-272649435741}" type="pres">
      <dgm:prSet presAssocID="{572E85AC-07D4-4BFA-A1FE-518AF0A85477}" presName="pillarX" presStyleLbl="node1" presStyleIdx="7" presStyleCnt="8" custScaleX="87125" custScaleY="91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C35BA-6F2C-4AC0-BD9D-E21722F6A79E}" type="pres">
      <dgm:prSet presAssocID="{E510F061-0B69-4A05-88C0-409FAE53C831}" presName="base" presStyleLbl="dkBgShp" presStyleIdx="1" presStyleCnt="2" custFlipVert="1" custScaleY="14312" custLinFactNeighborX="4393" custLinFactNeighborY="-20791"/>
      <dgm:spPr/>
    </dgm:pt>
  </dgm:ptLst>
  <dgm:cxnLst>
    <dgm:cxn modelId="{A38988A8-33B1-484B-8D21-849F18B4C5D8}" srcId="{E510F061-0B69-4A05-88C0-409FAE53C831}" destId="{3A403DFF-D8AA-4903-837C-4A9475F6A012}" srcOrd="3" destOrd="0" parTransId="{572F8709-03B8-4031-8DD7-2CE45B570780}" sibTransId="{DF637D1D-C6EA-4E43-ACD7-9B8798EF193A}"/>
    <dgm:cxn modelId="{D9859E3F-19BF-4FC8-B1A9-990783E82A7D}" srcId="{E510F061-0B69-4A05-88C0-409FAE53C831}" destId="{DBC69D53-9AA3-4285-8DEC-FBF344A6C220}" srcOrd="2" destOrd="0" parTransId="{F6FD3BCE-10E0-441A-BB0D-F8681AF6A513}" sibTransId="{D71293CD-1827-4919-A36A-1664BEAD6FFE}"/>
    <dgm:cxn modelId="{5A7A29BF-E939-4656-93DF-CEBB61263DD8}" type="presOf" srcId="{3A403DFF-D8AA-4903-837C-4A9475F6A012}" destId="{DB94149D-7F4D-4D28-9ECC-8E6FBBEFDB48}" srcOrd="0" destOrd="0" presId="urn:microsoft.com/office/officeart/2005/8/layout/hList3"/>
    <dgm:cxn modelId="{14D454DA-57E2-41ED-9BF2-A2E0E57E5BD8}" srcId="{E510F061-0B69-4A05-88C0-409FAE53C831}" destId="{7ECD93BE-3B9C-42A2-90A3-BA2DAC1444D7}" srcOrd="1" destOrd="0" parTransId="{A7902FFB-0F3C-4F67-B715-168AA873F3F0}" sibTransId="{BCED9555-062E-42E8-AC29-EE8C876BEB6A}"/>
    <dgm:cxn modelId="{22ECF1D3-0EF4-4311-8C29-8649FC82A92F}" srcId="{E510F061-0B69-4A05-88C0-409FAE53C831}" destId="{CAD961AA-9BFD-4539-8223-E8D3598583AE}" srcOrd="6" destOrd="0" parTransId="{8D773C5E-80B3-43E4-8D2A-D338F24236C1}" sibTransId="{B2D6DA56-0D1C-4106-9CD4-D85081BBB841}"/>
    <dgm:cxn modelId="{2EFF2072-EA02-4FDA-B26E-4E16F23FBEE9}" type="presOf" srcId="{CAD961AA-9BFD-4539-8223-E8D3598583AE}" destId="{EB0521A0-4865-43D7-8458-CE12ADB2FCC3}" srcOrd="0" destOrd="0" presId="urn:microsoft.com/office/officeart/2005/8/layout/hList3"/>
    <dgm:cxn modelId="{336CC8DB-8FE1-4261-856A-B43D478E1788}" srcId="{0AD4E51C-9093-4EEA-B9A7-50BC973DD0ED}" destId="{E510F061-0B69-4A05-88C0-409FAE53C831}" srcOrd="0" destOrd="0" parTransId="{3D8A143A-785C-4E2E-823A-156E3D13DB18}" sibTransId="{45D8814A-CBAA-4D9F-ABCC-0803D0F65328}"/>
    <dgm:cxn modelId="{B4EE401E-07FB-44E8-826A-0C7556B4E0A6}" type="presOf" srcId="{E79566D9-EF50-4DC4-82F6-9ABC4965BA74}" destId="{1CEC0EF7-9F0F-4FD2-A547-72CED950C9BA}" srcOrd="0" destOrd="0" presId="urn:microsoft.com/office/officeart/2005/8/layout/hList3"/>
    <dgm:cxn modelId="{1743ACEB-BA43-4975-8840-AA4888A71096}" type="presOf" srcId="{541F7613-D15B-4A54-9A3D-F29CF5E93213}" destId="{221E8F06-040B-46EA-8ACF-93898F8BF156}" srcOrd="0" destOrd="0" presId="urn:microsoft.com/office/officeart/2005/8/layout/hList3"/>
    <dgm:cxn modelId="{29EF6E29-2C97-4E92-841D-9A92C05C2B4C}" type="presOf" srcId="{7DED6571-2625-4282-B5DC-328C331A861C}" destId="{E8B7B8F8-13B8-4428-B3F3-8480F4F18612}" srcOrd="0" destOrd="0" presId="urn:microsoft.com/office/officeart/2005/8/layout/hList3"/>
    <dgm:cxn modelId="{423E47BB-EC7F-452B-A8A4-46D19A7E78DA}" type="presOf" srcId="{7ECD93BE-3B9C-42A2-90A3-BA2DAC1444D7}" destId="{3BEB3213-AF2C-4CD2-93A3-CB94DD372325}" srcOrd="0" destOrd="0" presId="urn:microsoft.com/office/officeart/2005/8/layout/hList3"/>
    <dgm:cxn modelId="{F7707A77-02D1-4319-AEB1-CF73427110A9}" srcId="{E510F061-0B69-4A05-88C0-409FAE53C831}" destId="{7DED6571-2625-4282-B5DC-328C331A861C}" srcOrd="5" destOrd="0" parTransId="{D6DE9BD9-8613-4B4B-97EE-A3EB303CC5C5}" sibTransId="{6D833385-1A4C-4B13-915B-8A61A401D94B}"/>
    <dgm:cxn modelId="{83BB9498-DB11-47A0-AB5B-C099FE8EDAF7}" type="presOf" srcId="{E510F061-0B69-4A05-88C0-409FAE53C831}" destId="{7D936B49-BB73-4897-A4BD-71C52714C443}" srcOrd="0" destOrd="0" presId="urn:microsoft.com/office/officeart/2005/8/layout/hList3"/>
    <dgm:cxn modelId="{AF922089-EC98-49DB-92C5-757C6ACDA4EC}" srcId="{E510F061-0B69-4A05-88C0-409FAE53C831}" destId="{E79566D9-EF50-4DC4-82F6-9ABC4965BA74}" srcOrd="4" destOrd="0" parTransId="{7A18449F-40AA-420B-997A-55EF9F72E420}" sibTransId="{98539C21-DC4A-4E34-A3E9-EA85C44A901E}"/>
    <dgm:cxn modelId="{3BF64CE6-6A1A-4CA1-A8A3-7E9132E28D92}" type="presOf" srcId="{0AD4E51C-9093-4EEA-B9A7-50BC973DD0ED}" destId="{2C237790-A4DE-4BCB-B2A4-9C542D050E9A}" srcOrd="0" destOrd="0" presId="urn:microsoft.com/office/officeart/2005/8/layout/hList3"/>
    <dgm:cxn modelId="{45096DA8-5ADD-4DAB-BEB8-42035F687B87}" srcId="{0AD4E51C-9093-4EEA-B9A7-50BC973DD0ED}" destId="{EF6E964B-1E27-4D62-B70E-A0A487E5F74D}" srcOrd="1" destOrd="0" parTransId="{A3E0B7C0-4715-4788-B08F-18450DBA83B7}" sibTransId="{3C3ED3D9-5914-4A8A-BA09-5642D1216411}"/>
    <dgm:cxn modelId="{7F300C9A-C745-4C72-9F65-85E8C6FB4F20}" type="presOf" srcId="{572E85AC-07D4-4BFA-A1FE-518AF0A85477}" destId="{71C8CBD0-3DFB-45DA-BBEA-272649435741}" srcOrd="0" destOrd="0" presId="urn:microsoft.com/office/officeart/2005/8/layout/hList3"/>
    <dgm:cxn modelId="{86939457-7AAE-4682-914F-147049F893CD}" srcId="{E510F061-0B69-4A05-88C0-409FAE53C831}" destId="{541F7613-D15B-4A54-9A3D-F29CF5E93213}" srcOrd="0" destOrd="0" parTransId="{9FD6CE30-B6A4-4C03-B905-4C93328FC426}" sibTransId="{5883E9BF-BB70-44D6-AA73-CB9BE8A0702F}"/>
    <dgm:cxn modelId="{FF641481-5A34-49EB-8F4E-EEBA5BB974F4}" srcId="{E510F061-0B69-4A05-88C0-409FAE53C831}" destId="{572E85AC-07D4-4BFA-A1FE-518AF0A85477}" srcOrd="7" destOrd="0" parTransId="{3E881B15-B909-4360-917D-E81B2D9FE9C6}" sibTransId="{7210EC6D-F676-4B82-9AAC-D7A4A41E8886}"/>
    <dgm:cxn modelId="{3FE65DF2-522A-49C6-AC63-7D6E68015C0F}" type="presOf" srcId="{DBC69D53-9AA3-4285-8DEC-FBF344A6C220}" destId="{53FB5C2A-A0AA-43D9-B4EC-B3ADA6253ED3}" srcOrd="0" destOrd="0" presId="urn:microsoft.com/office/officeart/2005/8/layout/hList3"/>
    <dgm:cxn modelId="{4FB78E25-60B5-47C9-883C-54A86569FE61}" type="presParOf" srcId="{2C237790-A4DE-4BCB-B2A4-9C542D050E9A}" destId="{7D936B49-BB73-4897-A4BD-71C52714C443}" srcOrd="0" destOrd="0" presId="urn:microsoft.com/office/officeart/2005/8/layout/hList3"/>
    <dgm:cxn modelId="{6812A3E0-63E6-4CAF-B98F-F055951BA722}" type="presParOf" srcId="{2C237790-A4DE-4BCB-B2A4-9C542D050E9A}" destId="{374F70FE-03D9-4E7B-8515-B07980C12C20}" srcOrd="1" destOrd="0" presId="urn:microsoft.com/office/officeart/2005/8/layout/hList3"/>
    <dgm:cxn modelId="{D14A5AA8-84EF-44C9-8DE2-7B8F57E1861A}" type="presParOf" srcId="{374F70FE-03D9-4E7B-8515-B07980C12C20}" destId="{221E8F06-040B-46EA-8ACF-93898F8BF156}" srcOrd="0" destOrd="0" presId="urn:microsoft.com/office/officeart/2005/8/layout/hList3"/>
    <dgm:cxn modelId="{AD044A2B-782C-4A88-8306-0AB1A21BB742}" type="presParOf" srcId="{374F70FE-03D9-4E7B-8515-B07980C12C20}" destId="{3BEB3213-AF2C-4CD2-93A3-CB94DD372325}" srcOrd="1" destOrd="0" presId="urn:microsoft.com/office/officeart/2005/8/layout/hList3"/>
    <dgm:cxn modelId="{0A67BD0B-3ACB-4AA1-B0B1-FC561140EA0F}" type="presParOf" srcId="{374F70FE-03D9-4E7B-8515-B07980C12C20}" destId="{53FB5C2A-A0AA-43D9-B4EC-B3ADA6253ED3}" srcOrd="2" destOrd="0" presId="urn:microsoft.com/office/officeart/2005/8/layout/hList3"/>
    <dgm:cxn modelId="{7B9DA4B1-651B-4A81-961C-1B5962F2813B}" type="presParOf" srcId="{374F70FE-03D9-4E7B-8515-B07980C12C20}" destId="{DB94149D-7F4D-4D28-9ECC-8E6FBBEFDB48}" srcOrd="3" destOrd="0" presId="urn:microsoft.com/office/officeart/2005/8/layout/hList3"/>
    <dgm:cxn modelId="{F4357848-ECB4-40C9-9512-B78928804514}" type="presParOf" srcId="{374F70FE-03D9-4E7B-8515-B07980C12C20}" destId="{1CEC0EF7-9F0F-4FD2-A547-72CED950C9BA}" srcOrd="4" destOrd="0" presId="urn:microsoft.com/office/officeart/2005/8/layout/hList3"/>
    <dgm:cxn modelId="{15ACAAE6-9A25-41D4-91C4-42456A5B7AFB}" type="presParOf" srcId="{374F70FE-03D9-4E7B-8515-B07980C12C20}" destId="{E8B7B8F8-13B8-4428-B3F3-8480F4F18612}" srcOrd="5" destOrd="0" presId="urn:microsoft.com/office/officeart/2005/8/layout/hList3"/>
    <dgm:cxn modelId="{80E439A4-826D-4EE6-8132-959A0A6EAFC6}" type="presParOf" srcId="{374F70FE-03D9-4E7B-8515-B07980C12C20}" destId="{EB0521A0-4865-43D7-8458-CE12ADB2FCC3}" srcOrd="6" destOrd="0" presId="urn:microsoft.com/office/officeart/2005/8/layout/hList3"/>
    <dgm:cxn modelId="{899724DF-2F6B-4E32-8A35-4A25E515BB72}" type="presParOf" srcId="{374F70FE-03D9-4E7B-8515-B07980C12C20}" destId="{71C8CBD0-3DFB-45DA-BBEA-272649435741}" srcOrd="7" destOrd="0" presId="urn:microsoft.com/office/officeart/2005/8/layout/hList3"/>
    <dgm:cxn modelId="{CF72D1A8-08DA-426A-9923-596206B87717}" type="presParOf" srcId="{2C237790-A4DE-4BCB-B2A4-9C542D050E9A}" destId="{6EAC35BA-6F2C-4AC0-BD9D-E21722F6A79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CAF29-3455-41C5-A620-29C58ED3767F}">
      <dsp:nvSpPr>
        <dsp:cNvPr id="0" name=""/>
        <dsp:cNvSpPr/>
      </dsp:nvSpPr>
      <dsp:spPr>
        <a:xfrm>
          <a:off x="999" y="0"/>
          <a:ext cx="2597537" cy="47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Налоговые доходы</a:t>
          </a:r>
          <a:endParaRPr lang="ru-RU" sz="2900" kern="1200" dirty="0"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999" y="0"/>
        <a:ext cx="2597537" cy="1421388"/>
      </dsp:txXfrm>
    </dsp:sp>
    <dsp:sp modelId="{A0111C9A-205C-4BD2-858E-8E18924C11E1}">
      <dsp:nvSpPr>
        <dsp:cNvPr id="0" name=""/>
        <dsp:cNvSpPr/>
      </dsp:nvSpPr>
      <dsp:spPr>
        <a:xfrm>
          <a:off x="281138" y="1421977"/>
          <a:ext cx="2037258" cy="14180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федеральные налоги и сборы (НДС, акцизы, НДФЛ, налог на прибыль организации,  налоги, предусмотренные специальными налоговыми режимами  и т.д.)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22670" y="1463509"/>
        <a:ext cx="1954194" cy="1334946"/>
      </dsp:txXfrm>
    </dsp:sp>
    <dsp:sp modelId="{1802CCEB-7E55-4CD4-8EFD-B6E34F5A39E0}">
      <dsp:nvSpPr>
        <dsp:cNvPr id="0" name=""/>
        <dsp:cNvSpPr/>
      </dsp:nvSpPr>
      <dsp:spPr>
        <a:xfrm>
          <a:off x="260752" y="2950687"/>
          <a:ext cx="2078029" cy="719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региональные налоги (налог на имущество организаций, транспортный налог, налог на игорный бизнес)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281827" y="2971762"/>
        <a:ext cx="2035879" cy="677392"/>
      </dsp:txXfrm>
    </dsp:sp>
    <dsp:sp modelId="{B81CFFCC-017D-4064-8750-3FDE9CF053C1}">
      <dsp:nvSpPr>
        <dsp:cNvPr id="0" name=""/>
        <dsp:cNvSpPr/>
      </dsp:nvSpPr>
      <dsp:spPr>
        <a:xfrm>
          <a:off x="260752" y="3780929"/>
          <a:ext cx="2078029" cy="7195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местные налоги (земельный налог, налог на имущество физических лиц и т.д.)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281827" y="3802004"/>
        <a:ext cx="2035879" cy="677392"/>
      </dsp:txXfrm>
    </dsp:sp>
    <dsp:sp modelId="{B060FF27-7C0D-4673-819C-DE22C0E76A19}">
      <dsp:nvSpPr>
        <dsp:cNvPr id="0" name=""/>
        <dsp:cNvSpPr/>
      </dsp:nvSpPr>
      <dsp:spPr>
        <a:xfrm>
          <a:off x="2793351" y="0"/>
          <a:ext cx="2597537" cy="47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Неналоговые доходы</a:t>
          </a:r>
          <a:endParaRPr lang="ru-RU" sz="2900" kern="1200" dirty="0"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2793351" y="0"/>
        <a:ext cx="2597537" cy="1421388"/>
      </dsp:txXfrm>
    </dsp:sp>
    <dsp:sp modelId="{9F37A909-0D22-4C13-95C1-BBF0A1A3AAFE}">
      <dsp:nvSpPr>
        <dsp:cNvPr id="0" name=""/>
        <dsp:cNvSpPr/>
      </dsp:nvSpPr>
      <dsp:spPr>
        <a:xfrm>
          <a:off x="3036626" y="2207482"/>
          <a:ext cx="2078029" cy="690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от продажи государственного и муниципального имущества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056842" y="2227698"/>
        <a:ext cx="2037597" cy="649787"/>
      </dsp:txXfrm>
    </dsp:sp>
    <dsp:sp modelId="{D613F7D2-6CDB-437F-ADAC-6DCCFFD115BA}">
      <dsp:nvSpPr>
        <dsp:cNvPr id="0" name=""/>
        <dsp:cNvSpPr/>
      </dsp:nvSpPr>
      <dsp:spPr>
        <a:xfrm>
          <a:off x="3036626" y="1402504"/>
          <a:ext cx="2078029" cy="690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от использования государственного и муниципального имущества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056842" y="1422720"/>
        <a:ext cx="2037597" cy="649787"/>
      </dsp:txXfrm>
    </dsp:sp>
    <dsp:sp modelId="{660EFAAB-60A9-4670-8390-402F32FBFFF5}">
      <dsp:nvSpPr>
        <dsp:cNvPr id="0" name=""/>
        <dsp:cNvSpPr/>
      </dsp:nvSpPr>
      <dsp:spPr>
        <a:xfrm>
          <a:off x="3053105" y="3014318"/>
          <a:ext cx="2078029" cy="690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штрафы, санкции, возмещение ущерба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073321" y="3034534"/>
        <a:ext cx="2037597" cy="649787"/>
      </dsp:txXfrm>
    </dsp:sp>
    <dsp:sp modelId="{5D3785C3-A45C-43DF-A4D0-B0C7497134E8}">
      <dsp:nvSpPr>
        <dsp:cNvPr id="0" name=""/>
        <dsp:cNvSpPr/>
      </dsp:nvSpPr>
      <dsp:spPr>
        <a:xfrm>
          <a:off x="3053105" y="3810726"/>
          <a:ext cx="2078029" cy="690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неналоговые доходы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073321" y="3830942"/>
        <a:ext cx="2037597" cy="649787"/>
      </dsp:txXfrm>
    </dsp:sp>
    <dsp:sp modelId="{38E01E58-49C3-4BF8-B886-729EE9D57E8B}">
      <dsp:nvSpPr>
        <dsp:cNvPr id="0" name=""/>
        <dsp:cNvSpPr/>
      </dsp:nvSpPr>
      <dsp:spPr>
        <a:xfrm>
          <a:off x="5585703" y="0"/>
          <a:ext cx="2597537" cy="47379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</a:t>
          </a:r>
          <a:endParaRPr lang="ru-RU" sz="2900" kern="1200" dirty="0"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585703" y="0"/>
        <a:ext cx="2597537" cy="1421388"/>
      </dsp:txXfrm>
    </dsp:sp>
    <dsp:sp modelId="{E2CD170F-1BC9-4CBC-ACFC-B3FDABA12C82}">
      <dsp:nvSpPr>
        <dsp:cNvPr id="0" name=""/>
        <dsp:cNvSpPr/>
      </dsp:nvSpPr>
      <dsp:spPr>
        <a:xfrm>
          <a:off x="5845457" y="1422284"/>
          <a:ext cx="2078029" cy="548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дотации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861511" y="1438338"/>
        <a:ext cx="2045921" cy="516007"/>
      </dsp:txXfrm>
    </dsp:sp>
    <dsp:sp modelId="{293E7B7D-83FF-420E-9C1D-ACA2429CF4EA}">
      <dsp:nvSpPr>
        <dsp:cNvPr id="0" name=""/>
        <dsp:cNvSpPr/>
      </dsp:nvSpPr>
      <dsp:spPr>
        <a:xfrm>
          <a:off x="5845457" y="2054725"/>
          <a:ext cx="2078029" cy="548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субсидии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861511" y="2070779"/>
        <a:ext cx="2045921" cy="516007"/>
      </dsp:txXfrm>
    </dsp:sp>
    <dsp:sp modelId="{6CC73385-6C1B-4662-8B00-E0D7534AE650}">
      <dsp:nvSpPr>
        <dsp:cNvPr id="0" name=""/>
        <dsp:cNvSpPr/>
      </dsp:nvSpPr>
      <dsp:spPr>
        <a:xfrm>
          <a:off x="5845457" y="2687167"/>
          <a:ext cx="2078029" cy="548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субвенции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861511" y="2703221"/>
        <a:ext cx="2045921" cy="516007"/>
      </dsp:txXfrm>
    </dsp:sp>
    <dsp:sp modelId="{F26E5860-0229-41C2-93C3-589E341CE1ED}">
      <dsp:nvSpPr>
        <dsp:cNvPr id="0" name=""/>
        <dsp:cNvSpPr/>
      </dsp:nvSpPr>
      <dsp:spPr>
        <a:xfrm>
          <a:off x="5845457" y="3319608"/>
          <a:ext cx="2078029" cy="548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межбюджетные трансферты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861511" y="3335662"/>
        <a:ext cx="2045921" cy="516007"/>
      </dsp:txXfrm>
    </dsp:sp>
    <dsp:sp modelId="{A7742C53-13C3-47AC-AC1C-BDC4FB5320DE}">
      <dsp:nvSpPr>
        <dsp:cNvPr id="0" name=""/>
        <dsp:cNvSpPr/>
      </dsp:nvSpPr>
      <dsp:spPr>
        <a:xfrm>
          <a:off x="5845457" y="3952049"/>
          <a:ext cx="2078029" cy="548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прочие безвозмездные поступления</a:t>
          </a:r>
          <a:endParaRPr lang="ru-RU" sz="1200" kern="1200" dirty="0">
            <a:solidFill>
              <a:sysClr val="windowText" lastClr="000000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861511" y="3968103"/>
        <a:ext cx="2045921" cy="516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36B49-BB73-4897-A4BD-71C52714C443}">
      <dsp:nvSpPr>
        <dsp:cNvPr id="0" name=""/>
        <dsp:cNvSpPr/>
      </dsp:nvSpPr>
      <dsp:spPr>
        <a:xfrm>
          <a:off x="0" y="79776"/>
          <a:ext cx="12199680" cy="179053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 всего 18 088,6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PT Astra Serif" panose="020A0603040505020204" pitchFamily="18" charset="-52"/>
              <a:cs typeface="Times New Roman" panose="02020603050405020304" pitchFamily="18" charset="0"/>
            </a:rPr>
            <a:t>в том числе:</a:t>
          </a:r>
        </a:p>
      </dsp:txBody>
      <dsp:txXfrm>
        <a:off x="0" y="79776"/>
        <a:ext cx="12199680" cy="1790532"/>
      </dsp:txXfrm>
    </dsp:sp>
    <dsp:sp modelId="{221E8F06-040B-46EA-8ACF-93898F8BF156}">
      <dsp:nvSpPr>
        <dsp:cNvPr id="0" name=""/>
        <dsp:cNvSpPr/>
      </dsp:nvSpPr>
      <dsp:spPr>
        <a:xfrm>
          <a:off x="3373" y="2037373"/>
          <a:ext cx="1110275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Дотации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404,2</a:t>
          </a:r>
        </a:p>
      </dsp:txBody>
      <dsp:txXfrm>
        <a:off x="3373" y="2037373"/>
        <a:ext cx="1110275" cy="3445432"/>
      </dsp:txXfrm>
    </dsp:sp>
    <dsp:sp modelId="{3BEB3213-AF2C-4CD2-93A3-CB94DD372325}">
      <dsp:nvSpPr>
        <dsp:cNvPr id="0" name=""/>
        <dsp:cNvSpPr/>
      </dsp:nvSpPr>
      <dsp:spPr>
        <a:xfrm>
          <a:off x="1113649" y="2037373"/>
          <a:ext cx="1211200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Субсидии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5 025,2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1113649" y="2037373"/>
        <a:ext cx="1211200" cy="3445432"/>
      </dsp:txXfrm>
    </dsp:sp>
    <dsp:sp modelId="{53FB5C2A-A0AA-43D9-B4EC-B3ADA6253ED3}">
      <dsp:nvSpPr>
        <dsp:cNvPr id="0" name=""/>
        <dsp:cNvSpPr/>
      </dsp:nvSpPr>
      <dsp:spPr>
        <a:xfrm>
          <a:off x="2324850" y="2037373"/>
          <a:ext cx="1171593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Субвенции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10 747,0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2324850" y="2037373"/>
        <a:ext cx="1171593" cy="3445432"/>
      </dsp:txXfrm>
    </dsp:sp>
    <dsp:sp modelId="{DB94149D-7F4D-4D28-9ECC-8E6FBBEFDB48}">
      <dsp:nvSpPr>
        <dsp:cNvPr id="0" name=""/>
        <dsp:cNvSpPr/>
      </dsp:nvSpPr>
      <dsp:spPr>
        <a:xfrm>
          <a:off x="3496443" y="2022257"/>
          <a:ext cx="1559090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Иные межбюджетные трансферты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1 886,2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3496443" y="2022257"/>
        <a:ext cx="1559090" cy="3445432"/>
      </dsp:txXfrm>
    </dsp:sp>
    <dsp:sp modelId="{1CEC0EF7-9F0F-4FD2-A547-72CED950C9BA}">
      <dsp:nvSpPr>
        <dsp:cNvPr id="0" name=""/>
        <dsp:cNvSpPr/>
      </dsp:nvSpPr>
      <dsp:spPr>
        <a:xfrm>
          <a:off x="5055534" y="2037373"/>
          <a:ext cx="1919644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Безвозмездные поступления от негосударственных организаций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37,5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5055534" y="2037373"/>
        <a:ext cx="1919644" cy="3445432"/>
      </dsp:txXfrm>
    </dsp:sp>
    <dsp:sp modelId="{E8B7B8F8-13B8-4428-B3F3-8480F4F18612}">
      <dsp:nvSpPr>
        <dsp:cNvPr id="0" name=""/>
        <dsp:cNvSpPr/>
      </dsp:nvSpPr>
      <dsp:spPr>
        <a:xfrm>
          <a:off x="6975178" y="2037373"/>
          <a:ext cx="1485435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Прочие безвозмездные поступления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13,8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 </a:t>
          </a:r>
        </a:p>
      </dsp:txBody>
      <dsp:txXfrm>
        <a:off x="6975178" y="2037373"/>
        <a:ext cx="1485435" cy="3445432"/>
      </dsp:txXfrm>
    </dsp:sp>
    <dsp:sp modelId="{EB0521A0-4865-43D7-8458-CE12ADB2FCC3}">
      <dsp:nvSpPr>
        <dsp:cNvPr id="0" name=""/>
        <dsp:cNvSpPr/>
      </dsp:nvSpPr>
      <dsp:spPr>
        <a:xfrm>
          <a:off x="8460614" y="2037373"/>
          <a:ext cx="2152763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Доходы бюджетов бюджетной системы Российской Федерации от возврата остатков субсидий, субвенций и иных межбюджетных трансфертов, имеющих целевое назначение, прошлых лет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12,2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8460614" y="2037373"/>
        <a:ext cx="2152763" cy="3445432"/>
      </dsp:txXfrm>
    </dsp:sp>
    <dsp:sp modelId="{71C8CBD0-3DFB-45DA-BBEA-272649435741}">
      <dsp:nvSpPr>
        <dsp:cNvPr id="0" name=""/>
        <dsp:cNvSpPr/>
      </dsp:nvSpPr>
      <dsp:spPr>
        <a:xfrm>
          <a:off x="10613378" y="2037373"/>
          <a:ext cx="1582927" cy="344543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Возврат остатков субсидий, субвенций и иных межбюджетных трансфертов, имеющих целевое назначение, прошлых лет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PT Astra Serif" panose="020A0603040505020204" pitchFamily="18" charset="-52"/>
              <a:cs typeface="Times New Roman" panose="02020603050405020304" pitchFamily="18" charset="0"/>
            </a:rPr>
            <a:t>(-)37,5</a:t>
          </a:r>
          <a:endParaRPr lang="ru-RU" sz="2000" b="1" kern="1200" dirty="0">
            <a:solidFill>
              <a:schemeClr val="tx1"/>
            </a:solidFill>
            <a:latin typeface="PT Astra Serif" panose="020A0603040505020204" pitchFamily="18" charset="-52"/>
            <a:cs typeface="Times New Roman" panose="02020603050405020304" pitchFamily="18" charset="0"/>
          </a:endParaRPr>
        </a:p>
      </dsp:txBody>
      <dsp:txXfrm>
        <a:off x="10613378" y="2037373"/>
        <a:ext cx="1582927" cy="3445432"/>
      </dsp:txXfrm>
    </dsp:sp>
    <dsp:sp modelId="{6EAC35BA-6F2C-4AC0-BD9D-E21722F6A79E}">
      <dsp:nvSpPr>
        <dsp:cNvPr id="0" name=""/>
        <dsp:cNvSpPr/>
      </dsp:nvSpPr>
      <dsp:spPr>
        <a:xfrm flipV="1">
          <a:off x="0" y="5732283"/>
          <a:ext cx="12199680" cy="5979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0.90676</cdr:x>
      <cdr:y>0</cdr:y>
    </cdr:from>
    <cdr:to>
      <cdr:x>1</cdr:x>
      <cdr:y>0.0894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0138048" y="-925200"/>
          <a:ext cx="1042472" cy="384084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0.40511</cdr:x>
      <cdr:y>0.23744</cdr:y>
    </cdr:from>
    <cdr:to>
      <cdr:x>0.64799</cdr:x>
      <cdr:y>0.41014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659131" y="1070027"/>
          <a:ext cx="994717" cy="778277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95000"/>
            <a:alpha val="7200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sz="1600" b="1" dirty="0" smtClean="0">
            <a:solidFill>
              <a:srgbClr val="000000"/>
            </a:solidFill>
            <a:latin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0.41623</cdr:x>
      <cdr:y>0.27976</cdr:y>
    </cdr:from>
    <cdr:to>
      <cdr:x>0.63687</cdr:x>
      <cdr:y>0.38904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704684" y="1260759"/>
          <a:ext cx="903612" cy="492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rPr>
            <a:t>20 803,5</a:t>
          </a:r>
        </a:p>
        <a:p xmlns:a="http://schemas.openxmlformats.org/drawingml/2006/main">
          <a:pPr algn="ctr"/>
          <a:r>
            <a:rPr lang="ru-RU" sz="1200" b="1" dirty="0" smtClean="0"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rPr>
            <a:t>100,0%</a:t>
          </a:r>
          <a:endParaRPr lang="ru-RU" sz="1200" b="1" dirty="0">
            <a:latin typeface="PT Astra Serif" panose="020A0603040505020204" pitchFamily="18" charset="-52"/>
            <a:ea typeface="PT Astra Serif" panose="020A0603040505020204" pitchFamily="18" charset="-52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0.30068</cdr:x>
      <cdr:y>0.2203</cdr:y>
    </cdr:from>
    <cdr:to>
      <cdr:x>0.54356</cdr:x>
      <cdr:y>0.393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231437" y="992781"/>
          <a:ext cx="994717" cy="778277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95000"/>
            <a:alpha val="72000"/>
          </a:schemeClr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sz="1600" b="1" dirty="0" smtClean="0">
            <a:solidFill>
              <a:srgbClr val="000000"/>
            </a:solidFill>
            <a:latin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0.31826</cdr:x>
      <cdr:y>0.26004</cdr:y>
    </cdr:from>
    <cdr:to>
      <cdr:x>0.51921</cdr:x>
      <cdr:y>0.36931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303445" y="1171888"/>
          <a:ext cx="822992" cy="492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31256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rPr>
            <a:t>6 197,9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rgbClr val="BF2652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Arial" panose="020B0604020202020204" pitchFamily="34" charset="0"/>
            </a:rPr>
            <a:t>100,0%</a:t>
          </a:r>
          <a:endParaRPr lang="ru-RU" sz="1200" b="1" dirty="0">
            <a:solidFill>
              <a:srgbClr val="BF2652"/>
            </a:solidFill>
            <a:latin typeface="PT Astra Serif" panose="020A0603040505020204" pitchFamily="18" charset="-52"/>
            <a:ea typeface="PT Astra Serif" panose="020A0603040505020204" pitchFamily="18" charset="-52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DB3F435-55D3-40C1-9BC5-5AA84DF9E391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1138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sldNum" idx="49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EB8A48-9D96-4888-872C-773CA06D4FE7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8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2545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sldNum" idx="58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0158106-F3DA-4549-A4DA-B02FB5D8BB7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9674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indent="0" algn="r">
              <a:buNone/>
            </a:pPr>
            <a:fld id="{ADB3F435-55D3-40C1-9BC5-5AA84DF9E391}" type="slidenum">
              <a:rPr lang="ru-RU" sz="1400" b="0" strike="noStrike" spc="-1" smtClean="0">
                <a:solidFill>
                  <a:srgbClr val="000000"/>
                </a:solidFill>
                <a:latin typeface="Times New Roman"/>
              </a:rPr>
              <a:t>41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2355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sldNum" idx="50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6C6C211-B2BA-431C-960B-11C83DA7B3D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456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65" name="PlaceHolder 3"/>
          <p:cNvSpPr>
            <a:spLocks noGrp="1"/>
          </p:cNvSpPr>
          <p:nvPr>
            <p:ph type="sldNum" idx="51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FFB5BF2-C70E-4193-9302-28965E59BFF6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8301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sldNum" idx="52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2A5F3D9-2FAF-4398-8571-9EF715AC2B65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663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sldNum" idx="53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ECDC771-C901-4E74-A51D-B707346E408F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0032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5174" indent="-286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6421" indent="-2292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4990" indent="-2292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3558" indent="-2292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2127" indent="-2292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0695" indent="-2292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9264" indent="-2292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7833" indent="-2292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2FEE32-AE4F-4B44-9A43-C65ADA7B6FB5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545367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sldNum" idx="55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PT Astra Serif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B68109-D4CD-47A0-B38A-7A5C58DFB338}" type="slidenum">
              <a:rPr lang="ru-RU" sz="1200" b="0" strike="noStrike" spc="-1">
                <a:solidFill>
                  <a:srgbClr val="000000"/>
                </a:solidFill>
                <a:latin typeface="PT Astra Serif"/>
              </a:rPr>
              <a:t>21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3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8969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ldNum" idx="56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PT Astra Serif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31D7355-DB27-41E3-A834-F0DEEC15F1E9}" type="slidenum">
              <a:rPr lang="ru-RU" sz="1200" b="0" strike="noStrike" spc="-1">
                <a:solidFill>
                  <a:srgbClr val="000000"/>
                </a:solidFill>
                <a:latin typeface="PT Astra Serif"/>
              </a:rPr>
              <a:t>22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3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5306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280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80400" y="4784400"/>
            <a:ext cx="5446800" cy="39128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57"/>
          </p:nvPr>
        </p:nvSpPr>
        <p:spPr>
          <a:xfrm>
            <a:off x="3855960" y="944172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A71826D-8B37-4364-99D5-739BE8D69089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hdr"/>
          </p:nvPr>
        </p:nvSpPr>
        <p:spPr>
          <a:xfrm>
            <a:off x="0" y="0"/>
            <a:ext cx="2950560" cy="498240"/>
          </a:xfrm>
          <a:prstGeom prst="rect">
            <a:avLst/>
          </a:prstGeom>
          <a:noFill/>
          <a:ln w="0">
            <a:noFill/>
          </a:ln>
        </p:spPr>
        <p:txBody>
          <a:bodyPr lIns="91800" tIns="46080" rIns="91800" bIns="46080" anchor="t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644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445387-031D-4E8C-9E94-20A04D75FE3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4160001-4D5F-4D68-B743-E4419A215C5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BDCA26-3BCA-4B64-B776-D9BF0BD26C4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94820-A008-4CED-949C-6B83EAC0382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1580F69-72C8-44F5-8696-31B62EF691D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A30A98D-239B-4C1B-920A-3CAA07021A3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042C86E-8F03-4292-8418-A3AC226FF44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291832E-6F7C-41B6-9FF2-CD79BDD5A5F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35859A5-0823-42A0-8197-4CEAD97AC13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0755D88-730A-4D45-A53D-EFA5259485E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62B7D62-CCB6-48F3-91B3-65C9DD913B5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DEFDE66-96C1-42FE-8BEC-7CA06E108B77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66D7D68-18D2-44DB-B616-9155BDB69ED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CFCBE7D-DECB-4F5C-B338-8546BFC2AB1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03B00A5-9076-4C83-ABC5-EA92685714F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92CD837-F4EA-45DD-A5B2-64A2BB588C5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F79DE54-7DA5-4822-BAAD-397513F411C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18F5452-3918-4503-8E67-6DE65A7B51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D03A103-E89B-46FF-80AB-978804F458E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0CB5EC2-DEBE-43EA-9DF1-B3E64D4E58C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285E0C9-1BE5-4585-890C-4BFDEC49D10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013C905-67DC-442D-8986-5E0FAA4BBC5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C17CA4E-B15D-4F44-B6B9-433E51139ED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852DF36-FA81-417A-8910-447F4DA705B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888A712-76F1-4816-A123-67790D0C05ED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1678E4-AF31-429B-BDB0-22F0C05C8AB1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wmf"/><Relationship Id="rId7" Type="http://schemas.openxmlformats.org/officeDocument/2006/relationships/image" Target="../media/image16.png"/><Relationship Id="rId12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chart" Target="../charts/chart6.xml"/><Relationship Id="rId10" Type="http://schemas.openxmlformats.org/officeDocument/2006/relationships/image" Target="../media/image19.png"/><Relationship Id="rId4" Type="http://schemas.openxmlformats.org/officeDocument/2006/relationships/chart" Target="../charts/chart5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image" Target="../media/image1.wmf"/><Relationship Id="rId4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tula.fo@tularegion.ru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3.xml"/><Relationship Id="rId5" Type="http://schemas.openxmlformats.org/officeDocument/2006/relationships/image" Target="../media/image21.jpeg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4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5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wmf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5"/>
          <p:cNvPicPr/>
          <p:nvPr/>
        </p:nvPicPr>
        <p:blipFill>
          <a:blip r:embed="rId3"/>
          <a:stretch/>
        </p:blipFill>
        <p:spPr>
          <a:xfrm>
            <a:off x="0" y="396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89" name="Прямоугольник 9"/>
          <p:cNvSpPr/>
          <p:nvPr/>
        </p:nvSpPr>
        <p:spPr>
          <a:xfrm>
            <a:off x="712800" y="1702440"/>
            <a:ext cx="11033640" cy="353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БЮДЖЕТ ДЛЯ ГРАЖДАН 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i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«Об исполнении бюджета муниципального образования город Тула за 20</a:t>
            </a:r>
            <a:r>
              <a:rPr lang="en-US" sz="3200" b="1" i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3200" b="1" i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5 год»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(решение </a:t>
            </a:r>
            <a:r>
              <a:rPr lang="ru-RU" sz="32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Тульской городской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Думы от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27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мая 2026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№21/439)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sldNum" idx="10"/>
          </p:nvPr>
        </p:nvSpPr>
        <p:spPr>
          <a:xfrm>
            <a:off x="8610480" y="6356520"/>
            <a:ext cx="3473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B7C6A45-39D6-46CF-8449-3BBC45AC5B90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Рисунок 1"/>
          <p:cNvPicPr/>
          <p:nvPr/>
        </p:nvPicPr>
        <p:blipFill>
          <a:blip r:embed="rId2"/>
          <a:stretch/>
        </p:blipFill>
        <p:spPr>
          <a:xfrm>
            <a:off x="155160" y="-11664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graphicFrame>
        <p:nvGraphicFramePr>
          <p:cNvPr id="162" name="Диаграмма 3"/>
          <p:cNvGraphicFramePr/>
          <p:nvPr>
            <p:extLst>
              <p:ext uri="{D42A27DB-BD31-4B8C-83A1-F6EECF244321}">
                <p14:modId xmlns:p14="http://schemas.microsoft.com/office/powerpoint/2010/main" val="323461304"/>
              </p:ext>
            </p:extLst>
          </p:nvPr>
        </p:nvGraphicFramePr>
        <p:xfrm>
          <a:off x="759600" y="925200"/>
          <a:ext cx="11180520" cy="429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" name="Прямоугольник 4"/>
          <p:cNvSpPr/>
          <p:nvPr/>
        </p:nvSpPr>
        <p:spPr>
          <a:xfrm>
            <a:off x="2289960" y="47160"/>
            <a:ext cx="97941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объема муниципального долга муниципального образования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город Тула за 2022-20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Прямоугольник 5"/>
          <p:cNvSpPr/>
          <p:nvPr/>
        </p:nvSpPr>
        <p:spPr>
          <a:xfrm>
            <a:off x="845640" y="5351400"/>
            <a:ext cx="1081008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	По состоянию на 01.01.2026 года объем муниципального долга составил 6 968,1 млн. руб., в том числе:                                  коммерческие кредиты – 5 000,0 млн. руб.,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бюджетные кредиты – 1 968,1млн. руб.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>
          <a:xfrm>
            <a:off x="9197640" y="6362280"/>
            <a:ext cx="2742480" cy="364320"/>
          </a:xfrm>
        </p:spPr>
        <p:txBody>
          <a:bodyPr/>
          <a:lstStyle/>
          <a:p>
            <a:fld id="{F4CCE048-34CA-4D37-9A94-1299FE8516C6}" type="slidenum">
              <a:t>10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Рисунок 1"/>
          <p:cNvPicPr/>
          <p:nvPr/>
        </p:nvPicPr>
        <p:blipFill>
          <a:blip r:embed="rId3"/>
          <a:stretch/>
        </p:blipFill>
        <p:spPr>
          <a:xfrm>
            <a:off x="0" y="-5580"/>
            <a:ext cx="12191400" cy="6444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66" name="Прямоугольник 2"/>
          <p:cNvSpPr/>
          <p:nvPr/>
        </p:nvSpPr>
        <p:spPr>
          <a:xfrm>
            <a:off x="2504520" y="-12600"/>
            <a:ext cx="91072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Статистическое сопоставление муниципального долга по городам ЦФО на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01.01.2026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1"/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3580560" cy="419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09F3708-C2F5-4798-B795-22D65F461214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68" name="Рисунок 167"/>
          <p:cNvPicPr/>
          <p:nvPr/>
        </p:nvPicPr>
        <p:blipFill>
          <a:blip r:embed="rId4"/>
          <a:stretch/>
        </p:blipFill>
        <p:spPr>
          <a:xfrm>
            <a:off x="339480" y="651960"/>
            <a:ext cx="11180520" cy="5828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Рисунок 1"/>
          <p:cNvPicPr/>
          <p:nvPr/>
        </p:nvPicPr>
        <p:blipFill>
          <a:blip r:embed="rId2"/>
          <a:stretch/>
        </p:blipFill>
        <p:spPr>
          <a:xfrm>
            <a:off x="0" y="-87840"/>
            <a:ext cx="12191400" cy="83916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70" name="Прямоугольник 2"/>
          <p:cNvSpPr/>
          <p:nvPr/>
        </p:nvSpPr>
        <p:spPr>
          <a:xfrm>
            <a:off x="2207880" y="0"/>
            <a:ext cx="99176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Рейтинговые места города Тулы по показателям, характеризующим состояние бюджета,             среди городов ЦФО за январь-декабрь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2025 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года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1"/>
          <p:cNvSpPr>
            <a:spLocks noGrp="1"/>
          </p:cNvSpPr>
          <p:nvPr>
            <p:ph type="sldNum" idx="20"/>
          </p:nvPr>
        </p:nvSpPr>
        <p:spPr>
          <a:xfrm>
            <a:off x="9294120" y="6380640"/>
            <a:ext cx="2746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17833EA-0F65-47A1-8B16-9D1AAB5FF158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72" name="Рисунок 171"/>
          <p:cNvPicPr/>
          <p:nvPr/>
        </p:nvPicPr>
        <p:blipFill>
          <a:blip r:embed="rId3"/>
          <a:stretch/>
        </p:blipFill>
        <p:spPr>
          <a:xfrm>
            <a:off x="84082" y="919800"/>
            <a:ext cx="12041437" cy="52923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Диаграмма 22"/>
          <p:cNvGraphicFramePr/>
          <p:nvPr/>
        </p:nvGraphicFramePr>
        <p:xfrm>
          <a:off x="7437240" y="2921040"/>
          <a:ext cx="4817880" cy="272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4" name="Диаграмма 41"/>
          <p:cNvGraphicFramePr/>
          <p:nvPr/>
        </p:nvGraphicFramePr>
        <p:xfrm>
          <a:off x="6535080" y="1129320"/>
          <a:ext cx="4817880" cy="272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5" name="Рисунок 43"/>
          <p:cNvPicPr/>
          <p:nvPr/>
        </p:nvPicPr>
        <p:blipFill>
          <a:blip r:embed="rId4"/>
          <a:stretch/>
        </p:blipFill>
        <p:spPr>
          <a:xfrm>
            <a:off x="0" y="1476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76" name="Прямоугольник 44"/>
          <p:cNvSpPr/>
          <p:nvPr/>
        </p:nvSpPr>
        <p:spPr>
          <a:xfrm>
            <a:off x="2265120" y="172080"/>
            <a:ext cx="9445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доходов бюджета муниципального образования город Тула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в разрезе доходных источников за 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Прямоугольник 1"/>
          <p:cNvSpPr/>
          <p:nvPr/>
        </p:nvSpPr>
        <p:spPr>
          <a:xfrm>
            <a:off x="444960" y="1582200"/>
            <a:ext cx="11433240" cy="283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Доходы бюджета муниципального образования город Тула исполнены на 109,6% к плану, в том числе: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- налоговые и неналоговые доходы исполнены на 102,2% к плану, из них налоговые </a:t>
            </a:r>
            <a:r>
              <a:rPr lang="en-US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10</a:t>
            </a: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2,2%, неналоговые  102,6%. При плане 20 912,1 млн. руб.</a:t>
            </a:r>
            <a:r>
              <a:rPr lang="en-US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фактическое поступление составило 21 378,3 млн. руб.;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- безвозмездные поступления исполнены на 119,8% к плану. При плане 15 093,9 млн. руб. фактическое поступление составило 18 088,6 млн. руб.   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 Доля налоговых и неналоговых доходов в общем объеме доходов бюджета муниципального образования город Тула в 20</a:t>
            </a:r>
            <a:r>
              <a:rPr lang="en-US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году составила 54,2%, средства из бюджета Тульской области 45,8%.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Прямоугольник 6"/>
          <p:cNvSpPr/>
          <p:nvPr/>
        </p:nvSpPr>
        <p:spPr>
          <a:xfrm>
            <a:off x="1581120" y="3857760"/>
            <a:ext cx="8784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Доходы бюджета муниципального образования город Тула за 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в расчете на 1 жителя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79" name="Таблица 7"/>
          <p:cNvGraphicFramePr/>
          <p:nvPr>
            <p:extLst>
              <p:ext uri="{D42A27DB-BD31-4B8C-83A1-F6EECF244321}">
                <p14:modId xmlns:p14="http://schemas.microsoft.com/office/powerpoint/2010/main" val="494746117"/>
              </p:ext>
            </p:extLst>
          </p:nvPr>
        </p:nvGraphicFramePr>
        <p:xfrm>
          <a:off x="1994760" y="4771080"/>
          <a:ext cx="7475400" cy="1061880"/>
        </p:xfrm>
        <a:graphic>
          <a:graphicData uri="http://schemas.openxmlformats.org/drawingml/2006/table">
            <a:tbl>
              <a:tblPr/>
              <a:tblGrid>
                <a:gridCol w="4120560"/>
                <a:gridCol w="3354840"/>
              </a:tblGrid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 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PT Astra Serif"/>
                        </a:rPr>
                        <a:t>Исполнено на 01.01.2026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Доходы бюджета (млн. руб.)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  <a:ea typeface="PT Astra Serif"/>
                        </a:rPr>
                        <a:t>39 466,9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FF7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Доходы на 1 жителя (тыс. руб.)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 w="50400">
                      <a:noFill/>
                    </a:lnT>
                    <a:lnB>
                      <a:noFill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 smtClean="0">
                          <a:solidFill>
                            <a:schemeClr val="tx1"/>
                          </a:solidFill>
                          <a:latin typeface="PT Astra Serif"/>
                          <a:ea typeface="PT Astra Serif"/>
                        </a:rPr>
                        <a:t>74,30</a:t>
                      </a:r>
                      <a:endParaRPr lang="ru-RU" sz="1200" b="0" strike="noStrike" spc="-1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8400" marR="68400">
                    <a:lnL>
                      <a:noFill/>
                    </a:lnL>
                    <a:lnR>
                      <a:noFill/>
                    </a:lnR>
                    <a:lnT w="50400">
                      <a:noFill/>
                    </a:lnT>
                    <a:lnB>
                      <a:noFill/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180" name="PlaceHolder 1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3439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434C303-EF8F-4B47-8334-1836DB11C0E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Прямоугольник 8"/>
          <p:cNvSpPr/>
          <p:nvPr/>
        </p:nvSpPr>
        <p:spPr>
          <a:xfrm>
            <a:off x="178560" y="910080"/>
            <a:ext cx="2976480" cy="5702760"/>
          </a:xfrm>
          <a:prstGeom prst="rect">
            <a:avLst/>
          </a:prstGeom>
          <a:noFill/>
          <a:ln w="28575">
            <a:solidFill>
              <a:srgbClr val="4372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82" name="Прямоугольник 9"/>
          <p:cNvSpPr/>
          <p:nvPr/>
        </p:nvSpPr>
        <p:spPr>
          <a:xfrm>
            <a:off x="3216240" y="910080"/>
            <a:ext cx="2852280" cy="5698800"/>
          </a:xfrm>
          <a:prstGeom prst="rect">
            <a:avLst/>
          </a:prstGeom>
          <a:noFill/>
          <a:ln w="28575">
            <a:solidFill>
              <a:srgbClr val="4372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83" name="Прямоугольник 11"/>
          <p:cNvSpPr/>
          <p:nvPr/>
        </p:nvSpPr>
        <p:spPr>
          <a:xfrm>
            <a:off x="10918800" y="586440"/>
            <a:ext cx="120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(млн. руб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Corbel"/>
                <a:ea typeface="DejaVu Sans"/>
              </a:rPr>
              <a:t>.,%)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Прямоугольник 21"/>
          <p:cNvSpPr/>
          <p:nvPr/>
        </p:nvSpPr>
        <p:spPr>
          <a:xfrm>
            <a:off x="6536880" y="4460400"/>
            <a:ext cx="154080" cy="1702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85" name="Прямоугольник 23"/>
          <p:cNvSpPr/>
          <p:nvPr/>
        </p:nvSpPr>
        <p:spPr>
          <a:xfrm>
            <a:off x="6643440" y="6200280"/>
            <a:ext cx="154080" cy="1702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86" name="Скругленный прямоугольник 26"/>
          <p:cNvSpPr/>
          <p:nvPr/>
        </p:nvSpPr>
        <p:spPr>
          <a:xfrm rot="16200000">
            <a:off x="-58320" y="2104200"/>
            <a:ext cx="953280" cy="1019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PT Astra Serif"/>
              <a:ea typeface="DejaVu Sans"/>
            </a:endParaRPr>
          </a:p>
        </p:txBody>
      </p:sp>
      <p:sp>
        <p:nvSpPr>
          <p:cNvPr id="187" name="Прямоугольник 32"/>
          <p:cNvSpPr/>
          <p:nvPr/>
        </p:nvSpPr>
        <p:spPr>
          <a:xfrm>
            <a:off x="6536880" y="5274720"/>
            <a:ext cx="154080" cy="170280"/>
          </a:xfrm>
          <a:prstGeom prst="rect">
            <a:avLst/>
          </a:prstGeom>
          <a:solidFill>
            <a:srgbClr val="ED7E33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188" name="Рисунок 31"/>
          <p:cNvPicPr/>
          <p:nvPr/>
        </p:nvPicPr>
        <p:blipFill>
          <a:blip r:embed="rId3"/>
          <a:stretch/>
        </p:blipFill>
        <p:spPr>
          <a:xfrm>
            <a:off x="0" y="-81000"/>
            <a:ext cx="12191400" cy="7614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89" name="Прямоугольник 35"/>
          <p:cNvSpPr/>
          <p:nvPr/>
        </p:nvSpPr>
        <p:spPr>
          <a:xfrm>
            <a:off x="1667160" y="136080"/>
            <a:ext cx="105242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Поступление доходов бюджета муниципального образования город Тула за 2022-20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Скругленный прямоугольник 37"/>
          <p:cNvSpPr/>
          <p:nvPr/>
        </p:nvSpPr>
        <p:spPr>
          <a:xfrm rot="16200000">
            <a:off x="2457000" y="1732680"/>
            <a:ext cx="1915200" cy="6087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20</a:t>
            </a:r>
            <a:r>
              <a:rPr lang="en-US" sz="2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2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3 год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Блок-схема: альтернативный процесс 38"/>
          <p:cNvSpPr/>
          <p:nvPr/>
        </p:nvSpPr>
        <p:spPr>
          <a:xfrm>
            <a:off x="3343320" y="3866040"/>
            <a:ext cx="2696760" cy="7956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12 062,8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Блок-схема: альтернативный процесс 39"/>
          <p:cNvSpPr/>
          <p:nvPr/>
        </p:nvSpPr>
        <p:spPr>
          <a:xfrm>
            <a:off x="3306240" y="4824000"/>
            <a:ext cx="2696760" cy="7538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Неналоговые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1 516,3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Блок-схема: альтернативный процесс 40"/>
          <p:cNvSpPr/>
          <p:nvPr/>
        </p:nvSpPr>
        <p:spPr>
          <a:xfrm>
            <a:off x="3306240" y="5672880"/>
            <a:ext cx="2696760" cy="71172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Безвозмездные поступления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12 995,3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94" name="Диаграмма 41"/>
          <p:cNvGraphicFramePr/>
          <p:nvPr/>
        </p:nvGraphicFramePr>
        <p:xfrm>
          <a:off x="3642120" y="995040"/>
          <a:ext cx="2381760" cy="2957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5" name="Прямоугольник 42"/>
          <p:cNvSpPr/>
          <p:nvPr/>
        </p:nvSpPr>
        <p:spPr>
          <a:xfrm>
            <a:off x="3432240" y="4399200"/>
            <a:ext cx="154080" cy="1702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96" name="Прямоугольник 43"/>
          <p:cNvSpPr/>
          <p:nvPr/>
        </p:nvSpPr>
        <p:spPr>
          <a:xfrm>
            <a:off x="3410640" y="5329080"/>
            <a:ext cx="144360" cy="161280"/>
          </a:xfrm>
          <a:prstGeom prst="rect">
            <a:avLst/>
          </a:prstGeom>
          <a:solidFill>
            <a:srgbClr val="ED7E33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97" name="Прямоугольник 44"/>
          <p:cNvSpPr/>
          <p:nvPr/>
        </p:nvSpPr>
        <p:spPr>
          <a:xfrm>
            <a:off x="3348360" y="6158520"/>
            <a:ext cx="154080" cy="1702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grpSp>
        <p:nvGrpSpPr>
          <p:cNvPr id="198" name="Группа 2"/>
          <p:cNvGrpSpPr/>
          <p:nvPr/>
        </p:nvGrpSpPr>
        <p:grpSpPr>
          <a:xfrm>
            <a:off x="6178680" y="910080"/>
            <a:ext cx="2921760" cy="5644800"/>
            <a:chOff x="6178680" y="910080"/>
            <a:chExt cx="2921760" cy="5644800"/>
          </a:xfrm>
        </p:grpSpPr>
        <p:sp>
          <p:nvSpPr>
            <p:cNvPr id="199" name="Блок-схема: альтернативный процесс 5"/>
            <p:cNvSpPr/>
            <p:nvPr/>
          </p:nvSpPr>
          <p:spPr>
            <a:xfrm>
              <a:off x="6396840" y="5670000"/>
              <a:ext cx="2576880" cy="714600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7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Безвозмездные поступления</a:t>
              </a:r>
              <a:endParaRPr lang="ru-RU" sz="17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ru-RU" sz="17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18 541,8</a:t>
              </a:r>
              <a:endParaRPr lang="ru-RU" sz="17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Блок-схема: альтернативный процесс 6"/>
            <p:cNvSpPr/>
            <p:nvPr/>
          </p:nvSpPr>
          <p:spPr>
            <a:xfrm>
              <a:off x="6346800" y="4786560"/>
              <a:ext cx="2626560" cy="791640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8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Неналоговые доходы</a:t>
              </a: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ru-RU" sz="18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1 307,3</a:t>
              </a: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Блок-схема: альтернативный процесс 7"/>
            <p:cNvSpPr/>
            <p:nvPr/>
          </p:nvSpPr>
          <p:spPr>
            <a:xfrm>
              <a:off x="6346800" y="3891240"/>
              <a:ext cx="2660400" cy="803520"/>
            </a:xfrm>
            <a:prstGeom prst="flowChartAlternate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18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Налоговые доходы</a:t>
              </a: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ru-RU" sz="18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15 618,8</a:t>
              </a: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2" name="Скругленный прямоугольник 20"/>
            <p:cNvSpPr/>
            <p:nvPr/>
          </p:nvSpPr>
          <p:spPr>
            <a:xfrm rot="16200000">
              <a:off x="5525280" y="1648800"/>
              <a:ext cx="1915200" cy="60876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ru-RU" sz="2800" b="1" strike="noStrike" spc="-1">
                  <a:solidFill>
                    <a:srgbClr val="000000"/>
                  </a:solidFill>
                  <a:latin typeface="PT Astra Serif"/>
                  <a:ea typeface="DejaVu Sans"/>
                </a:rPr>
                <a:t>2024 год</a:t>
              </a:r>
              <a:endParaRPr lang="ru-RU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3" name="Прямоугольник 36"/>
            <p:cNvSpPr/>
            <p:nvPr/>
          </p:nvSpPr>
          <p:spPr>
            <a:xfrm>
              <a:off x="6222240" y="910080"/>
              <a:ext cx="2878200" cy="5644800"/>
            </a:xfrm>
            <a:prstGeom prst="rect">
              <a:avLst/>
            </a:prstGeom>
            <a:noFill/>
            <a:ln w="28575">
              <a:solidFill>
                <a:srgbClr val="43729D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ru-RU" sz="1800" b="0" strike="noStrike" spc="-1">
                <a:solidFill>
                  <a:schemeClr val="lt1"/>
                </a:solidFill>
                <a:latin typeface="Calibri"/>
                <a:ea typeface="DejaVu Sans"/>
              </a:endParaRPr>
            </a:p>
          </p:txBody>
        </p:sp>
        <p:graphicFrame>
          <p:nvGraphicFramePr>
            <p:cNvPr id="204" name="Диаграмма 45"/>
            <p:cNvGraphicFramePr/>
            <p:nvPr/>
          </p:nvGraphicFramePr>
          <p:xfrm>
            <a:off x="6673680" y="986040"/>
            <a:ext cx="2426760" cy="28195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pic>
        <p:nvPicPr>
          <p:cNvPr id="205" name="Рисунок 3"/>
          <p:cNvPicPr/>
          <p:nvPr/>
        </p:nvPicPr>
        <p:blipFill>
          <a:blip r:embed="rId6"/>
          <a:stretch/>
        </p:blipFill>
        <p:spPr>
          <a:xfrm>
            <a:off x="784440" y="986040"/>
            <a:ext cx="2382480" cy="2966040"/>
          </a:xfrm>
          <a:prstGeom prst="rect">
            <a:avLst/>
          </a:prstGeom>
          <a:ln w="0">
            <a:noFill/>
          </a:ln>
        </p:spPr>
      </p:pic>
      <p:pic>
        <p:nvPicPr>
          <p:cNvPr id="206" name="Рисунок 10"/>
          <p:cNvPicPr/>
          <p:nvPr/>
        </p:nvPicPr>
        <p:blipFill>
          <a:blip r:embed="rId7"/>
          <a:stretch/>
        </p:blipFill>
        <p:spPr>
          <a:xfrm>
            <a:off x="166680" y="1078920"/>
            <a:ext cx="792000" cy="1933200"/>
          </a:xfrm>
          <a:prstGeom prst="rect">
            <a:avLst/>
          </a:prstGeom>
          <a:ln w="0">
            <a:noFill/>
          </a:ln>
        </p:spPr>
      </p:pic>
      <p:pic>
        <p:nvPicPr>
          <p:cNvPr id="207" name="Рисунок 14"/>
          <p:cNvPicPr/>
          <p:nvPr/>
        </p:nvPicPr>
        <p:blipFill>
          <a:blip r:embed="rId8"/>
          <a:stretch/>
        </p:blipFill>
        <p:spPr>
          <a:xfrm>
            <a:off x="473760" y="4391280"/>
            <a:ext cx="163800" cy="182160"/>
          </a:xfrm>
          <a:prstGeom prst="rect">
            <a:avLst/>
          </a:prstGeom>
          <a:ln w="0">
            <a:noFill/>
          </a:ln>
        </p:spPr>
      </p:pic>
      <p:pic>
        <p:nvPicPr>
          <p:cNvPr id="208" name="Рисунок 25"/>
          <p:cNvPicPr/>
          <p:nvPr/>
        </p:nvPicPr>
        <p:blipFill>
          <a:blip r:embed="rId9"/>
          <a:stretch/>
        </p:blipFill>
        <p:spPr>
          <a:xfrm>
            <a:off x="473760" y="5988600"/>
            <a:ext cx="163800" cy="182160"/>
          </a:xfrm>
          <a:prstGeom prst="rect">
            <a:avLst/>
          </a:prstGeom>
          <a:ln w="0">
            <a:noFill/>
          </a:ln>
        </p:spPr>
      </p:pic>
      <p:pic>
        <p:nvPicPr>
          <p:cNvPr id="209" name="Рисунок 27"/>
          <p:cNvPicPr/>
          <p:nvPr/>
        </p:nvPicPr>
        <p:blipFill>
          <a:blip r:embed="rId10"/>
          <a:stretch/>
        </p:blipFill>
        <p:spPr>
          <a:xfrm>
            <a:off x="3669840" y="983160"/>
            <a:ext cx="2431800" cy="2871000"/>
          </a:xfrm>
          <a:prstGeom prst="rect">
            <a:avLst/>
          </a:prstGeom>
          <a:ln w="0">
            <a:noFill/>
          </a:ln>
        </p:spPr>
      </p:pic>
      <p:sp>
        <p:nvSpPr>
          <p:cNvPr id="210" name="PlaceHolder 1"/>
          <p:cNvSpPr>
            <a:spLocks noGrp="1"/>
          </p:cNvSpPr>
          <p:nvPr>
            <p:ph type="sldNum" idx="22"/>
          </p:nvPr>
        </p:nvSpPr>
        <p:spPr>
          <a:xfrm>
            <a:off x="8610480" y="6320790"/>
            <a:ext cx="3477960" cy="767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53AC892-179D-458C-B1A8-8EBAD14EC84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14</a:t>
            </a:fld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11" name="Рисунок 29"/>
          <p:cNvPicPr/>
          <p:nvPr/>
        </p:nvPicPr>
        <p:blipFill>
          <a:blip r:embed="rId11"/>
          <a:stretch/>
        </p:blipFill>
        <p:spPr>
          <a:xfrm>
            <a:off x="434160" y="5306760"/>
            <a:ext cx="169920" cy="182160"/>
          </a:xfrm>
          <a:prstGeom prst="rect">
            <a:avLst/>
          </a:prstGeom>
          <a:ln w="0">
            <a:noFill/>
          </a:ln>
        </p:spPr>
      </p:pic>
      <p:sp>
        <p:nvSpPr>
          <p:cNvPr id="212" name="Блок-схема: альтернативный процесс 48"/>
          <p:cNvSpPr/>
          <p:nvPr/>
        </p:nvSpPr>
        <p:spPr>
          <a:xfrm>
            <a:off x="9384840" y="5658120"/>
            <a:ext cx="2576880" cy="71460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Безвозмездные поступления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18 088,6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Блок-схема: альтернативный процесс 49"/>
          <p:cNvSpPr/>
          <p:nvPr/>
        </p:nvSpPr>
        <p:spPr>
          <a:xfrm>
            <a:off x="9335160" y="4757040"/>
            <a:ext cx="2626560" cy="80928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Неналоговые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2 566,6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Блок-схема: альтернативный процесс 50"/>
          <p:cNvSpPr/>
          <p:nvPr/>
        </p:nvSpPr>
        <p:spPr>
          <a:xfrm>
            <a:off x="9335160" y="3879000"/>
            <a:ext cx="2660400" cy="75132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18 811,7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Скругленный прямоугольник 51"/>
          <p:cNvSpPr/>
          <p:nvPr/>
        </p:nvSpPr>
        <p:spPr>
          <a:xfrm rot="16200000">
            <a:off x="8513640" y="1636920"/>
            <a:ext cx="1915200" cy="6087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2025 год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Прямоугольник 52"/>
          <p:cNvSpPr/>
          <p:nvPr/>
        </p:nvSpPr>
        <p:spPr>
          <a:xfrm>
            <a:off x="9210600" y="898200"/>
            <a:ext cx="2878200" cy="5644800"/>
          </a:xfrm>
          <a:prstGeom prst="rect">
            <a:avLst/>
          </a:prstGeom>
          <a:noFill/>
          <a:ln w="28575">
            <a:solidFill>
              <a:srgbClr val="4372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graphicFrame>
        <p:nvGraphicFramePr>
          <p:cNvPr id="217" name="Диаграмма 53"/>
          <p:cNvGraphicFramePr/>
          <p:nvPr/>
        </p:nvGraphicFramePr>
        <p:xfrm>
          <a:off x="9661680" y="974160"/>
          <a:ext cx="2426760" cy="2819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18" name="Прямоугольник 54"/>
          <p:cNvSpPr/>
          <p:nvPr/>
        </p:nvSpPr>
        <p:spPr>
          <a:xfrm>
            <a:off x="6459840" y="4491720"/>
            <a:ext cx="154080" cy="1702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19" name="Прямоугольник 55"/>
          <p:cNvSpPr/>
          <p:nvPr/>
        </p:nvSpPr>
        <p:spPr>
          <a:xfrm>
            <a:off x="9458280" y="4415040"/>
            <a:ext cx="154080" cy="1702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0" name="Прямоугольник 56"/>
          <p:cNvSpPr/>
          <p:nvPr/>
        </p:nvSpPr>
        <p:spPr>
          <a:xfrm>
            <a:off x="6454440" y="5329080"/>
            <a:ext cx="144360" cy="161280"/>
          </a:xfrm>
          <a:prstGeom prst="rect">
            <a:avLst/>
          </a:prstGeom>
          <a:solidFill>
            <a:srgbClr val="ED7E33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1" name="Прямоугольник 57"/>
          <p:cNvSpPr/>
          <p:nvPr/>
        </p:nvSpPr>
        <p:spPr>
          <a:xfrm>
            <a:off x="9433800" y="5342040"/>
            <a:ext cx="144360" cy="161280"/>
          </a:xfrm>
          <a:prstGeom prst="rect">
            <a:avLst/>
          </a:prstGeom>
          <a:solidFill>
            <a:srgbClr val="ED7E33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2" name="Прямоугольник 58"/>
          <p:cNvSpPr/>
          <p:nvPr/>
        </p:nvSpPr>
        <p:spPr>
          <a:xfrm>
            <a:off x="6449760" y="6121440"/>
            <a:ext cx="154080" cy="1702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3" name="Прямоугольник 59"/>
          <p:cNvSpPr/>
          <p:nvPr/>
        </p:nvSpPr>
        <p:spPr>
          <a:xfrm>
            <a:off x="9458280" y="6158520"/>
            <a:ext cx="154080" cy="1702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4" name="Блок-схема: альтернативный процесс 47"/>
          <p:cNvSpPr/>
          <p:nvPr/>
        </p:nvSpPr>
        <p:spPr>
          <a:xfrm>
            <a:off x="274320" y="3854880"/>
            <a:ext cx="2831760" cy="79596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10 794,4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Блок-схема: альтернативный процесс 60"/>
          <p:cNvSpPr/>
          <p:nvPr/>
        </p:nvSpPr>
        <p:spPr>
          <a:xfrm>
            <a:off x="274320" y="4824000"/>
            <a:ext cx="2788560" cy="7538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Неналоговые доходы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1 192,6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Блок-схема: альтернативный процесс 61"/>
          <p:cNvSpPr/>
          <p:nvPr/>
        </p:nvSpPr>
        <p:spPr>
          <a:xfrm>
            <a:off x="274320" y="5706360"/>
            <a:ext cx="2788560" cy="67752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Безвозмездные поступления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12 303,3</a:t>
            </a:r>
            <a:endParaRPr lang="ru-RU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Прямоугольник 62"/>
          <p:cNvSpPr/>
          <p:nvPr/>
        </p:nvSpPr>
        <p:spPr>
          <a:xfrm>
            <a:off x="365040" y="4406040"/>
            <a:ext cx="154080" cy="170280"/>
          </a:xfrm>
          <a:prstGeom prst="rect">
            <a:avLst/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8" name="Прямоугольник 63"/>
          <p:cNvSpPr/>
          <p:nvPr/>
        </p:nvSpPr>
        <p:spPr>
          <a:xfrm>
            <a:off x="361800" y="5315400"/>
            <a:ext cx="144360" cy="161280"/>
          </a:xfrm>
          <a:prstGeom prst="rect">
            <a:avLst/>
          </a:prstGeom>
          <a:solidFill>
            <a:srgbClr val="ED7E33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229" name="Прямоугольник 64"/>
          <p:cNvSpPr/>
          <p:nvPr/>
        </p:nvSpPr>
        <p:spPr>
          <a:xfrm>
            <a:off x="294120" y="6171480"/>
            <a:ext cx="154080" cy="1702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Прямоугольник 4"/>
          <p:cNvSpPr/>
          <p:nvPr/>
        </p:nvSpPr>
        <p:spPr>
          <a:xfrm>
            <a:off x="10928880" y="994320"/>
            <a:ext cx="108324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(млн. руб</a:t>
            </a:r>
            <a:r>
              <a:rPr lang="ru-RU" sz="1400" b="0" strike="noStrike" spc="-1">
                <a:solidFill>
                  <a:srgbClr val="000000"/>
                </a:solidFill>
                <a:latin typeface="Corbel"/>
                <a:ea typeface="DejaVu Sans"/>
              </a:rPr>
              <a:t>.)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31" name="Таблица 5"/>
          <p:cNvGraphicFramePr/>
          <p:nvPr>
            <p:extLst>
              <p:ext uri="{D42A27DB-BD31-4B8C-83A1-F6EECF244321}">
                <p14:modId xmlns:p14="http://schemas.microsoft.com/office/powerpoint/2010/main" val="917698254"/>
              </p:ext>
            </p:extLst>
          </p:nvPr>
        </p:nvGraphicFramePr>
        <p:xfrm>
          <a:off x="205200" y="956040"/>
          <a:ext cx="11765520" cy="3779520"/>
        </p:xfrm>
        <a:graphic>
          <a:graphicData uri="http://schemas.openxmlformats.org/drawingml/2006/table">
            <a:tbl>
              <a:tblPr/>
              <a:tblGrid>
                <a:gridCol w="2882160"/>
                <a:gridCol w="882000"/>
                <a:gridCol w="1312200"/>
                <a:gridCol w="914400"/>
                <a:gridCol w="1387440"/>
                <a:gridCol w="867600"/>
                <a:gridCol w="1315800"/>
                <a:gridCol w="880200"/>
                <a:gridCol w="1323720"/>
              </a:tblGrid>
              <a:tr h="29113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Наименование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2022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2023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400" b="1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400" b="1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5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106648"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доходов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D7CD"/>
                    </a:solidFill>
                  </a:tcPr>
                </a:tc>
              </a:tr>
              <a:tr h="3248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Налог на доходы физических лиц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6 924,5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57,8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8117,2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59,8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10 425,9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61,6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12 540,8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58,7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</a:tr>
              <a:tr h="6987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Налоги на товары (работы, услуги), реализуемые на территории РФ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282,5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2,3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287,7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2,1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313,1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1,9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337,2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1,6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</a:tr>
              <a:tr h="3318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Налоги на совокупный доход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2 065,9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17,2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2081,5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15,3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2 993,7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17,7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3 679,7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17,2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</a:tr>
              <a:tr h="320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Налоги на имущество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1 419,3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11,8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1473,8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10,9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1 699,4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10,0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1 870,8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8,7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8D7CD"/>
                    </a:solidFill>
                  </a:tcPr>
                </a:tc>
              </a:tr>
              <a:tr h="320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Государственная пошлина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102,2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0,9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102,6</a:t>
                      </a:r>
                    </a:p>
                    <a:p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0,8</a:t>
                      </a:r>
                      <a:endParaRPr lang="ru-RU" sz="16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smtClean="0">
                          <a:solidFill>
                            <a:srgbClr val="000000"/>
                          </a:solidFill>
                          <a:latin typeface="PT Astra Serif"/>
                        </a:rPr>
                        <a:t>186,7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1,1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383,2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1,8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ED7D31"/>
                      </a:solidFill>
                    </a:lnL>
                    <a:lnR w="12240">
                      <a:solidFill>
                        <a:srgbClr val="ED7D31"/>
                      </a:solidFill>
                    </a:lnR>
                    <a:lnT w="12240">
                      <a:solidFill>
                        <a:srgbClr val="ED7D31"/>
                      </a:solidFill>
                    </a:lnT>
                    <a:lnB w="12240">
                      <a:solidFill>
                        <a:srgbClr val="ED7D31"/>
                      </a:solidFill>
                    </a:lnB>
                    <a:solidFill>
                      <a:srgbClr val="FBECE7"/>
                    </a:solidFill>
                  </a:tcPr>
                </a:tc>
              </a:tr>
            </a:tbl>
          </a:graphicData>
        </a:graphic>
      </p:graphicFrame>
      <p:pic>
        <p:nvPicPr>
          <p:cNvPr id="232" name="Рисунок 43"/>
          <p:cNvPicPr/>
          <p:nvPr/>
        </p:nvPicPr>
        <p:blipFill>
          <a:blip r:embed="rId2"/>
          <a:stretch/>
        </p:blipFill>
        <p:spPr>
          <a:xfrm>
            <a:off x="0" y="-331560"/>
            <a:ext cx="12191400" cy="10062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33" name="Прямоугольник 44"/>
          <p:cNvSpPr/>
          <p:nvPr/>
        </p:nvSpPr>
        <p:spPr>
          <a:xfrm>
            <a:off x="2130120" y="-134280"/>
            <a:ext cx="97232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налоговых доходов бюджета муниципального образования город Тула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в разрезе доходных источников за 2022-20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годы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1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34779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DD0848-7C96-4E25-9BBA-BBAA62C9F4B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32065257"/>
              </p:ext>
            </p:extLst>
          </p:nvPr>
        </p:nvGraphicFramePr>
        <p:xfrm>
          <a:off x="424206" y="4687200"/>
          <a:ext cx="11630877" cy="2086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7" name="Таблица 5"/>
          <p:cNvGraphicFramePr/>
          <p:nvPr>
            <p:extLst>
              <p:ext uri="{D42A27DB-BD31-4B8C-83A1-F6EECF244321}">
                <p14:modId xmlns:p14="http://schemas.microsoft.com/office/powerpoint/2010/main" val="2414094228"/>
              </p:ext>
            </p:extLst>
          </p:nvPr>
        </p:nvGraphicFramePr>
        <p:xfrm>
          <a:off x="205200" y="1139686"/>
          <a:ext cx="11849040" cy="3779520"/>
        </p:xfrm>
        <a:graphic>
          <a:graphicData uri="http://schemas.openxmlformats.org/drawingml/2006/table">
            <a:tbl>
              <a:tblPr/>
              <a:tblGrid>
                <a:gridCol w="3017520"/>
                <a:gridCol w="888480"/>
                <a:gridCol w="1324440"/>
                <a:gridCol w="827640"/>
                <a:gridCol w="1342800"/>
                <a:gridCol w="905760"/>
                <a:gridCol w="1307160"/>
                <a:gridCol w="862920"/>
                <a:gridCol w="1372320"/>
              </a:tblGrid>
              <a:tr h="2977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Наименование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2022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 год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1131840"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Сумма млн. руб.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Доля в общем объеме налоговых и неналоговых доходов %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92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Доходы от использования имущества, находящегося в государственной  и муниципальной собственности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698,2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796,3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5,9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766,2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4,5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1 337,8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506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Доходы от продажи материальных и нематериальных активов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193,9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1,6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249,0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210,6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946,8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4,4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506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Платежи при пользовании природными ресурсами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16,2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0,1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41,5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0,3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34,4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0,2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32,3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0,1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27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Прочие неналоговые доходы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284,3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2,5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429,5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3,1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296,1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1,8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249,7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1,2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 w="12240">
                      <a:solidFill>
                        <a:srgbClr val="5B9BD5"/>
                      </a:solidFill>
                    </a:lnL>
                    <a:lnR w="12240">
                      <a:solidFill>
                        <a:srgbClr val="5B9BD5"/>
                      </a:solidFill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pic>
        <p:nvPicPr>
          <p:cNvPr id="238" name="Рисунок 24"/>
          <p:cNvPicPr/>
          <p:nvPr/>
        </p:nvPicPr>
        <p:blipFill>
          <a:blip r:embed="rId2"/>
          <a:stretch/>
        </p:blipFill>
        <p:spPr>
          <a:xfrm>
            <a:off x="33840" y="14760"/>
            <a:ext cx="12191400" cy="9414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39" name="Прямоугольник 32"/>
          <p:cNvSpPr/>
          <p:nvPr/>
        </p:nvSpPr>
        <p:spPr>
          <a:xfrm>
            <a:off x="1899360" y="162720"/>
            <a:ext cx="1029168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неналоговых доходов </a:t>
            </a:r>
            <a:r>
              <a:rPr lang="ru-RU" sz="169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бюджета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муниципального образования город Тула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в разрезе доходных </a:t>
            </a:r>
            <a:r>
              <a:rPr lang="ru-RU" sz="1679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источников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за 2022-20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3443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6B12340-922F-4BCA-8843-DD0CF0585EF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03768324"/>
              </p:ext>
            </p:extLst>
          </p:nvPr>
        </p:nvGraphicFramePr>
        <p:xfrm>
          <a:off x="205200" y="4919206"/>
          <a:ext cx="11849883" cy="1854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Прямоугольник 23"/>
          <p:cNvSpPr/>
          <p:nvPr/>
        </p:nvSpPr>
        <p:spPr>
          <a:xfrm>
            <a:off x="10123560" y="0"/>
            <a:ext cx="538920" cy="160560"/>
          </a:xfrm>
          <a:prstGeom prst="rect">
            <a:avLst/>
          </a:prstGeom>
          <a:solidFill>
            <a:schemeClr val="bg1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Слайд </a:t>
            </a:r>
            <a:r>
              <a:rPr lang="en-US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5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3" name="Рисунок 22"/>
          <p:cNvPicPr/>
          <p:nvPr/>
        </p:nvPicPr>
        <p:blipFill>
          <a:blip r:embed="rId2"/>
          <a:stretch/>
        </p:blipFill>
        <p:spPr>
          <a:xfrm>
            <a:off x="0" y="-16200"/>
            <a:ext cx="12191400" cy="90432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44" name="Прямоугольник 1"/>
          <p:cNvSpPr/>
          <p:nvPr/>
        </p:nvSpPr>
        <p:spPr>
          <a:xfrm>
            <a:off x="2191320" y="41040"/>
            <a:ext cx="98517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по безвозмездным поступлениям в бюджет муниципального образования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город Тула за 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3893138549"/>
              </p:ext>
            </p:extLst>
          </p:nvPr>
        </p:nvGraphicFramePr>
        <p:xfrm>
          <a:off x="-8640" y="888840"/>
          <a:ext cx="12199680" cy="596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5" name="Прямоугольник 24"/>
          <p:cNvSpPr/>
          <p:nvPr/>
        </p:nvSpPr>
        <p:spPr>
          <a:xfrm>
            <a:off x="11149200" y="964800"/>
            <a:ext cx="108324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(млн. руб</a:t>
            </a:r>
            <a:r>
              <a:rPr lang="ru-RU" sz="1400" b="0" strike="noStrike" spc="-1" dirty="0">
                <a:solidFill>
                  <a:srgbClr val="000000"/>
                </a:solidFill>
                <a:latin typeface="Corbel"/>
                <a:ea typeface="DejaVu Sans"/>
              </a:rPr>
              <a:t>.)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1"/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34322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9E3AD89-F27F-4AC8-9655-1AD4D224072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530740"/>
              </p:ext>
            </p:extLst>
          </p:nvPr>
        </p:nvGraphicFramePr>
        <p:xfrm>
          <a:off x="245717" y="1199000"/>
          <a:ext cx="11946283" cy="588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9534525" y="361508"/>
            <a:ext cx="12255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</a:t>
            </a:r>
            <a:r>
              <a:rPr lang="ru-RU" altLang="ru-RU" sz="14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123494" y="0"/>
            <a:ext cx="539552" cy="1612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en-US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285"/>
            <a:ext cx="12192000" cy="759037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12700">
              <a:schemeClr val="accent1"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28800" y="90375"/>
            <a:ext cx="10101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образования город Тула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 </a:t>
            </a:r>
          </a:p>
          <a:p>
            <a:pPr algn="ctr"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89738" y="755752"/>
            <a:ext cx="1002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(млн. руб</a:t>
            </a:r>
            <a:r>
              <a:rPr lang="ru-RU" sz="1400" dirty="0">
                <a:solidFill>
                  <a:srgbClr val="000000"/>
                </a:solidFill>
                <a:latin typeface="Corbel" panose="020B0503020204020204" pitchFamily="34" charset="0"/>
              </a:rPr>
              <a:t>.)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sldNum" idx="4294967295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 dirty="0" smtClean="0">
                <a:solidFill>
                  <a:srgbClr val="8B8B8B"/>
                </a:solidFill>
                <a:latin typeface="Calibri"/>
              </a:rPr>
              <a:t>18</a:t>
            </a:r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3740184"/>
      </p:ext>
    </p:extLst>
  </p:cSld>
  <p:clrMapOvr>
    <a:masterClrMapping/>
  </p:clrMapOvr>
  <p:transition advTm="1603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4" name="Таблица 4"/>
          <p:cNvGraphicFramePr/>
          <p:nvPr>
            <p:extLst>
              <p:ext uri="{D42A27DB-BD31-4B8C-83A1-F6EECF244321}">
                <p14:modId xmlns:p14="http://schemas.microsoft.com/office/powerpoint/2010/main" val="3211808407"/>
              </p:ext>
            </p:extLst>
          </p:nvPr>
        </p:nvGraphicFramePr>
        <p:xfrm>
          <a:off x="54000" y="1309680"/>
          <a:ext cx="12012840" cy="5024040"/>
        </p:xfrm>
        <a:graphic>
          <a:graphicData uri="http://schemas.openxmlformats.org/drawingml/2006/table">
            <a:tbl>
              <a:tblPr/>
              <a:tblGrid>
                <a:gridCol w="7380360"/>
                <a:gridCol w="1230480"/>
                <a:gridCol w="1204920"/>
                <a:gridCol w="1162080"/>
                <a:gridCol w="1035000"/>
              </a:tblGrid>
              <a:tr h="557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Наименование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20</a:t>
                      </a:r>
                      <a:r>
                        <a:rPr lang="en-US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 год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2023 год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2024 год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2025 год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5B9BD5"/>
                      </a:solidFill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РАСХОДЫ БЮДЖЕТА - ВСЕГО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1224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24 841,1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24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27 495,1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24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35 758,4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24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39 786,3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24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8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Общегосударственные вопросы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1 485,2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1 493,2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1 766,9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2 113,6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Национальная оборона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14,5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18, 5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14,0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Национальная безопасность и правоохранительная деятельность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168,3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184,9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253,2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381,4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Национальная экономика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5 233,1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5 893,3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8 025,7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6 197,9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Жилищно-коммунальное хозяйство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4 240,4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5 272,2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6 170,5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9 613,7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Охрана окружающей среды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</a:t>
                      </a: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,5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2,8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11,6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57,1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7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Образование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11 844,5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12 755,2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17 040,6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18 454,0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Культура, кинематография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678,1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766,4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920,1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1 261,2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Социальная политика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281,7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138,0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178,8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170,1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Физическая культура и спорт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581,8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688,2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753,1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918,2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Обслуживание государственного (муниципального) долга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247,2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181,1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439,3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455,1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90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72,1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105,3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180,1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150,0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360" marR="93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240">
                      <a:solidFill>
                        <a:srgbClr val="5B9BD5"/>
                      </a:solidFill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55" name="Прямоугольник 5"/>
          <p:cNvSpPr/>
          <p:nvPr/>
        </p:nvSpPr>
        <p:spPr>
          <a:xfrm>
            <a:off x="11149200" y="964800"/>
            <a:ext cx="108324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(млн. руб</a:t>
            </a:r>
            <a:r>
              <a:rPr lang="ru-RU" sz="1400" b="0" strike="noStrike" spc="-1">
                <a:solidFill>
                  <a:srgbClr val="000000"/>
                </a:solidFill>
                <a:latin typeface="Corbel"/>
                <a:ea typeface="DejaVu Sans"/>
              </a:rPr>
              <a:t>.)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6" name="Рисунок 6"/>
          <p:cNvPicPr/>
          <p:nvPr/>
        </p:nvPicPr>
        <p:blipFill>
          <a:blip r:embed="rId2"/>
          <a:stretch/>
        </p:blipFill>
        <p:spPr>
          <a:xfrm>
            <a:off x="0" y="1476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57" name="Прямоугольник 7"/>
          <p:cNvSpPr/>
          <p:nvPr/>
        </p:nvSpPr>
        <p:spPr>
          <a:xfrm>
            <a:off x="1528560" y="286560"/>
            <a:ext cx="10561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расходов бюджета муниципального образования город Тула за 2022-2025 годы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1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3456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CC751B5-849A-4B1A-9895-B5385A463BB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19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" name="Таблица 3"/>
          <p:cNvGraphicFramePr/>
          <p:nvPr>
            <p:extLst>
              <p:ext uri="{D42A27DB-BD31-4B8C-83A1-F6EECF244321}">
                <p14:modId xmlns:p14="http://schemas.microsoft.com/office/powerpoint/2010/main" val="1268199799"/>
              </p:ext>
            </p:extLst>
          </p:nvPr>
        </p:nvGraphicFramePr>
        <p:xfrm>
          <a:off x="1538016" y="2761573"/>
          <a:ext cx="9473760" cy="3777107"/>
        </p:xfrm>
        <a:graphic>
          <a:graphicData uri="http://schemas.openxmlformats.org/drawingml/2006/table">
            <a:tbl>
              <a:tblPr/>
              <a:tblGrid>
                <a:gridCol w="3860640"/>
                <a:gridCol w="561312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Начальник финансового управления администрации города Тулы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Дробот Инна Дмитриевна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 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Адрес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300041, г. Тула, пр. Ленина, д. 2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203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Телефон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8(4872) 55-60-65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Адрес электронной почты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tula</a:t>
                      </a:r>
                      <a:r>
                        <a:rPr lang="ru-RU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.</a:t>
                      </a:r>
                      <a:r>
                        <a:rPr lang="en-US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fo</a:t>
                      </a:r>
                      <a:r>
                        <a:rPr lang="ru-RU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@</a:t>
                      </a:r>
                      <a:r>
                        <a:rPr lang="en-US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tularegion</a:t>
                      </a:r>
                      <a:r>
                        <a:rPr lang="ru-RU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.</a:t>
                      </a:r>
                      <a:r>
                        <a:rPr lang="en-US" sz="1800" b="0" u="sng" strike="noStrike" spc="-1">
                          <a:solidFill>
                            <a:schemeClr val="dk1"/>
                          </a:solidFill>
                          <a:uFillTx/>
                          <a:latin typeface="PT Astra Serif"/>
                          <a:hlinkClick r:id="rId2"/>
                        </a:rPr>
                        <a:t>ru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Режим работы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пн. - чт. с 9-00 часов до 18-00 часов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пт. с 9-00 часов до 17-00 часов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Выходные дни – суббота, воскресенье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PT Astra Serif"/>
                          <a:ea typeface="Calibri"/>
                        </a:rPr>
                        <a:t>Личный прием граждан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Calibri"/>
                        </a:rPr>
                        <a:t>Каждый третий четверг месяца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Calibri"/>
                        </a:rPr>
                        <a:t>с 15-00 часов до 17-00 часов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sp>
        <p:nvSpPr>
          <p:cNvPr id="92" name="Прямоугольник 4"/>
          <p:cNvSpPr/>
          <p:nvPr/>
        </p:nvSpPr>
        <p:spPr>
          <a:xfrm>
            <a:off x="3085200" y="285840"/>
            <a:ext cx="74365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Контактная информация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Прямоугольник 5"/>
          <p:cNvSpPr/>
          <p:nvPr/>
        </p:nvSpPr>
        <p:spPr>
          <a:xfrm>
            <a:off x="3610800" y="1244880"/>
            <a:ext cx="6734520" cy="383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Calibri"/>
              </a:rPr>
              <a:t>Финансовое управление администрации города Тулы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Рисунок 1"/>
          <p:cNvPicPr/>
          <p:nvPr/>
        </p:nvPicPr>
        <p:blipFill>
          <a:blip r:embed="rId3"/>
          <a:stretch/>
        </p:blipFill>
        <p:spPr>
          <a:xfrm>
            <a:off x="764294" y="184500"/>
            <a:ext cx="1800720" cy="2120760"/>
          </a:xfrm>
          <a:prstGeom prst="rect">
            <a:avLst/>
          </a:prstGeom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3498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F08195E-30BB-4CC1-9B11-08FF5D743A9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" name="Диаграмма 16"/>
          <p:cNvGraphicFramePr/>
          <p:nvPr>
            <p:extLst>
              <p:ext uri="{D42A27DB-BD31-4B8C-83A1-F6EECF244321}">
                <p14:modId xmlns:p14="http://schemas.microsoft.com/office/powerpoint/2010/main" val="3820293967"/>
              </p:ext>
            </p:extLst>
          </p:nvPr>
        </p:nvGraphicFramePr>
        <p:xfrm>
          <a:off x="451800" y="1521360"/>
          <a:ext cx="11327040" cy="4932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60" name="Рисунок 6"/>
          <p:cNvPicPr/>
          <p:nvPr/>
        </p:nvPicPr>
        <p:blipFill>
          <a:blip r:embed="rId3"/>
          <a:stretch/>
        </p:blipFill>
        <p:spPr>
          <a:xfrm>
            <a:off x="0" y="14760"/>
            <a:ext cx="12191400" cy="10386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61" name="Прямоугольник 7"/>
          <p:cNvSpPr/>
          <p:nvPr/>
        </p:nvSpPr>
        <p:spPr>
          <a:xfrm>
            <a:off x="1201680" y="147960"/>
            <a:ext cx="10797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Структура расходов бюджета муниципального образования город Тула за 2025 год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1"/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33890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AEBEAE3-3140-443E-BF97-4793B48DBFC5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Box 5"/>
          <p:cNvSpPr/>
          <p:nvPr/>
        </p:nvSpPr>
        <p:spPr>
          <a:xfrm>
            <a:off x="11116513" y="764757"/>
            <a:ext cx="1074887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млн. руб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.,%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4" name="Object 3"/>
          <p:cNvGraphicFramePr/>
          <p:nvPr/>
        </p:nvGraphicFramePr>
        <p:xfrm>
          <a:off x="150480" y="-12960"/>
          <a:ext cx="4474440" cy="509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7" name="Прямоугольник 13"/>
          <p:cNvSpPr/>
          <p:nvPr/>
        </p:nvSpPr>
        <p:spPr>
          <a:xfrm>
            <a:off x="10123560" y="0"/>
            <a:ext cx="538920" cy="160560"/>
          </a:xfrm>
          <a:prstGeom prst="rect">
            <a:avLst/>
          </a:prstGeom>
          <a:solidFill>
            <a:schemeClr val="bg1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Слайд </a:t>
            </a:r>
            <a:r>
              <a:rPr lang="en-US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9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Скругленный прямоугольник 14"/>
          <p:cNvSpPr/>
          <p:nvPr/>
        </p:nvSpPr>
        <p:spPr>
          <a:xfrm>
            <a:off x="3849940" y="805437"/>
            <a:ext cx="7760520" cy="59544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50120" dist="250081" dir="8461089" algn="ctr">
              <a:schemeClr val="bg1">
                <a:alpha val="28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           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В отчетном периоде приоритетным для муниципального образования город Тула являлось сохранение целевых показателей средней заработной платы отдельных категорий работников, установленных Указами Президента Российской Федерации. С 1 октября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2025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года произведена индексация должностных окладов (окладов, ставок) работников муниципальных учреждений муниципального образования город Тула на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4,5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процента. На эти цели направлено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92,0 млн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. руб. Выплаты заработной платы в бюджетной сфере осуществлялись в полном объеме в установленные сроки.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         На организацию горячего питания в общеобразовательных учреждениях расходы составили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633,4 млн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. руб.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         Расходы на развитие и укрепление материально-технической базы учреждений социальной сферы составили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1 976,5 млн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. руб.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         На строительство и капитальный ремонт объектов социально-культурной сферы направлено 2 194,7 млн. руб. (</a:t>
            </a:r>
            <a:r>
              <a:rPr lang="ru-RU" sz="1400" b="0" i="1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детские сады, школы,  спортивные объекты).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         В рамках реализации проекта «Народный бюджет» на ремонт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5-ти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объектов социальной сферы направлено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16,6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млн. руб.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         На социальные выплаты, предоставленные населению из бюджета в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2025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году: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-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32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молодых семей улучшили свои жилищные условия (направлено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72,1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млн. руб.);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  <a:p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   -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</a:t>
            </a:r>
            <a:r>
              <a:rPr lang="ru-RU" sz="1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800 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детей предоставлена единовременная выплата при рождении </a:t>
            </a:r>
            <a:r>
              <a:rPr lang="ru-RU" sz="14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(в размере на 1 и 2 ребенка – по 2 500 руб., на 3 ребенка и каждого последующего ребенка – по 25 000 руб.);</a:t>
            </a:r>
            <a:endParaRPr lang="ru-RU" sz="1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- </a:t>
            </a: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осуществлены доплаты к пенсиям муниципальным служащим, выплаты лицам, награжденным Почетными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знаками</a:t>
            </a:r>
            <a:r>
              <a:rPr lang="ru-RU" sz="1400" spc="-1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ru-RU" sz="14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предоставлены единовременные социальные выплаты </a:t>
            </a:r>
            <a:r>
              <a:rPr lang="ru-RU" sz="14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инвалидам и участникам Великой Отечественной войны в размере 50,0 тыс. руб. </a:t>
            </a:r>
            <a:endParaRPr lang="ru-RU" sz="1400" b="0" strike="noStrike" spc="-1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269" name="Рисунок 15"/>
          <p:cNvPicPr/>
          <p:nvPr/>
        </p:nvPicPr>
        <p:blipFill>
          <a:blip r:embed="rId4"/>
          <a:stretch/>
        </p:blipFill>
        <p:spPr>
          <a:xfrm>
            <a:off x="0" y="14760"/>
            <a:ext cx="12191400" cy="6984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70" name="Прямоугольник 7"/>
          <p:cNvSpPr/>
          <p:nvPr/>
        </p:nvSpPr>
        <p:spPr>
          <a:xfrm>
            <a:off x="1474560" y="67320"/>
            <a:ext cx="105354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Структура расходов бюджета муниципального образования город Тула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на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социальную 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сферу в </a:t>
            </a:r>
            <a:r>
              <a:rPr lang="en-US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20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25 году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1" name="Рисунок 2"/>
          <p:cNvPicPr/>
          <p:nvPr/>
        </p:nvPicPr>
        <p:blipFill>
          <a:blip r:embed="rId5"/>
          <a:stretch/>
        </p:blipFill>
        <p:spPr>
          <a:xfrm>
            <a:off x="779056" y="4760327"/>
            <a:ext cx="2601512" cy="2046217"/>
          </a:xfrm>
          <a:prstGeom prst="rect">
            <a:avLst/>
          </a:prstGeom>
          <a:ln w="0">
            <a:noFill/>
          </a:ln>
        </p:spPr>
      </p:pic>
      <p:sp>
        <p:nvSpPr>
          <p:cNvPr id="272" name="PlaceHolder 1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34430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E12401B-80F6-4AD7-8CF1-5D411D46D7A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318813"/>
              </p:ext>
            </p:extLst>
          </p:nvPr>
        </p:nvGraphicFramePr>
        <p:xfrm>
          <a:off x="122252" y="160560"/>
          <a:ext cx="4095508" cy="4506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Box 5"/>
          <p:cNvSpPr/>
          <p:nvPr/>
        </p:nvSpPr>
        <p:spPr>
          <a:xfrm>
            <a:off x="11068920" y="713880"/>
            <a:ext cx="1074887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млн. руб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.,%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Прямоугольник 18"/>
          <p:cNvSpPr/>
          <p:nvPr/>
        </p:nvSpPr>
        <p:spPr>
          <a:xfrm>
            <a:off x="10066680" y="-1800"/>
            <a:ext cx="599040" cy="198000"/>
          </a:xfrm>
          <a:prstGeom prst="rect">
            <a:avLst/>
          </a:prstGeom>
          <a:solidFill>
            <a:schemeClr val="bg1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Слайд 1</a:t>
            </a:r>
            <a:r>
              <a:rPr lang="en-US" sz="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0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5" name="Рисунок 17"/>
          <p:cNvPicPr/>
          <p:nvPr/>
        </p:nvPicPr>
        <p:blipFill>
          <a:blip r:embed="rId3"/>
          <a:stretch/>
        </p:blipFill>
        <p:spPr>
          <a:xfrm>
            <a:off x="0" y="14760"/>
            <a:ext cx="12191400" cy="6984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86" name="Прямоугольник 5"/>
          <p:cNvSpPr/>
          <p:nvPr/>
        </p:nvSpPr>
        <p:spPr>
          <a:xfrm>
            <a:off x="1746360" y="30600"/>
            <a:ext cx="103626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Структура расходов бюджета муниципального образования город Тула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по разделу  «Жилищно-коммунальное хозяйство» в </a:t>
            </a:r>
            <a:r>
              <a:rPr lang="en-US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20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25 году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7" name="Рисунок 6"/>
          <p:cNvPicPr/>
          <p:nvPr/>
        </p:nvPicPr>
        <p:blipFill>
          <a:blip r:embed="rId4"/>
          <a:stretch/>
        </p:blipFill>
        <p:spPr>
          <a:xfrm>
            <a:off x="6751582" y="4878882"/>
            <a:ext cx="4688211" cy="1827179"/>
          </a:xfrm>
          <a:prstGeom prst="rect">
            <a:avLst/>
          </a:prstGeom>
          <a:ln w="0">
            <a:noFill/>
          </a:ln>
        </p:spPr>
      </p:pic>
      <p:sp>
        <p:nvSpPr>
          <p:cNvPr id="288" name="PlaceHolder 1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3391200" cy="500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35C2B31-AF9B-403B-A471-916BEB0F413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295293" y="1016640"/>
            <a:ext cx="5671220" cy="3660868"/>
            <a:chOff x="4400312" y="1074118"/>
            <a:chExt cx="5473005" cy="442369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760749" y="1074118"/>
              <a:ext cx="511256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sz="1400" b="1" i="0" u="none" strike="noStrike" kern="1200" spc="0" baseline="0">
                  <a:solidFill>
                    <a:srgbClr val="002060"/>
                  </a:solidFill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defRPr>
              </a:pPr>
              <a:r>
                <a:rPr lang="ru-RU" sz="1200" b="1" dirty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Расходы на ЖКХ в 202</a:t>
              </a:r>
              <a:r>
                <a:rPr lang="en-US" sz="1200" b="1" dirty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5</a:t>
              </a:r>
              <a:r>
                <a:rPr lang="ru-RU" sz="1200" b="1" dirty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 году осуществлялись в рамках </a:t>
              </a:r>
            </a:p>
            <a:p>
              <a:pPr algn="ctr">
                <a:defRPr sz="1400" b="1" i="0" u="none" strike="noStrike" kern="1200" spc="0" baseline="0">
                  <a:solidFill>
                    <a:srgbClr val="002060"/>
                  </a:solidFill>
                  <a:latin typeface="Century Gothic" panose="020B0502020202020204" pitchFamily="34" charset="0"/>
                  <a:ea typeface="+mn-ea"/>
                  <a:cs typeface="Arial" panose="020B0604020202020204" pitchFamily="34" charset="0"/>
                </a:defRPr>
              </a:pPr>
              <a:r>
                <a:rPr lang="ru-RU" sz="1200" b="1" dirty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следующих муниципальных программ:</a:t>
              </a: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4410250" y="1624663"/>
              <a:ext cx="2575666" cy="112769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Комплексное благоустройство муниципального образования </a:t>
              </a:r>
            </a:p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город Тула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4400312" y="2828766"/>
              <a:ext cx="2585604" cy="108661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Формирование современной городской среды</a:t>
              </a:r>
            </a:p>
            <a:p>
              <a:pPr lvl="0" algn="ctr"/>
              <a:r>
                <a:rPr lang="ru-RU" sz="1000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                                     </a:t>
              </a:r>
              <a:endParaRPr lang="ru-RU" sz="1000" b="1" dirty="0">
                <a:solidFill>
                  <a:srgbClr val="0D03DB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7102830" y="2828767"/>
              <a:ext cx="2575666" cy="108661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Повышение качества жилищного фонда и создание комфортных условий для проживания населения муниципального образования город Тула</a:t>
              </a: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102831" y="3991786"/>
              <a:ext cx="2592749" cy="108365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Обеспечение доступным, комфортным жильем отдельных категорий граждан муниципального образования город Тула</a:t>
              </a:r>
            </a:p>
            <a:p>
              <a:pPr lvl="0" algn="ctr"/>
              <a:endParaRPr lang="ru-RU" sz="1000" b="1" dirty="0">
                <a:solidFill>
                  <a:srgbClr val="0D03DB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4401613" y="3991786"/>
              <a:ext cx="2584303" cy="1086613"/>
            </a:xfrm>
            <a:prstGeom prst="roundRect">
              <a:avLst/>
            </a:prstGeom>
            <a:solidFill>
              <a:srgbClr val="D8BEEC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ru-RU" sz="1000" b="1" dirty="0">
                <a:solidFill>
                  <a:schemeClr val="tx1"/>
                </a:solidFill>
              </a:endParaRPr>
            </a:p>
            <a:p>
              <a:pPr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Развитие градостроительной деятельности на территории муниципального образования город Тула</a:t>
              </a:r>
            </a:p>
            <a:p>
              <a:pPr lvl="0" algn="ctr"/>
              <a:endParaRPr lang="ru-RU" sz="1000" b="1" dirty="0">
                <a:solidFill>
                  <a:srgbClr val="0D03DB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4410250" y="5185865"/>
              <a:ext cx="5268246" cy="31194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Реализация проекта «Народный бюджет» в муниципальном образовании город Тула</a:t>
              </a: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7102830" y="1609037"/>
              <a:ext cx="2575666" cy="114332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0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Благоустройство территории, поддержание жизнедеятельности и удовлетворение потребностей жителей территориальных  округов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45527" y="1074118"/>
            <a:ext cx="5970679" cy="5370644"/>
            <a:chOff x="245527" y="1074118"/>
            <a:chExt cx="4705102" cy="4506527"/>
          </a:xfrm>
        </p:grpSpPr>
        <p:sp>
          <p:nvSpPr>
            <p:cNvPr id="19" name="TextBox 10"/>
            <p:cNvSpPr txBox="1"/>
            <p:nvPr/>
          </p:nvSpPr>
          <p:spPr>
            <a:xfrm>
              <a:off x="245527" y="1081479"/>
              <a:ext cx="470510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Удельный </a:t>
              </a:r>
              <a:r>
                <a:rPr lang="ru-RU" sz="1200" b="1" dirty="0">
                  <a:solidFill>
                    <a:srgbClr val="00206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вес в расходах бюджета – 24,2%  </a:t>
              </a:r>
            </a:p>
            <a:p>
              <a:pPr algn="ctr"/>
              <a:endParaRPr lang="ru-RU" sz="9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20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3856137"/>
                </p:ext>
              </p:extLst>
            </p:nvPr>
          </p:nvGraphicFramePr>
          <p:xfrm>
            <a:off x="427674" y="1074118"/>
            <a:ext cx="4095508" cy="450652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8" name="Овал 27"/>
            <p:cNvSpPr/>
            <p:nvPr/>
          </p:nvSpPr>
          <p:spPr>
            <a:xfrm>
              <a:off x="1970552" y="2277102"/>
              <a:ext cx="994717" cy="778277"/>
            </a:xfrm>
            <a:prstGeom prst="ellipse">
              <a:avLst/>
            </a:prstGeom>
            <a:solidFill>
              <a:schemeClr val="bg1">
                <a:lumMod val="95000"/>
                <a:alpha val="72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2016094" y="2467818"/>
              <a:ext cx="903633" cy="49247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9 613,7</a:t>
              </a:r>
            </a:p>
            <a:p>
              <a:pPr algn="ctr"/>
              <a:r>
                <a:rPr lang="ru-RU" sz="1200" b="1" dirty="0" smtClean="0"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100,0%</a:t>
              </a:r>
              <a:endParaRPr lang="ru-RU" sz="1200" b="1" dirty="0">
                <a:latin typeface="PT Astra Serif" panose="020A0603040505020204" pitchFamily="18" charset="-52"/>
                <a:ea typeface="PT Astra Serif" panose="020A0603040505020204" pitchFamily="18" charset="-5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Рисунок 7"/>
          <p:cNvPicPr/>
          <p:nvPr/>
        </p:nvPicPr>
        <p:blipFill>
          <a:blip r:embed="rId2"/>
          <a:stretch/>
        </p:blipFill>
        <p:spPr>
          <a:xfrm>
            <a:off x="0" y="14760"/>
            <a:ext cx="12191400" cy="7848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291" name="Прямоугольник 8"/>
          <p:cNvSpPr/>
          <p:nvPr/>
        </p:nvSpPr>
        <p:spPr>
          <a:xfrm>
            <a:off x="1741320" y="95760"/>
            <a:ext cx="107251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Структура расходов бюджета муниципального образования город Тула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 разделу «Национальная экономика» в 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202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году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6" name="Рисунок 15"/>
          <p:cNvPicPr/>
          <p:nvPr/>
        </p:nvPicPr>
        <p:blipFill>
          <a:blip r:embed="rId3"/>
          <a:stretch/>
        </p:blipFill>
        <p:spPr>
          <a:xfrm>
            <a:off x="4751516" y="3324317"/>
            <a:ext cx="3809160" cy="3363120"/>
          </a:xfrm>
          <a:prstGeom prst="rect">
            <a:avLst/>
          </a:prstGeom>
          <a:ln w="0">
            <a:noFill/>
          </a:ln>
          <a:scene3d>
            <a:camera prst="perspectiveFront"/>
            <a:lightRig rig="threePt" dir="t"/>
          </a:scene3d>
        </p:spPr>
      </p:pic>
      <p:sp>
        <p:nvSpPr>
          <p:cNvPr id="297" name="TextBox 5"/>
          <p:cNvSpPr/>
          <p:nvPr/>
        </p:nvSpPr>
        <p:spPr>
          <a:xfrm>
            <a:off x="11116513" y="815040"/>
            <a:ext cx="1074887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млн. руб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.,%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42620" y="1175631"/>
            <a:ext cx="4616626" cy="5441642"/>
            <a:chOff x="808228" y="1187758"/>
            <a:chExt cx="4095508" cy="4765546"/>
          </a:xfrm>
        </p:grpSpPr>
        <p:graphicFrame>
          <p:nvGraphicFramePr>
            <p:cNvPr id="16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9601059"/>
                </p:ext>
              </p:extLst>
            </p:nvPr>
          </p:nvGraphicFramePr>
          <p:xfrm>
            <a:off x="808228" y="1446777"/>
            <a:ext cx="4095508" cy="450652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7" name="TextBox 10"/>
            <p:cNvSpPr txBox="1"/>
            <p:nvPr/>
          </p:nvSpPr>
          <p:spPr>
            <a:xfrm>
              <a:off x="1145624" y="1187758"/>
              <a:ext cx="32030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rgbClr val="002060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Arial" panose="020B0604020202020204" pitchFamily="34" charset="0"/>
                </a:rPr>
                <a:t>Удельный вес в расходах бюджета – 15,6%  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7103880" y="1289236"/>
            <a:ext cx="4944653" cy="2595448"/>
            <a:chOff x="3921185" y="3002130"/>
            <a:chExt cx="4944653" cy="2147493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921186" y="4564595"/>
              <a:ext cx="4944652" cy="58502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6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Развитие градостроительной деятельности на территории муниципального образования город Тула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921185" y="3822370"/>
              <a:ext cx="4944653" cy="68416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6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Реализация проекта «Народный бюджет» в муниципальном </a:t>
              </a:r>
            </a:p>
            <a:p>
              <a:pPr lvl="0" algn="ctr"/>
              <a:r>
                <a:rPr lang="ru-RU" sz="16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образовании город Тула</a:t>
              </a: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3921186" y="3002130"/>
              <a:ext cx="4936103" cy="762185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6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Развитие</a:t>
              </a:r>
              <a:r>
                <a:rPr lang="ru-RU" sz="1600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r>
                <a:rPr lang="ru-RU" sz="1600" b="1" dirty="0">
                  <a:solidFill>
                    <a:schemeClr val="tx1"/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  <a:cs typeface="Times New Roman" panose="02020603050405020304" pitchFamily="18" charset="0"/>
                </a:rPr>
                <a:t>транспорта и повышение безопасности дорожного движения в муниципальном образовании город Тула </a:t>
              </a:r>
            </a:p>
          </p:txBody>
        </p:sp>
      </p:grpSp>
      <p:sp>
        <p:nvSpPr>
          <p:cNvPr id="13" name="PlaceHolder 1"/>
          <p:cNvSpPr>
            <a:spLocks noGrp="1"/>
          </p:cNvSpPr>
          <p:nvPr>
            <p:ph type="sldNum" idx="4294967295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 dirty="0" smtClean="0">
                <a:solidFill>
                  <a:srgbClr val="8B8B8B"/>
                </a:solidFill>
                <a:latin typeface="Calibri"/>
              </a:rPr>
              <a:t>23</a:t>
            </a:r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Прямоугольник 3"/>
          <p:cNvSpPr/>
          <p:nvPr/>
        </p:nvSpPr>
        <p:spPr>
          <a:xfrm>
            <a:off x="677880" y="1828440"/>
            <a:ext cx="10877400" cy="7966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50120" dist="250081" dir="8461089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i="1" u="sng" strike="noStrike" spc="-1">
                <a:solidFill>
                  <a:srgbClr val="000000"/>
                </a:solidFill>
                <a:uFillTx/>
                <a:latin typeface="PT Astra Serif"/>
                <a:ea typeface="DejaVu Sans"/>
              </a:rPr>
              <a:t>Муниципальная программа </a:t>
            </a:r>
            <a:r>
              <a:rPr lang="ru-RU" sz="1800" b="0" i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– это совокупность мер, направленных на достижение единой цели, задач и ожидаемого результата, определение и реализацию которых осуществляет ответственный исполнитель муниципальной программы в соответствии с возложенными на него функциями.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Прямоугольник 5"/>
          <p:cNvSpPr/>
          <p:nvPr/>
        </p:nvSpPr>
        <p:spPr>
          <a:xfrm>
            <a:off x="3706920" y="3756600"/>
            <a:ext cx="761940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	Муниципальным образованием город Тула в 20</a:t>
            </a:r>
            <a:r>
              <a:rPr lang="en-US" sz="16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6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5 году реализовывались 27 муниципальных программ, расходы по которым составили 37 344,3 млн. руб. или 98,0% к плану по сводной бюджетной росписи.    	 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	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5" name="Рисунок 8"/>
          <p:cNvPicPr/>
          <p:nvPr/>
        </p:nvPicPr>
        <p:blipFill>
          <a:blip r:embed="rId2"/>
          <a:stretch/>
        </p:blipFill>
        <p:spPr>
          <a:xfrm>
            <a:off x="0" y="14760"/>
            <a:ext cx="12191400" cy="97128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306" name="Прямоугольник 9"/>
          <p:cNvSpPr/>
          <p:nvPr/>
        </p:nvSpPr>
        <p:spPr>
          <a:xfrm>
            <a:off x="382680" y="257400"/>
            <a:ext cx="111722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Муниципальные программы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" name="Рисунок 6"/>
          <p:cNvPicPr/>
          <p:nvPr/>
        </p:nvPicPr>
        <p:blipFill>
          <a:blip r:embed="rId3"/>
          <a:stretch/>
        </p:blipFill>
        <p:spPr>
          <a:xfrm>
            <a:off x="609120" y="3053880"/>
            <a:ext cx="2490120" cy="3537360"/>
          </a:xfrm>
          <a:prstGeom prst="rect">
            <a:avLst/>
          </a:prstGeom>
          <a:ln w="0">
            <a:noFill/>
          </a:ln>
        </p:spPr>
      </p:pic>
      <p:sp>
        <p:nvSpPr>
          <p:cNvPr id="308" name="PlaceHolder 1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5D10BC9-64D7-4DB4-B377-25316F477051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" name="Таблица 2"/>
          <p:cNvGraphicFramePr/>
          <p:nvPr>
            <p:extLst>
              <p:ext uri="{D42A27DB-BD31-4B8C-83A1-F6EECF244321}">
                <p14:modId xmlns:p14="http://schemas.microsoft.com/office/powerpoint/2010/main" val="1083192122"/>
              </p:ext>
            </p:extLst>
          </p:nvPr>
        </p:nvGraphicFramePr>
        <p:xfrm>
          <a:off x="-25920" y="1108440"/>
          <a:ext cx="12191040" cy="5907120"/>
        </p:xfrm>
        <a:graphic>
          <a:graphicData uri="http://schemas.openxmlformats.org/drawingml/2006/table">
            <a:tbl>
              <a:tblPr/>
              <a:tblGrid>
                <a:gridCol w="490320"/>
                <a:gridCol w="8777520"/>
                <a:gridCol w="971280"/>
                <a:gridCol w="1013040"/>
                <a:gridCol w="938880"/>
              </a:tblGrid>
              <a:tr h="1030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296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«Развитие  образования»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14 923,3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16 </a:t>
                      </a:r>
                      <a:r>
                        <a:rPr lang="ru-RU" sz="1300" b="0" strike="noStrike" spc="-1" smtClean="0">
                          <a:solidFill>
                            <a:schemeClr val="dk1"/>
                          </a:solidFill>
                          <a:latin typeface="PT Astra Serif"/>
                        </a:rPr>
                        <a:t>140,1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16 086,4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253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46,532%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42,362%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43,076%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1542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Рост доступности и качества дошкольного, общего и дополнительного образования на территории муниципального образования город Тула в соответствии с меняющимися запросами населения и перспективными задачами развития общества и экономики.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Внедрение на уровнях основного общего и среднего общего образования новых методов обучения и воспитания, образовательных технологий, обеспечивающих освоение обучающимися базовых навыков и умений, повышение их мотивации к обучению и вовлеченности в образовательный процесс, а также обновление содержания и совершенствование методов обучения предметной области «Технология».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Создание современной и безопасной цифровой образовательной среды, обеспечивающей высокое качество и доступность образования всех видов и уровней.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функционирования системы патриотического воспитания граждан Российской Федерации.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Приведение в соответствие нормативным требованиям зданий общеобразовательных организаций.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Организация предоставления общедоступного и бесплатного дошкольного, начального общего, основного общего, среднего общего образования по основным общеобразовательным программам, организация предоставления дополнительного образования детей.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6. Обеспечение содержания зданий и сооружений муниципальных учреждений, находящихся в подведомственном подчинении управления образования администрации города Тулы, обустройства прилегающих к ним территорий, создание условий для содержания детей.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7. Обеспечение получения дошкольного, начального общего, основного общего и среднего общего образования в частных образовательных организациях.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8. Обеспечение социальной поддержки и стимулирования обучающихся и работников муниципальных образовательных учреждений.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sp>
        <p:nvSpPr>
          <p:cNvPr id="310" name="Прямоугольник 6"/>
          <p:cNvSpPr/>
          <p:nvPr/>
        </p:nvSpPr>
        <p:spPr>
          <a:xfrm>
            <a:off x="10812544" y="800640"/>
            <a:ext cx="1289216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(млн. 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руб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Corbel"/>
                <a:ea typeface="DejaVu Sans"/>
              </a:rPr>
              <a:t>.</a:t>
            </a:r>
            <a:r>
              <a:rPr lang="en-US" sz="1400" spc="-1" dirty="0">
                <a:solidFill>
                  <a:srgbClr val="000000"/>
                </a:solidFill>
                <a:latin typeface="Corbel"/>
                <a:ea typeface="DejaVu Sans"/>
              </a:rPr>
              <a:t>,</a:t>
            </a:r>
            <a:r>
              <a:rPr lang="ru-RU" sz="1400" b="0" strike="noStrike" spc="-1" dirty="0" smtClean="0">
                <a:solidFill>
                  <a:srgbClr val="000000"/>
                </a:solidFill>
                <a:latin typeface="Corbel"/>
                <a:ea typeface="DejaVu Sans"/>
              </a:rPr>
              <a:t>%)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1" name="Рисунок 7"/>
          <p:cNvPicPr/>
          <p:nvPr/>
        </p:nvPicPr>
        <p:blipFill>
          <a:blip r:embed="rId2"/>
          <a:stretch/>
        </p:blipFill>
        <p:spPr>
          <a:xfrm>
            <a:off x="0" y="2520"/>
            <a:ext cx="12191400" cy="81432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312" name="Прямоугольник 8"/>
          <p:cNvSpPr/>
          <p:nvPr/>
        </p:nvSpPr>
        <p:spPr>
          <a:xfrm>
            <a:off x="1515240" y="14760"/>
            <a:ext cx="109458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Исполнение муниципальных программ муниципального образования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город Тула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за 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2025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год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1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871D0D1-B496-425F-8B79-C97861CFF79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25</a:t>
            </a:fld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" name="Таблица 2"/>
          <p:cNvGraphicFramePr/>
          <p:nvPr>
            <p:extLst>
              <p:ext uri="{D42A27DB-BD31-4B8C-83A1-F6EECF244321}">
                <p14:modId xmlns:p14="http://schemas.microsoft.com/office/powerpoint/2010/main" val="3389882461"/>
              </p:ext>
            </p:extLst>
          </p:nvPr>
        </p:nvGraphicFramePr>
        <p:xfrm>
          <a:off x="0" y="14760"/>
          <a:ext cx="12191040" cy="6842160"/>
        </p:xfrm>
        <a:graphic>
          <a:graphicData uri="http://schemas.openxmlformats.org/drawingml/2006/table">
            <a:tbl>
              <a:tblPr/>
              <a:tblGrid>
                <a:gridCol w="490320"/>
                <a:gridCol w="8777520"/>
                <a:gridCol w="971280"/>
                <a:gridCol w="1013040"/>
                <a:gridCol w="938880"/>
              </a:tblGrid>
              <a:tr h="113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9097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9. Обеспечение детей организованными формами отдыха и оздоровления, содействие в организации временного трудоустройства несовершеннолетних граждан.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10. Обеспечение и создание условий для реализации муниципальной программы муниципального образования город Тула «Развитие образования» в соответствии с установленными сроками (нормами).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36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 «Развитие культуры</a:t>
                      </a:r>
                      <a:r>
                        <a:rPr lang="en-US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 </a:t>
                      </a: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и туризма»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1 493,3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1 614,2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1614,0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106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4,656%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4,237%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4,322%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41457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граждан доступными и качественными услугами в сфере культуры и событийного туризма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Обеспечение развития муниципальных библиотек.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Техническое оснащение муниципальных музеев.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Государственная поддержка отрасли культуры (оснащение образовательных учреждений в сфере культуры (детских школ искусств и училищ) музыкальными инструментами, оборудованием и учебными материалами).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Государственная поддержка региональных программ по проектированию туристского кода центра города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Модернизация библиотек в части комплектования книжных фондов.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6. Обеспечение развития и укрепления материальнотехнической базы домов культуры в населенных пунктах с числом жителей до 50 тысяч человек.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7. Оказание муниципальных услуг (выполнение работ).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8. Организация и проведение мероприятий.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9. Обеспечение благоприятных условий для повышения доступности и улучшения качества предоставления муниципальных услуг, предоставляемых муниципальными учреждениями.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10. Реализация законов Тульской области.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11. Обеспечение и создание условий для реализации муниципальной программы в соответствии с установленными сроками и задачами.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12. Разработка и внедрение туристского кода центра города Тулы в целях роста туристской привлекательности исторического центра города Тулы за счет развития общественной территории.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16" name="PlaceHolder 1"/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3420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0D2CEE4-A572-4265-ADB6-56BDAE47B6D4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" name="Таблица 1"/>
          <p:cNvGraphicFramePr/>
          <p:nvPr>
            <p:extLst>
              <p:ext uri="{D42A27DB-BD31-4B8C-83A1-F6EECF244321}">
                <p14:modId xmlns:p14="http://schemas.microsoft.com/office/powerpoint/2010/main" val="1238270690"/>
              </p:ext>
            </p:extLst>
          </p:nvPr>
        </p:nvGraphicFramePr>
        <p:xfrm>
          <a:off x="133200" y="-228600"/>
          <a:ext cx="11943720" cy="6960240"/>
        </p:xfrm>
        <a:graphic>
          <a:graphicData uri="http://schemas.openxmlformats.org/drawingml/2006/table">
            <a:tbl>
              <a:tblPr/>
              <a:tblGrid>
                <a:gridCol w="255240"/>
                <a:gridCol w="8792640"/>
                <a:gridCol w="972720"/>
                <a:gridCol w="941040"/>
                <a:gridCol w="982080"/>
              </a:tblGrid>
              <a:tr h="107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325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«Развитие физической культуры и спорта»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871,3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883,9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883,5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934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2,717%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2,320</a:t>
                      </a: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2,366%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2500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Создание условий, обеспечивающих возможность  и доступность различным категориям  и возрастным группам населения для регулярных занятий  физической  культурой  и спортом, повышение  качества  предоставления муниципальных услуг в сфере физической культуры и спорта.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Развитие массовой физической культуры и спорта, совершенствование системы физического воспитания населения.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Организация физкультурно-спортивных мероприятий, пропаганда физической культуры и спорта как важнейшей составляющей здорового образа жизни.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Сохранение и развитие материально-технической базы муниципальных учреждений физической культуры и спорта.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Обеспечение условий для реализации муниципальной программы муниципального образования город Тула «Развитие физической культуры и спорта».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55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«Обеспечение доступным, комфортным жильем отдельных категорий граждан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668,9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826,8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826,2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934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2,086%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2,170%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2,212%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0545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доступным и комфортным жильем отдельных категорий граждан муниципального образования город Тула.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Обеспечение жилыми помещениями малоимущих граждан, признанных нуждающимися в жилых помещениях в установленном порядке, и граждан, проживающих в домах, признанных непригодными для проживания.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Выкуп жилых помещений у собственников при изъятии земельных участков под аварийными многоквартирными домами.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жильем отдельных категорий граждан в целях реализации полномочий органов местного самоуправления.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Переселение граждан, проживающих в аварийном жилом фонде.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Поддержка в решении жилищной проблемы молодых семей, признанных в установленном порядке нуждающимися в улучшении жилищных условий.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18" name="PlaceHolder 1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3466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FC232D8-EBDA-4843-AFD6-743E5D74219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" name="Таблица 1"/>
          <p:cNvGraphicFramePr/>
          <p:nvPr>
            <p:extLst>
              <p:ext uri="{D42A27DB-BD31-4B8C-83A1-F6EECF244321}">
                <p14:modId xmlns:p14="http://schemas.microsoft.com/office/powerpoint/2010/main" val="776389578"/>
              </p:ext>
            </p:extLst>
          </p:nvPr>
        </p:nvGraphicFramePr>
        <p:xfrm>
          <a:off x="133200" y="247680"/>
          <a:ext cx="11943720" cy="5905800"/>
        </p:xfrm>
        <a:graphic>
          <a:graphicData uri="http://schemas.openxmlformats.org/drawingml/2006/table">
            <a:tbl>
              <a:tblPr/>
              <a:tblGrid>
                <a:gridCol w="255240"/>
                <a:gridCol w="8792640"/>
                <a:gridCol w="972720"/>
                <a:gridCol w="941040"/>
                <a:gridCol w="982080"/>
              </a:tblGrid>
              <a:tr h="12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214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 «Развитие транспорта и повышение безопасности дорожного движения в муниципальном образовании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3 662,8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5 468,3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5 438,9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400920"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Цели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Создание условий для предоставления транспортных услуг населению и организация транспортного обслуживания населения в границах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Реализация полномочий органов местного самоуправления в сфере дорожной деятельности и обеспечения безопасности дорожного движения в границах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Обеспечение гарантий законных прав населения на безопасное дорожное движение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Приведение в нормативное состояние автомобильных дорог общего пользования местного значения.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транспортного обслуживания населения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Обеспечение перевозчиков Субсидией на возмещение выпадающих доходов, недополученных в результате предоставления льгот по оплате проезда учащихся общеобразовательных учреждений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Обеспечение безопасности дорожного движения посредством совершенствования улично-дорожной сети.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6. Обеспечение управления реализацией муниципальной программы муниципального образования города Тула «Развитие транспорта и повышение безопасности дорожного движения в муниципальном образовании город Тула на 2020 - 2026 годы».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7. Участие в реализации муниципальной программы и достижение предусмотренных муниципальной программой показателей результативности и эффективности.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11,421%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14,352%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14,564%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20" name="PlaceHolder 1"/>
          <p:cNvSpPr>
            <a:spLocks noGrp="1"/>
          </p:cNvSpPr>
          <p:nvPr>
            <p:ph type="sldNum" idx="36"/>
          </p:nvPr>
        </p:nvSpPr>
        <p:spPr>
          <a:xfrm>
            <a:off x="8610480" y="6356520"/>
            <a:ext cx="3458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019F027-F463-4296-86ED-D3D61376746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1" name="Таблица 1"/>
          <p:cNvGraphicFramePr/>
          <p:nvPr>
            <p:extLst>
              <p:ext uri="{D42A27DB-BD31-4B8C-83A1-F6EECF244321}">
                <p14:modId xmlns:p14="http://schemas.microsoft.com/office/powerpoint/2010/main" val="2299548044"/>
              </p:ext>
            </p:extLst>
          </p:nvPr>
        </p:nvGraphicFramePr>
        <p:xfrm>
          <a:off x="173160" y="317520"/>
          <a:ext cx="11828520" cy="5793120"/>
        </p:xfrm>
        <a:graphic>
          <a:graphicData uri="http://schemas.openxmlformats.org/drawingml/2006/table">
            <a:tbl>
              <a:tblPr/>
              <a:tblGrid>
                <a:gridCol w="431280"/>
                <a:gridCol w="8629920"/>
                <a:gridCol w="973080"/>
                <a:gridCol w="895680"/>
                <a:gridCol w="898560"/>
              </a:tblGrid>
              <a:tr h="1493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428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769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«Энергосбережение и повышение энергетической эффективности в муниципальном образовании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4071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0,031%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0,022%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0,022%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5801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Повышение эффективности использования энергетических ресурсов в муниципальном образовании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Снижение потребления энергоресурсов.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Обеспечение энергосбережения в муниципальных учреждениях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Выявление на территории муниципального образования город Тула количества бесхозяйных объектов недвижимого имущества, используемых для передачи энергетических ресурсов (включая газоснабжение, тепло и электроснабжение).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Сокращение на территории муниципального образования город Тула количества бесхозяйных объектов недвижимого имущества, используемых для передачи энергетических ресурсов (включая газоснабжение, тепло и электроснабжение).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22" name="PlaceHolder 1"/>
          <p:cNvSpPr>
            <a:spLocks noGrp="1"/>
          </p:cNvSpPr>
          <p:nvPr>
            <p:ph type="sldNum" idx="37"/>
          </p:nvPr>
        </p:nvSpPr>
        <p:spPr>
          <a:xfrm>
            <a:off x="8610480" y="6356520"/>
            <a:ext cx="33915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9A43E71-33E9-4049-A8B5-100B83C1F0BF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29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1"/>
          <p:cNvSpPr/>
          <p:nvPr/>
        </p:nvSpPr>
        <p:spPr>
          <a:xfrm>
            <a:off x="557640" y="435960"/>
            <a:ext cx="11173320" cy="50768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Уважаемые жители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муниципального образования город Тула!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           	Исполнение бюджета – это этап бюджетного процесса, который начинается с момента утверждения решения о бюджете и продолжается в течение всего финансового года.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        	Бюджет для граждан, составленный на основе отчета об исполнении бюджета муниципального образования город Тула за 20</a:t>
            </a:r>
            <a:r>
              <a:rPr lang="en-US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5 год – документ, содержащий основные положения решения Тульской городской Думы о бюджете муниципального образования город Тула и отчета о его исполнении в виде открытой и понятной гражданам информации.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        	 Итоги исполнения бюджета муниципального образования город Тула за 20</a:t>
            </a:r>
            <a:r>
              <a:rPr lang="en-US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5 год свидетельствуют о том, что большая часть бюджетных средств направлялась на финансирование расходов социального характера.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       	 Расходы бюджета </a:t>
            </a:r>
            <a:r>
              <a:rPr lang="ru-RU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муниципального образования город Тула за 20</a:t>
            </a:r>
            <a:r>
              <a:rPr lang="en-US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2</a:t>
            </a:r>
            <a:r>
              <a:rPr lang="ru-RU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5 год на 93,9% реализованы программно-целевым методом.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FF0000"/>
                </a:solidFill>
                <a:latin typeface="PT Astra Serif"/>
                <a:ea typeface="DejaVu Sans"/>
              </a:rPr>
              <a:t>     	</a:t>
            </a:r>
            <a:r>
              <a:rPr lang="ru-RU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 Муниципальное образование город Тула в 20</a:t>
            </a:r>
            <a:r>
              <a:rPr lang="en-US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2</a:t>
            </a:r>
            <a:r>
              <a:rPr lang="ru-RU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5 году участвовало в реализации </a:t>
            </a:r>
            <a:r>
              <a:rPr lang="en-US" sz="1800" b="0" strike="noStrike" spc="-1" dirty="0">
                <a:solidFill>
                  <a:srgbClr val="0D0D0D"/>
                </a:solidFill>
                <a:latin typeface="PT Astra Serif"/>
                <a:ea typeface="DejaVu Sans"/>
              </a:rPr>
              <a:t> </a:t>
            </a: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8 региональных проектов «Жилье», «Региональная и местная дорожная сеть», «Модернизация коммунальной инфраструктуры», «Формирование комфортной городской среды», «Россия - страна возможностей», «Все лучшее детям», «Педагоги и наставники», «Семейные ценности и инфраструктура культуры», входящих в состав 3 национальных </a:t>
            </a:r>
            <a:r>
              <a:rPr lang="ru-RU" sz="1800" b="0" strike="noStrike" spc="-1" dirty="0" smtClean="0">
                <a:solidFill>
                  <a:srgbClr val="000000"/>
                </a:solidFill>
                <a:latin typeface="PT Astra Serif"/>
                <a:ea typeface="PT Astra Serif"/>
              </a:rPr>
              <a:t>проектов «Инфраструктура </a:t>
            </a:r>
            <a:r>
              <a:rPr lang="ru-RU" sz="1800" b="0" strike="noStrike" spc="-1" dirty="0">
                <a:solidFill>
                  <a:srgbClr val="000000"/>
                </a:solidFill>
                <a:latin typeface="PT Astra Serif"/>
                <a:ea typeface="PT Astra Serif"/>
              </a:rPr>
              <a:t>для жизни», «Молодежь и дети», «Семья». 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3465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052E294-BE67-42EB-A08E-2F3BA434F04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3" name="Таблица 1"/>
          <p:cNvGraphicFramePr/>
          <p:nvPr>
            <p:extLst>
              <p:ext uri="{D42A27DB-BD31-4B8C-83A1-F6EECF244321}">
                <p14:modId xmlns:p14="http://schemas.microsoft.com/office/powerpoint/2010/main" val="2965441060"/>
              </p:ext>
            </p:extLst>
          </p:nvPr>
        </p:nvGraphicFramePr>
        <p:xfrm>
          <a:off x="0" y="0"/>
          <a:ext cx="12190680" cy="6171480"/>
        </p:xfrm>
        <a:graphic>
          <a:graphicData uri="http://schemas.openxmlformats.org/drawingml/2006/table">
            <a:tbl>
              <a:tblPr/>
              <a:tblGrid>
                <a:gridCol w="444600"/>
                <a:gridCol w="8894160"/>
                <a:gridCol w="1002960"/>
                <a:gridCol w="923040"/>
                <a:gridCol w="925920"/>
              </a:tblGrid>
              <a:tr h="14443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7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«Поддержка и развитие социально ориентированных некоммерческих организаций и территориального общественного самоуправления в муниципальном образовании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20,8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22,2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22,2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938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0,065%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0,058%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0,059%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5456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Развитие института территориальных общественных самоуправлений, социально ориентированных некоммерческих организаций, вовлечение большего количества жителей муниципального образования город Тула в деятельность местного самоуправления.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1. Повышение эффективности взаимодействия администрации города Тулы, социально ориентированных некоммерческих организаций и территориальных общественных самоуправлений посредством информированности населения о деятельности органов местного самоуправления.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2. Реализация механизма муниципальной поддержки социально ориентированных некоммерческих организаций и территориальных общественных самоуправлений на конкурсной основе с целью широкого использования интеллектуального, научного, культурного потенциала жителей муниципального образования город Тула для решения вопросов местного значения.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3. Создание условий для развития территориальных общественных самоуправлений для решения проблем местного сообщества.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4. Повышение активности деятельности социально ориентированных некоммерческих организаций и территориальных общественных самоуправлений посредством создания условий для ведения их деятельности.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sp>
        <p:nvSpPr>
          <p:cNvPr id="324" name="PlaceHolder 1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34297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4F4B00D-B1F7-456C-B72F-E3832B2644D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5" name="Таблица 1"/>
          <p:cNvGraphicFramePr/>
          <p:nvPr>
            <p:extLst>
              <p:ext uri="{D42A27DB-BD31-4B8C-83A1-F6EECF244321}">
                <p14:modId xmlns:p14="http://schemas.microsoft.com/office/powerpoint/2010/main" val="3171243263"/>
              </p:ext>
            </p:extLst>
          </p:nvPr>
        </p:nvGraphicFramePr>
        <p:xfrm>
          <a:off x="0" y="-231228"/>
          <a:ext cx="12191040" cy="7089228"/>
        </p:xfrm>
        <a:graphic>
          <a:graphicData uri="http://schemas.openxmlformats.org/drawingml/2006/table">
            <a:tbl>
              <a:tblPr/>
              <a:tblGrid>
                <a:gridCol w="444600"/>
                <a:gridCol w="8929800"/>
                <a:gridCol w="985320"/>
                <a:gridCol w="932040"/>
                <a:gridCol w="899280"/>
              </a:tblGrid>
              <a:tr h="1084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811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«Развитие муниципальной службы в администрации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</a:t>
                      </a: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</a:t>
                      </a: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45291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1893451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Формирование квалифицированного кадрового состава муниципальной службы, обеспечивающего эффективное функционирование органов местного самоуправления, создание условий для развития и совершенствования муниципальной службы.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1.Внедрение эффективных технологий кадровой работы, направленных на подбор квалифицированных кадров для муниципальной службы, оценку эффективности деятельности муниципальных служащих, повышение их профессиональной компетентности, создание условий для результативной профессиональной служебной деятельности и должностного (служебного) роста.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Обеспечение непрерывного профессионального развития сотрудников администрации.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Осуществление мер противодействия и профилактики коррупционных проявлений на муниципальной службе.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6522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«Развитие и поддержка субъектов малого и среднего предпринимательства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5,7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5,7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45291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0,019%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0,015%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0,015%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187696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Формирование благоприятных условий для устойчивого развития субъектов малого и среднего предпринимательства и осуществления их деятельности, способствующих созданию новых рабочих мест, развитию реального сектора экономики, пополнению бюджета муниципального образования город Тула 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1. Развитие инфраструктуры, информационной и консультационной, имущественной составляющих поддержки малого и среднего предпринимательства, популяризация положительного опыта деятельности субъектов малого и среднего предпринимательства.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2. Разработка и внедрение комплексных мероприятий в сфере поддержки малых и средних предприятий муниципального образования город Тула.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26" name="PlaceHolder 1"/>
          <p:cNvSpPr>
            <a:spLocks noGrp="1"/>
          </p:cNvSpPr>
          <p:nvPr>
            <p:ph type="sldNum" idx="39"/>
          </p:nvPr>
        </p:nvSpPr>
        <p:spPr>
          <a:xfrm>
            <a:off x="8610480" y="6356520"/>
            <a:ext cx="3439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23F49C8-F718-4D0E-B027-BFD8756AEA7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" name="Таблица 1"/>
          <p:cNvGraphicFramePr/>
          <p:nvPr>
            <p:extLst>
              <p:ext uri="{D42A27DB-BD31-4B8C-83A1-F6EECF244321}">
                <p14:modId xmlns:p14="http://schemas.microsoft.com/office/powerpoint/2010/main" val="1277768738"/>
              </p:ext>
            </p:extLst>
          </p:nvPr>
        </p:nvGraphicFramePr>
        <p:xfrm>
          <a:off x="0" y="58320"/>
          <a:ext cx="12191040" cy="6208200"/>
        </p:xfrm>
        <a:graphic>
          <a:graphicData uri="http://schemas.openxmlformats.org/drawingml/2006/table">
            <a:tbl>
              <a:tblPr/>
              <a:tblGrid>
                <a:gridCol w="452880"/>
                <a:gridCol w="8904960"/>
                <a:gridCol w="957600"/>
                <a:gridCol w="949680"/>
                <a:gridCol w="925920"/>
              </a:tblGrid>
              <a:tr h="114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339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«Комплексное благоустройство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3 709,3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4 445,0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4389,1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124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11,566%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,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667%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1,753%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0055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Создание комфортной, благоприятной среды для проживания и отдыха населения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мероприятий по комплексному благоустройству и поддержанию санитарного порядка на территории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Создание гармоничных и благоприятных условий проживания жителей за счет совершенствования внешнего благоустройства в соответствии с социальными и экономическими потребностями населения города Тулы;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реализации муниципальной программы муниципального образования город Тула «Комплексное благоустройство муниципального образования город Тула».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578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«Управление муниципальным и иным имуществом, распоряжение которым отнесено к полномочиям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222,5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263,1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241,5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24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0,694%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0,690%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0,647%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</a:tr>
              <a:tr h="15134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Формирование и реализация единой политики в сфере повышения эффективности управления муниципальным имуществом и земельными ресурсами муниципального образования город Тула.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 Повышение эффективности в управлении и распоряжении муниципальным имуществом.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Создание условий для реализации муниципальной программы муниципального образования город Тула «Управление муниципальным имуществом муниципального образования город Тула».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8" name="PlaceHolder 1"/>
          <p:cNvSpPr>
            <a:spLocks noGrp="1"/>
          </p:cNvSpPr>
          <p:nvPr>
            <p:ph type="sldNum" idx="40"/>
          </p:nvPr>
        </p:nvSpPr>
        <p:spPr>
          <a:xfrm>
            <a:off x="9311400" y="638028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918BF1-15C4-40BD-9748-DE38EC1C47C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Таблица 1"/>
          <p:cNvGraphicFramePr/>
          <p:nvPr>
            <p:extLst>
              <p:ext uri="{D42A27DB-BD31-4B8C-83A1-F6EECF244321}">
                <p14:modId xmlns:p14="http://schemas.microsoft.com/office/powerpoint/2010/main" val="783642658"/>
              </p:ext>
            </p:extLst>
          </p:nvPr>
        </p:nvGraphicFramePr>
        <p:xfrm>
          <a:off x="0" y="-228600"/>
          <a:ext cx="12191040" cy="4359120"/>
        </p:xfrm>
        <a:graphic>
          <a:graphicData uri="http://schemas.openxmlformats.org/drawingml/2006/table">
            <a:tbl>
              <a:tblPr/>
              <a:tblGrid>
                <a:gridCol w="452880"/>
                <a:gridCol w="8904960"/>
                <a:gridCol w="957600"/>
                <a:gridCol w="949680"/>
                <a:gridCol w="925920"/>
              </a:tblGrid>
              <a:tr h="974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295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«Управление муниципальными финансами»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910,8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922,9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549,5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656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2,840%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2,422%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1,471%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7741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долгосрочной сбалансированности и устойчивости бюджета муниципального образования город Тула, повышение качества управления муниципальными финансами.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Организация бюджетного процесса в муниципальном образовании город Тула и его нормативно-методическое обеспечение;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Эффективное управление муниципальным долгом;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внутреннего муниципального финансового контроля;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Повышение качества финансового менеджмента главных администраторов бюджетных средств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Формирование единого информационного пространства, применение информационных и телекоммуникационных технологий в сфере управления муниципальными финансами;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6. Обеспечение открытости и прозрачности деятельности финансового управления администрации города Тулы и обеспечение управления реализацией муниципальной программы муниципального образования город Тула «Управление муниципальными финансами». 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0" name="Таблица 2"/>
          <p:cNvGraphicFramePr/>
          <p:nvPr/>
        </p:nvGraphicFramePr>
        <p:xfrm>
          <a:off x="0" y="4113720"/>
          <a:ext cx="12191040" cy="2545080"/>
        </p:xfrm>
        <a:graphic>
          <a:graphicData uri="http://schemas.openxmlformats.org/drawingml/2006/table">
            <a:tbl>
              <a:tblPr/>
              <a:tblGrid>
                <a:gridCol w="456840"/>
                <a:gridCol w="8902800"/>
                <a:gridCol w="964080"/>
                <a:gridCol w="947520"/>
                <a:gridCol w="919800"/>
              </a:tblGrid>
              <a:tr h="483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13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Муниципальная программа «Обеспечение общественной безопасности, профилактика правонарушений, террористических и экстремистских проявлений на территории муниципального образования город Тула» 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81,5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70,0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68,0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7280"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0,254%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0,184%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0,182%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</a:tr>
              <a:tr h="15429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Совершенствование системы профилактики правонарушений на территории муниципального образования город Тула, участие в профилактике терроризма и экстремизма, а также в минимизации и (или) ликвидации их последствий.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Реализация мер по профилактике правонарушений, терроризма и экстремизма, а также минимизации и (или) ликвидации их последствий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Совершенствование работы по предупреждению и профилактике преступлений и правонарушений, совершаемых на улицах и других общественных местах (в том числе, развитие правоохранительного сегмента АПК «Безопасный город»).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PlaceHolder 1"/>
          <p:cNvSpPr>
            <a:spLocks noGrp="1"/>
          </p:cNvSpPr>
          <p:nvPr>
            <p:ph type="sldNum" idx="5"/>
          </p:nvPr>
        </p:nvSpPr>
        <p:spPr>
          <a:xfrm>
            <a:off x="9289210" y="6294480"/>
            <a:ext cx="2742480" cy="364320"/>
          </a:xfrm>
        </p:spPr>
        <p:txBody>
          <a:bodyPr/>
          <a:lstStyle/>
          <a:p>
            <a:fld id="{7F65E98A-FECF-49CE-83E4-36A9D74C2444}" type="slidenum">
              <a:t>33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1" name="Таблица 1"/>
          <p:cNvGraphicFramePr/>
          <p:nvPr>
            <p:extLst>
              <p:ext uri="{D42A27DB-BD31-4B8C-83A1-F6EECF244321}">
                <p14:modId xmlns:p14="http://schemas.microsoft.com/office/powerpoint/2010/main" val="831528960"/>
              </p:ext>
            </p:extLst>
          </p:nvPr>
        </p:nvGraphicFramePr>
        <p:xfrm>
          <a:off x="0" y="0"/>
          <a:ext cx="12191400" cy="4923120"/>
        </p:xfrm>
        <a:graphic>
          <a:graphicData uri="http://schemas.openxmlformats.org/drawingml/2006/table">
            <a:tbl>
              <a:tblPr/>
              <a:tblGrid>
                <a:gridCol w="478440"/>
                <a:gridCol w="8807400"/>
                <a:gridCol w="985320"/>
                <a:gridCol w="991800"/>
                <a:gridCol w="928440"/>
              </a:tblGrid>
              <a:tr h="387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14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«Комплексные меры противодействия злоупотреблению наркотиками и их незаконному обороту в муниципальном  образовании  город 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0,6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0,6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0,6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671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1%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163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Снижение уровня незаконного употребления наркотических и других психоактивных веществ, психотропных и (или) одурманивающих веществ, алкогольной и спиртосодержащей продукции, пива и напитков, изготавливаемых на его основе,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Повышение эффективности противодействия и профилактики незаконного употребления наркотиков и других психоактивных веществ среди подростков и молодежи.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Пропаганда здорового образа жизни, привлечение подростков и молодежи к различным культурно-массовым, спортивным мероприятиям, наглядно пропагандирующим активный и здоровый образ жизни.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Реализация мероприятий, в том числе в рамках межведомственного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взаимодействия по выявлению, предупреждению и противодействию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злоупотреблению наркотиками и их независимому обороту.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22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«Реализация проекта «Народный бюджет» в муниципальном образовании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45, 2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206,4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196,5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88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0,141%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0,542%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0,526%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2" name="Таблица 2"/>
          <p:cNvGraphicFramePr/>
          <p:nvPr/>
        </p:nvGraphicFramePr>
        <p:xfrm>
          <a:off x="0" y="4923720"/>
          <a:ext cx="12191400" cy="1629360"/>
        </p:xfrm>
        <a:graphic>
          <a:graphicData uri="http://schemas.openxmlformats.org/drawingml/2006/table">
            <a:tbl>
              <a:tblPr/>
              <a:tblGrid>
                <a:gridCol w="485640"/>
                <a:gridCol w="8800920"/>
                <a:gridCol w="981000"/>
                <a:gridCol w="942120"/>
                <a:gridCol w="981720"/>
              </a:tblGrid>
              <a:tr h="1629360">
                <a:tc>
                  <a:txBody>
                    <a:bodyPr/>
                    <a:lstStyle/>
                    <a:p>
                      <a:endParaRPr lang="ru-RU" sz="110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Цель муниципальной программы</a:t>
                      </a: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Реализация социально значимых проектов, на территории муниципального образования город Тула, путем привлечения граждан и организаций к деятельности органов местного самоуправления в решении проблем местного значения.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Привлечение населения муниципального образования город Тула к активному участию в выявлении и определении степени приоритетности проблем местного значения, в подготовке, реализации, контроле качества и в приемке работ, выполняемых в рамках программы, а также в последующем содержании и обеспечении сохранности объектов.</a:t>
                      </a:r>
                      <a:r>
                        <a:rPr lang="ru-RU" sz="1100" b="0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.</a:t>
                      </a:r>
                      <a:endParaRPr lang="ru-RU" sz="11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PlaceHolder 1"/>
          <p:cNvSpPr>
            <a:spLocks noGrp="1"/>
          </p:cNvSpPr>
          <p:nvPr>
            <p:ph type="sldNum" idx="5"/>
          </p:nvPr>
        </p:nvSpPr>
        <p:spPr>
          <a:xfrm>
            <a:off x="9448920" y="6370920"/>
            <a:ext cx="2742480" cy="364320"/>
          </a:xfrm>
        </p:spPr>
        <p:txBody>
          <a:bodyPr/>
          <a:lstStyle/>
          <a:p>
            <a:fld id="{374F729F-2BF8-4F22-86E8-32C390787C66}" type="slidenum">
              <a:t>34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3" name="Таблица 1"/>
          <p:cNvGraphicFramePr/>
          <p:nvPr>
            <p:extLst>
              <p:ext uri="{D42A27DB-BD31-4B8C-83A1-F6EECF244321}">
                <p14:modId xmlns:p14="http://schemas.microsoft.com/office/powerpoint/2010/main" val="297878059"/>
              </p:ext>
            </p:extLst>
          </p:nvPr>
        </p:nvGraphicFramePr>
        <p:xfrm>
          <a:off x="0" y="-72360"/>
          <a:ext cx="12190680" cy="6783120"/>
        </p:xfrm>
        <a:graphic>
          <a:graphicData uri="http://schemas.openxmlformats.org/drawingml/2006/table">
            <a:tbl>
              <a:tblPr/>
              <a:tblGrid>
                <a:gridCol w="461160"/>
                <a:gridCol w="8895240"/>
                <a:gridCol w="967320"/>
                <a:gridCol w="964080"/>
                <a:gridCol w="902880"/>
              </a:tblGrid>
              <a:tr h="1149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56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«Благоустройство территории, поддержание жизнедеятельности и удовлетворение потребностей жителей Центрального территориального округа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99,0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114,7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113,6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09%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0,301%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0,304%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8206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благоустройства, жизнедеятельности и удовлетворение потребностей жителей на территории Центрального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техническому и санитарному содержанию объектов благоустройства на территории Центрального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Ликвидация (снос) аварийного жилищного фонда и нежилых строений на территории Центрального 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Организация и проведение мероприятий для жителей Центрального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Создание условий для реализации муниципальной программы муниципального образования город Тула «Благоустройство территории, поддержание жизнедеятельности и удовлетворение потребностей жителей Центрального территориального округа муниципального образования город Тула».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556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17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«Благоустройство территории, поддержание жизнедеятельности и удовлетворение потребностей жителей Привокзального территориального округа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125,9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127,4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124,5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132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0,392%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0,334%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0,334</a:t>
                      </a:r>
                      <a:r>
                        <a:rPr lang="en-US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 </a:t>
                      </a: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7239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благоустройства, жизнедеятельности и удовлетворение потребностей жителей на территории Привокзального </a:t>
                      </a:r>
                      <a:r>
                        <a:rPr lang="ru-RU" sz="116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территориального округа муниципального образования город Тула.</a:t>
                      </a:r>
                      <a:endParaRPr lang="ru-RU" sz="116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34" name="PlaceHolder 1"/>
          <p:cNvSpPr>
            <a:spLocks noGrp="1"/>
          </p:cNvSpPr>
          <p:nvPr>
            <p:ph type="sldNum" idx="41"/>
          </p:nvPr>
        </p:nvSpPr>
        <p:spPr>
          <a:xfrm>
            <a:off x="8610480" y="6356520"/>
            <a:ext cx="34066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237ED6F-2897-4E70-80C2-C093CB76E4E8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5" name="Таблица 2"/>
          <p:cNvGraphicFramePr/>
          <p:nvPr>
            <p:extLst>
              <p:ext uri="{D42A27DB-BD31-4B8C-83A1-F6EECF244321}">
                <p14:modId xmlns:p14="http://schemas.microsoft.com/office/powerpoint/2010/main" val="1839678867"/>
              </p:ext>
            </p:extLst>
          </p:nvPr>
        </p:nvGraphicFramePr>
        <p:xfrm>
          <a:off x="0" y="0"/>
          <a:ext cx="12191400" cy="6669000"/>
        </p:xfrm>
        <a:graphic>
          <a:graphicData uri="http://schemas.openxmlformats.org/drawingml/2006/table">
            <a:tbl>
              <a:tblPr/>
              <a:tblGrid>
                <a:gridCol w="410040"/>
                <a:gridCol w="8973000"/>
                <a:gridCol w="959040"/>
                <a:gridCol w="937800"/>
                <a:gridCol w="911520"/>
              </a:tblGrid>
              <a:tr h="1040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98648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техническому и санитарному содержанию объектов благоустройства на территории Привокзального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Ликвидация (снос) аварийного (непригодного для проживания) жилищного фонда и нежилых строений (сооружений) на территории Привокзального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Организация и проведение мероприятий для жителей Привокзального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Создание условий для реализации муниципальной программы муниципального образования город Тула «Благоустройство территории, поддержание жизнедеятельности и удовлетворение потребностей жителей Привокзального территориального округа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муниципального образования город Тула»».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75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18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«Благоустройство территории, поддержание жизнедеятельности и удовлетворение потребностей жителей Советского территориального округа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74,9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80,4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79,5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3312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0,233%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</a:t>
                      </a:r>
                      <a:r>
                        <a:rPr lang="en-US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5542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благоустройства, жизнедеятельности и удовлетворение потребностей жителей на территории Советского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техническому и санитарному содержанию объектов благоустройства на территории Советского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Ликвидация (снос) аварийного (непригодного для проживания) жилищного фонда и нежилых строений (сооружений) на территории Советского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Организация и проведение мероприятий для жителей Советского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Создание условий для реализации муниципальной программы муниципального образования город Тула «Благоустройство территории, поддержание жизнедеятельности и удовлетворение потребностей жителей Советского территориального округа муниципального образования город Тула».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36" name="PlaceHolder 1"/>
          <p:cNvSpPr>
            <a:spLocks noGrp="1"/>
          </p:cNvSpPr>
          <p:nvPr>
            <p:ph type="sldNum" idx="42"/>
          </p:nvPr>
        </p:nvSpPr>
        <p:spPr>
          <a:xfrm>
            <a:off x="8610480" y="6356520"/>
            <a:ext cx="34185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1E8D00A-C841-4820-A301-B22724F90311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" name="Таблица 1"/>
          <p:cNvGraphicFramePr/>
          <p:nvPr>
            <p:extLst>
              <p:ext uri="{D42A27DB-BD31-4B8C-83A1-F6EECF244321}">
                <p14:modId xmlns:p14="http://schemas.microsoft.com/office/powerpoint/2010/main" val="1346625072"/>
              </p:ext>
            </p:extLst>
          </p:nvPr>
        </p:nvGraphicFramePr>
        <p:xfrm>
          <a:off x="0" y="0"/>
          <a:ext cx="12191400" cy="8218440"/>
        </p:xfrm>
        <a:graphic>
          <a:graphicData uri="http://schemas.openxmlformats.org/drawingml/2006/table">
            <a:tbl>
              <a:tblPr/>
              <a:tblGrid>
                <a:gridCol w="504360"/>
                <a:gridCol w="8820360"/>
                <a:gridCol w="964080"/>
                <a:gridCol w="974160"/>
                <a:gridCol w="928440"/>
              </a:tblGrid>
              <a:tr h="102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745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19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«Благоустройство территории, поддержание жизнедеятельности и удовлетворение потребностей жителей Зареченского территориального округа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106,0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138,7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138,2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35160"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0,331%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0,364%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0,370%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516760"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благоустройства, жизнедеятельности и удовлетворение потребностей жителей Зареченского территориального округа муниципального образования город Тула.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техническому и санитарному содержанию объектов благоустройства на территории Зареченского территориального округа муниципального образования город Тула.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2. Ликвидация (снос) аварийного (непригодного для проживания) жилищного фонда и нежилых строений (сооружений) на территории Зареченского территориального округа муниципального образования город Тула.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3. Организация и проведение мероприятий для жителей Зареченского территориального округа муниципального образования город Тула.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4. Создание условий для реализации муниципальной программы муниципального образования город Тула «Благоустройство территории, поддержание жизнедеятельности и удовлетворение потребностей жителей Зареченского территориального округа муниципального образования город Тула».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5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20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«Благоустройство территории, поддержание жизнедеятельности и удовлетворение потребностей жителей Пролетарского территориального округа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108,9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156,9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156,3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33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0,339%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0,412%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0,419%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F2F2F2"/>
                    </a:solidFill>
                  </a:tcPr>
                </a:tc>
              </a:tr>
              <a:tr h="25167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благоустройства, жизнедеятельности и удовлетворение потребностей жителей на территории Пролетарского территориального округа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техническому и санитарному содержанию объектов благоустройства на территории Пролетарского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Ликвидация (снос) аварийного (непригодного для проживания) жилищного фонда и нежилых строений (сооружений) на территории Пролетарского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Организация и проведение мероприятий для жителей Пролетарского территориального округа муниципального образования город Тула;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Создание условий для реализации муниципальной программы муниципального образования город Тула «Благоустройство территории, поддержание жизнедеятельности и удовлетворение потребностей жителей Пролетарского территориального округа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муниципального образования город Тула».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38" name="PlaceHolder 1"/>
          <p:cNvSpPr>
            <a:spLocks noGrp="1"/>
          </p:cNvSpPr>
          <p:nvPr>
            <p:ph type="sldNum" idx="43"/>
          </p:nvPr>
        </p:nvSpPr>
        <p:spPr>
          <a:xfrm>
            <a:off x="9168840" y="7698240"/>
            <a:ext cx="284832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AA2AA0B-8757-4155-9A94-6EA09C931F1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sldNum" idx="4294967295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 dirty="0" smtClean="0">
                <a:solidFill>
                  <a:srgbClr val="8B8B8B"/>
                </a:solidFill>
                <a:latin typeface="Calibri"/>
              </a:rPr>
              <a:t>37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" name="Таблица 1"/>
          <p:cNvGraphicFramePr/>
          <p:nvPr>
            <p:extLst>
              <p:ext uri="{D42A27DB-BD31-4B8C-83A1-F6EECF244321}">
                <p14:modId xmlns:p14="http://schemas.microsoft.com/office/powerpoint/2010/main" val="3837003030"/>
              </p:ext>
            </p:extLst>
          </p:nvPr>
        </p:nvGraphicFramePr>
        <p:xfrm>
          <a:off x="0" y="0"/>
          <a:ext cx="12191400" cy="1017720"/>
        </p:xfrm>
        <a:graphic>
          <a:graphicData uri="http://schemas.openxmlformats.org/drawingml/2006/table">
            <a:tbl>
              <a:tblPr/>
              <a:tblGrid>
                <a:gridCol w="504360"/>
                <a:gridCol w="8820360"/>
                <a:gridCol w="964080"/>
                <a:gridCol w="974160"/>
                <a:gridCol w="928440"/>
              </a:tblGrid>
              <a:tr h="1017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0" name="Таблица 2"/>
          <p:cNvGraphicFramePr/>
          <p:nvPr/>
        </p:nvGraphicFramePr>
        <p:xfrm>
          <a:off x="0" y="1047600"/>
          <a:ext cx="12191400" cy="2142720"/>
        </p:xfrm>
        <a:graphic>
          <a:graphicData uri="http://schemas.openxmlformats.org/drawingml/2006/table">
            <a:tbl>
              <a:tblPr/>
              <a:tblGrid>
                <a:gridCol w="504720"/>
                <a:gridCol w="8829360"/>
                <a:gridCol w="961920"/>
                <a:gridCol w="981000"/>
                <a:gridCol w="914400"/>
              </a:tblGrid>
              <a:tr h="907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21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Муниципальная программа «Повышение качества жилищного фонда и создание комфортных условий для проживания населения муниципального образования город Тула»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517,8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1945,0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1937,8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76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1,615%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5,105%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5,189%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9475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Создание комфортных условий проживания населения и улучшение качества жилищно-коммунального обслуживания в муниципальном образовании 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1" name="Таблица 3"/>
          <p:cNvGraphicFramePr/>
          <p:nvPr/>
        </p:nvGraphicFramePr>
        <p:xfrm>
          <a:off x="0" y="2933640"/>
          <a:ext cx="12143520" cy="3685320"/>
        </p:xfrm>
        <a:graphic>
          <a:graphicData uri="http://schemas.openxmlformats.org/drawingml/2006/table">
            <a:tbl>
              <a:tblPr/>
              <a:tblGrid>
                <a:gridCol w="472320"/>
                <a:gridCol w="8862120"/>
                <a:gridCol w="971280"/>
                <a:gridCol w="990360"/>
                <a:gridCol w="847440"/>
              </a:tblGrid>
              <a:tr h="828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22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Муниципальная программа «Защита населения и объектов от чрезвычайных ситуаций природного и техногенного характера</a:t>
                      </a:r>
                      <a:r>
                        <a:rPr lang="en-US" sz="14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, </a:t>
                      </a:r>
                      <a:r>
                        <a:rPr lang="ru-RU" sz="1400" b="1" i="1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обеспечение мероприятий по гражданской обороне на территории муниципального образования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289,9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327,9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304,4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74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0,904%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0,861%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0,815%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3691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безопасности населения и объектов от угроз природного и техногенного характера.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Выполнение комплекса работ по предупреждению и минимизации ущерба от чрезвычайных ситуаций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Выполнение комплекса работ по поддержанию защитных сооружений гражданской обороны и пунктов временного размещения в постоянной готовности.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Выполнение комплекса работ по ликвидации чрезвычайных ситуаций природного и техногенного характера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Выполнение комплекса работ по защите населения от последствий чрезвычайных ситуаций природного и техногенного характера на территории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42" name="PlaceHolder 1"/>
          <p:cNvSpPr>
            <a:spLocks noGrp="1"/>
          </p:cNvSpPr>
          <p:nvPr>
            <p:ph type="sldNum" idx="44"/>
          </p:nvPr>
        </p:nvSpPr>
        <p:spPr>
          <a:xfrm>
            <a:off x="8610480" y="6356520"/>
            <a:ext cx="34066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7B977E7-008A-40EF-BB8E-8D683BB48BD5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Таблица 1"/>
          <p:cNvGraphicFramePr/>
          <p:nvPr>
            <p:extLst>
              <p:ext uri="{D42A27DB-BD31-4B8C-83A1-F6EECF244321}">
                <p14:modId xmlns:p14="http://schemas.microsoft.com/office/powerpoint/2010/main" val="3967419479"/>
              </p:ext>
            </p:extLst>
          </p:nvPr>
        </p:nvGraphicFramePr>
        <p:xfrm>
          <a:off x="0" y="66600"/>
          <a:ext cx="12191040" cy="2675880"/>
        </p:xfrm>
        <a:graphic>
          <a:graphicData uri="http://schemas.openxmlformats.org/drawingml/2006/table">
            <a:tbl>
              <a:tblPr/>
              <a:tblGrid>
                <a:gridCol w="435600"/>
                <a:gridCol w="8907840"/>
                <a:gridCol w="980640"/>
                <a:gridCol w="955440"/>
                <a:gridCol w="911520"/>
              </a:tblGrid>
              <a:tr h="1038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03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23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«Развитие градостроительной деятельности на территории муниципального образования город Тула»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3 346,2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3 386,5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3 215,5</a:t>
                      </a:r>
                      <a:endParaRPr lang="ru-RU" sz="13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8512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10,434%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8,889%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8,610%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8492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Обеспечение устойчивого развития территорий муниципального образования город Тула, направленного на создание условий для повышения качества жизни населения, посредством разработки документов территориального планирования и осуществления капитального строительства.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4" name="Таблица 2"/>
          <p:cNvGraphicFramePr/>
          <p:nvPr/>
        </p:nvGraphicFramePr>
        <p:xfrm>
          <a:off x="0" y="2743200"/>
          <a:ext cx="12191040" cy="4200480"/>
        </p:xfrm>
        <a:graphic>
          <a:graphicData uri="http://schemas.openxmlformats.org/drawingml/2006/table">
            <a:tbl>
              <a:tblPr/>
              <a:tblGrid>
                <a:gridCol w="438120"/>
                <a:gridCol w="8915040"/>
                <a:gridCol w="971280"/>
                <a:gridCol w="961920"/>
                <a:gridCol w="904680"/>
              </a:tblGrid>
              <a:tr h="4200480">
                <a:tc>
                  <a:txBody>
                    <a:bodyPr/>
                    <a:lstStyle/>
                    <a:p>
                      <a:endParaRPr lang="ru-RU" sz="120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1. Повышение качества и доступности дошкольного образования;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2. Повышение качества и доступности общего образования;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3. Обеспечение реализации мероприятий по вводу жилья в рамках мероприятий по стимулированию программ развития жилищного строительства;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3. Повышение качества питьевой воды посредством модернизации систем водоснабжения и водоподготовки;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4. Создание для всех категорий и групп населения условий для занятий физической культурой и спортом, в том числе повышение уровня обеспеченности населения объектами спорта;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5. Повышение качества дорожной сети;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7. Обеспечение выполнения мероприятий по разработке проектно-сметной документации на строительство (реконструкцию) и модернизацию объектов водоснабжения и водоотведения, содействие развитию централизованных систем водоснабжения и водоотведения;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8. Обеспечение реализации инфраструктурных проектов;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9. Обеспечение реализации бюджетных кредитов, предоставляемых Федеральным казначейством; 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10. Обеспечение инженерной инфраструктурой земельных участков, предназначенных для бесплатного предоставления льготным категориям граждан для индивидуального жилищного строительства на территории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11. Содействие развитию систем и объектов коммунальной инфраструктуры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12. Содействие развитию транспортной инфраструктуры на территории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13. Обеспечение надлежащего хранения и поддержания работоспособности автобусного парка;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14. Осуществление территориального планирования, градостроительного зонирования и планировки территорий в муниципальном образовании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1" strike="noStrike" spc="-1">
                        <a:solidFill>
                          <a:schemeClr val="lt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5" name="PlaceHolder 1"/>
          <p:cNvSpPr>
            <a:spLocks noGrp="1"/>
          </p:cNvSpPr>
          <p:nvPr>
            <p:ph type="sldNum" idx="45"/>
          </p:nvPr>
        </p:nvSpPr>
        <p:spPr>
          <a:xfrm>
            <a:off x="8610480" y="6356520"/>
            <a:ext cx="33948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6D1C8D3-F87E-4B6C-9C50-FF49F257876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39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Блок-схема: процесс 1"/>
          <p:cNvSpPr/>
          <p:nvPr/>
        </p:nvSpPr>
        <p:spPr>
          <a:xfrm>
            <a:off x="936000" y="1081080"/>
            <a:ext cx="2028240" cy="1836720"/>
          </a:xfrm>
          <a:prstGeom prst="flowChartProcess">
            <a:avLst/>
          </a:prstGeom>
          <a:noFill/>
          <a:ln w="28575"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400" b="0" strike="noStrike" spc="-1">
              <a:solidFill>
                <a:srgbClr val="000000"/>
              </a:solidFill>
              <a:latin typeface="PT Astra Serif"/>
              <a:ea typeface="DejaVu Sans"/>
            </a:endParaRPr>
          </a:p>
        </p:txBody>
      </p:sp>
      <p:sp>
        <p:nvSpPr>
          <p:cNvPr id="99" name="Блок-схема: процесс 2"/>
          <p:cNvSpPr/>
          <p:nvPr/>
        </p:nvSpPr>
        <p:spPr>
          <a:xfrm>
            <a:off x="8829000" y="985320"/>
            <a:ext cx="2455200" cy="1932480"/>
          </a:xfrm>
          <a:prstGeom prst="flowChartProcess">
            <a:avLst/>
          </a:prstGeom>
          <a:noFill/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00" name="Блок-схема: процесс 3"/>
          <p:cNvSpPr/>
          <p:nvPr/>
        </p:nvSpPr>
        <p:spPr>
          <a:xfrm>
            <a:off x="853560" y="3026160"/>
            <a:ext cx="10545480" cy="905040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280" dist="2808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i="1" strike="noStrike" spc="-1">
                <a:solidFill>
                  <a:schemeClr val="lt1"/>
                </a:solidFill>
                <a:latin typeface="PT Astra Serif"/>
                <a:ea typeface="DejaVu Sans"/>
              </a:rPr>
              <a:t>БЮДЖЕТ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Прямоугольник 4"/>
          <p:cNvSpPr/>
          <p:nvPr/>
        </p:nvSpPr>
        <p:spPr>
          <a:xfrm>
            <a:off x="853560" y="4321440"/>
            <a:ext cx="2263680" cy="1270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превышение доходов над расходами образует положительный остаток бюджета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ПРОФИЦИТ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Блок-схема: процесс 5"/>
          <p:cNvSpPr/>
          <p:nvPr/>
        </p:nvSpPr>
        <p:spPr>
          <a:xfrm>
            <a:off x="9570600" y="4342320"/>
            <a:ext cx="1880280" cy="1251360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если расходная часть бюджета превышает доходную, то бюджет формируется с ДЕФИЦИТОМ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Прямоугольник 7"/>
          <p:cNvSpPr/>
          <p:nvPr/>
        </p:nvSpPr>
        <p:spPr>
          <a:xfrm>
            <a:off x="1005840" y="1199520"/>
            <a:ext cx="1888920" cy="200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ДОХОДЫ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это поступающие в бюджет денежные средства (налоговые, неналоговые доходы и безвозмездные поступления)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Прямоугольник 8"/>
          <p:cNvSpPr/>
          <p:nvPr/>
        </p:nvSpPr>
        <p:spPr>
          <a:xfrm>
            <a:off x="8829000" y="1052640"/>
            <a:ext cx="2455200" cy="200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РАСХОДЫ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это выплачиваемые из бюджета денежные средства (социальные выплаты населению, оказание муниципальных услуг,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благоустройство,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и другие)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5" name="Рисунок 9"/>
          <p:cNvPicPr/>
          <p:nvPr/>
        </p:nvPicPr>
        <p:blipFill>
          <a:blip r:embed="rId3"/>
          <a:stretch/>
        </p:blipFill>
        <p:spPr>
          <a:xfrm>
            <a:off x="5024880" y="730080"/>
            <a:ext cx="2019600" cy="2220120"/>
          </a:xfrm>
          <a:prstGeom prst="rect">
            <a:avLst/>
          </a:prstGeom>
          <a:ln w="0">
            <a:noFill/>
          </a:ln>
        </p:spPr>
      </p:pic>
      <p:pic>
        <p:nvPicPr>
          <p:cNvPr id="106" name="Рисунок 11"/>
          <p:cNvPicPr/>
          <p:nvPr/>
        </p:nvPicPr>
        <p:blipFill>
          <a:blip r:embed="rId4"/>
          <a:stretch/>
        </p:blipFill>
        <p:spPr>
          <a:xfrm>
            <a:off x="5024880" y="4117320"/>
            <a:ext cx="2446560" cy="1845360"/>
          </a:xfrm>
          <a:prstGeom prst="rect">
            <a:avLst/>
          </a:prstGeom>
          <a:ln w="0">
            <a:noFill/>
          </a:ln>
        </p:spPr>
      </p:pic>
      <p:cxnSp>
        <p:nvCxnSpPr>
          <p:cNvPr id="107" name="Прямая со стрелкой 13"/>
          <p:cNvCxnSpPr/>
          <p:nvPr/>
        </p:nvCxnSpPr>
        <p:spPr>
          <a:xfrm>
            <a:off x="7802640" y="5040000"/>
            <a:ext cx="1394280" cy="2880"/>
          </a:xfrm>
          <a:prstGeom prst="straightConnector1">
            <a:avLst/>
          </a:prstGeom>
          <a:ln w="0">
            <a:solidFill>
              <a:srgbClr val="5B9BD5"/>
            </a:solidFill>
            <a:tailEnd type="triangle" w="med" len="med"/>
          </a:ln>
        </p:spPr>
      </p:cxnSp>
      <p:cxnSp>
        <p:nvCxnSpPr>
          <p:cNvPr id="108" name="Прямая со стрелкой 15"/>
          <p:cNvCxnSpPr/>
          <p:nvPr/>
        </p:nvCxnSpPr>
        <p:spPr>
          <a:xfrm flipH="1">
            <a:off x="3431160" y="5040000"/>
            <a:ext cx="1376640" cy="720"/>
          </a:xfrm>
          <a:prstGeom prst="straightConnector1">
            <a:avLst/>
          </a:prstGeom>
          <a:ln w="0">
            <a:solidFill>
              <a:srgbClr val="5B9BD5"/>
            </a:solidFill>
            <a:tailEnd type="triangle" w="med" len="med"/>
          </a:ln>
        </p:spPr>
      </p:cxnSp>
      <p:sp>
        <p:nvSpPr>
          <p:cNvPr id="109" name="Блок-схема: процесс 16"/>
          <p:cNvSpPr/>
          <p:nvPr/>
        </p:nvSpPr>
        <p:spPr>
          <a:xfrm>
            <a:off x="853560" y="5908320"/>
            <a:ext cx="10545480" cy="800640"/>
          </a:xfrm>
          <a:prstGeom prst="flowChartProcess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280" dist="2808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chemeClr val="lt1"/>
                </a:solidFill>
                <a:latin typeface="PT Astra Serif"/>
                <a:ea typeface="DejaVu Sans"/>
              </a:rPr>
              <a:t>Сбалансированность бюджета по доходам и расходам – основополагающее требование, предъявляемое    при составлении и утверждении бюджета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0" name="Рисунок 17"/>
          <p:cNvPicPr/>
          <p:nvPr/>
        </p:nvPicPr>
        <p:blipFill>
          <a:blip r:embed="rId5"/>
          <a:stretch/>
        </p:blipFill>
        <p:spPr>
          <a:xfrm>
            <a:off x="0" y="-3240"/>
            <a:ext cx="12191400" cy="74772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11" name="Прямоугольник 18"/>
          <p:cNvSpPr/>
          <p:nvPr/>
        </p:nvSpPr>
        <p:spPr>
          <a:xfrm>
            <a:off x="1985400" y="117000"/>
            <a:ext cx="74365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Что такое бюджет?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1"/>
          <p:cNvSpPr>
            <a:spLocks noGrp="1"/>
          </p:cNvSpPr>
          <p:nvPr>
            <p:ph type="sldNum" idx="13"/>
          </p:nvPr>
        </p:nvSpPr>
        <p:spPr>
          <a:xfrm>
            <a:off x="9196200" y="6344640"/>
            <a:ext cx="2912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FB49411-A30D-40BC-BA8C-05479F79182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4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6" name="Таблица 1"/>
          <p:cNvGraphicFramePr/>
          <p:nvPr>
            <p:extLst>
              <p:ext uri="{D42A27DB-BD31-4B8C-83A1-F6EECF244321}">
                <p14:modId xmlns:p14="http://schemas.microsoft.com/office/powerpoint/2010/main" val="215838153"/>
              </p:ext>
            </p:extLst>
          </p:nvPr>
        </p:nvGraphicFramePr>
        <p:xfrm>
          <a:off x="0" y="181080"/>
          <a:ext cx="12191040" cy="7276920"/>
        </p:xfrm>
        <a:graphic>
          <a:graphicData uri="http://schemas.openxmlformats.org/drawingml/2006/table">
            <a:tbl>
              <a:tblPr/>
              <a:tblGrid>
                <a:gridCol w="426960"/>
                <a:gridCol w="8852400"/>
                <a:gridCol w="977760"/>
                <a:gridCol w="968400"/>
                <a:gridCol w="965520"/>
              </a:tblGrid>
              <a:tr h="97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44360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15. Обеспечение выполнения мероприятий по капитальному ремонту образовательных организаций, объектов коммунальной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инфраструктуры, спортивных объектов на территории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16. Обеспечение выполнения мероприятий по благоустройству зданий муниципальных общеобразовательных организаций на территории муниципального образования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17. Обеспечение реализации муниципальной программы муниципального образования город Тула «Развитие градостроительной деятельности на территории муниципального образования город Тула»;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18. Участие в реализации муниципальной программы муниципального образования город Тула «Развитие градостроительной деятельности на территории муниципального образования город Тула». 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64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24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«Доступная среда»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13,1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10,0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10,0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649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0,041%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0,026%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0,027%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17823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Создание условий для обеспечения беспрепятственного доступа инвалидов к муниципальным объектам социальной инфраструктуры в сфере образования, культуры, спорта, физической культуры и молодежной политики (далее – в приоритетных сферах жизнедеятельности инвалидов) и преодоление социальной разобщенности в обществе.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Оснащение муниципальных объектов социальной инфраструктуры в приоритетных сферах жизнедеятельности инвалидов приспособлениями и устройствами для обеспечения доступа инвалидов;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Обеспечение условий для социализации и интеграции инвалидов в общество;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Обеспечение информированности населения о деятельности администрации города Тулы, направленной на формирование доступной среды жизнедеятельности для инвалидов.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94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25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«Формирование современной городской среды»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99,2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277,1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277,1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649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0,309%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0,727%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0,742%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15314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Повышение качества и комфорта городской среды на территории муниципального образования город Тула и создание благоприятных условий для проживания и отдыха населения.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Реализация механизмов развития комфортной городской среды в муниципальном образовании город Тула;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Повышение уровня благоустройства общественных и дворовых территорий муниципального образования город Тула.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496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47" name="PlaceHolder 1"/>
          <p:cNvSpPr>
            <a:spLocks noGrp="1"/>
          </p:cNvSpPr>
          <p:nvPr>
            <p:ph type="sldNum" idx="46"/>
          </p:nvPr>
        </p:nvSpPr>
        <p:spPr>
          <a:xfrm>
            <a:off x="8610480" y="6356520"/>
            <a:ext cx="3406680" cy="625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43EA923-C826-48D4-A9CE-CB4D14E8AB6C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40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" name="Таблица 1"/>
          <p:cNvGraphicFramePr/>
          <p:nvPr>
            <p:extLst>
              <p:ext uri="{D42A27DB-BD31-4B8C-83A1-F6EECF244321}">
                <p14:modId xmlns:p14="http://schemas.microsoft.com/office/powerpoint/2010/main" val="3032771259"/>
              </p:ext>
            </p:extLst>
          </p:nvPr>
        </p:nvGraphicFramePr>
        <p:xfrm>
          <a:off x="0" y="199696"/>
          <a:ext cx="12190680" cy="4600131"/>
        </p:xfrm>
        <a:graphic>
          <a:graphicData uri="http://schemas.openxmlformats.org/drawingml/2006/table">
            <a:tbl>
              <a:tblPr/>
              <a:tblGrid>
                <a:gridCol w="426960"/>
                <a:gridCol w="8743680"/>
                <a:gridCol w="1031760"/>
                <a:gridCol w="950400"/>
                <a:gridCol w="1037880"/>
              </a:tblGrid>
              <a:tr h="1163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№ п/п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PT Astra Serif"/>
                        </a:rPr>
                        <a:t>Наименование программы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Утвержден-</a:t>
                      </a:r>
                      <a:r>
                        <a:rPr lang="ru-RU" sz="1200" b="0" strike="noStrike" spc="-1" dirty="0" err="1">
                          <a:solidFill>
                            <a:srgbClr val="FFFFFF"/>
                          </a:solidFill>
                          <a:latin typeface="PT Astra Serif"/>
                        </a:rPr>
                        <a:t>ный</a:t>
                      </a: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</a:rPr>
                        <a:t> план на 2025 год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План по сводной бюджетной росписи на 01.01.2026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FFFFFF"/>
                          </a:solidFill>
                          <a:latin typeface="PT Astra Serif"/>
                          <a:ea typeface="PT Astra Serif"/>
                        </a:rPr>
                        <a:t>Исполнено на 01.01.2026  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559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26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Муниципальная программа «Реализация семейной и молодежной политики в муниципальном образовании город Тула»</a:t>
                      </a:r>
                      <a:endParaRPr lang="ru-RU" sz="1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132,6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135,3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135,3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259013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0,413%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0,355%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0</a:t>
                      </a:r>
                      <a:r>
                        <a:rPr lang="en-US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,</a:t>
                      </a: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362%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158440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Повышение качества предоставления муниципальных услуг в сфере молодежной политики, содействие самореализации молодежи и семей, финансовая поддержка молодежных и семейных инициатив.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Задачи муниципальной программы: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1. Создание условий для самовыражения, самоопределения и творческой реализации, продуктивной социальной и экономической активности молодежи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2. Обеспечение условий для поддержки молодежных инициатив, успешной социализации и эффективной самореализации молодежи муниципального образования город Тула.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3. Вовлечение молодежи в социальную практику.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4. Организация и проведение мероприятий в сфере семейной и молодежной политики.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5. Сохранение и развитие материально-технической базы муниципальных учреждений молодежной политики.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6. Реализация законов Тульской области в сфере молодежной политики.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317138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ИТОГО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2</a:t>
                      </a: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8 600,1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34 254,9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33 824,6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  <p:sp>
        <p:nvSpPr>
          <p:cNvPr id="349" name="PlaceHolder 1"/>
          <p:cNvSpPr>
            <a:spLocks noGrp="1"/>
          </p:cNvSpPr>
          <p:nvPr>
            <p:ph type="sldNum" idx="47"/>
          </p:nvPr>
        </p:nvSpPr>
        <p:spPr>
          <a:xfrm>
            <a:off x="8610480" y="6356520"/>
            <a:ext cx="34185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39CCD02-14D7-4095-B7A4-80CC9F8568C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41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graphicFrame>
        <p:nvGraphicFramePr>
          <p:cNvPr id="350" name="Таблица 2"/>
          <p:cNvGraphicFramePr/>
          <p:nvPr>
            <p:extLst>
              <p:ext uri="{D42A27DB-BD31-4B8C-83A1-F6EECF244321}">
                <p14:modId xmlns:p14="http://schemas.microsoft.com/office/powerpoint/2010/main" val="100389622"/>
              </p:ext>
            </p:extLst>
          </p:nvPr>
        </p:nvGraphicFramePr>
        <p:xfrm>
          <a:off x="0" y="4306724"/>
          <a:ext cx="12192000" cy="2859305"/>
        </p:xfrm>
        <a:graphic>
          <a:graphicData uri="http://schemas.openxmlformats.org/drawingml/2006/table">
            <a:tbl>
              <a:tblPr/>
              <a:tblGrid>
                <a:gridCol w="429526"/>
                <a:gridCol w="8742107"/>
                <a:gridCol w="1031872"/>
                <a:gridCol w="950503"/>
                <a:gridCol w="1037992"/>
              </a:tblGrid>
              <a:tr h="390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i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27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Муниципальная программа «Развитие системы отдыха и оздоровления детей»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530,3</a:t>
                      </a:r>
                      <a:endParaRPr lang="ru-RU" sz="11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1" strike="noStrike" spc="-1" dirty="0">
                          <a:solidFill>
                            <a:srgbClr val="000000"/>
                          </a:solidFill>
                          <a:latin typeface="PT Astra Serif"/>
                        </a:rPr>
                        <a:t>521,6</a:t>
                      </a:r>
                      <a:endParaRPr lang="ru-RU" sz="11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1" strike="noStrike" spc="-1" dirty="0" smtClean="0">
                          <a:solidFill>
                            <a:srgbClr val="000000"/>
                          </a:solidFill>
                          <a:latin typeface="PT Astra Serif"/>
                        </a:rPr>
                        <a:t>520,8</a:t>
                      </a:r>
                      <a:endParaRPr lang="ru-RU" sz="11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3449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150" b="0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Удельный вес в общем объеме расходов</a:t>
                      </a:r>
                      <a:endParaRPr lang="ru-RU" sz="11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1,654%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1,369%</a:t>
                      </a:r>
                      <a:endParaRPr lang="ru-RU" sz="115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50" b="0" strike="noStrike" spc="-1" dirty="0" smtClean="0">
                          <a:solidFill>
                            <a:schemeClr val="dk1"/>
                          </a:solidFill>
                          <a:latin typeface="PT Astra Serif"/>
                        </a:rPr>
                        <a:t>1,394%</a:t>
                      </a:r>
                      <a:endParaRPr lang="ru-RU" sz="115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  <a:tr h="1857884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Цель муниципальной программы: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Создание оптимальных условий для обеспечения полноценного отдыха и оздоровления детей на базе муниципальных оздоровительных учреждений, повышение качества предоставления муниципальных услуг в сфере отдыха детей и их оздоровления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Задачи муниципальной программы: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1. Оказание муниципальных услуг оздоровительными учреждениями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2. Обеспечение детей в возрасте от 7 до 17 лет организованными формами отдыха и оздоровления в том числе, находящихся в трудной жизненной ситуации, в каникулярный период.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3. Обеспечение содержания и ремонта зданий и сооружений оздоровительных учреждений, благоустройство территорий, укрепление </a:t>
                      </a: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материально-технической </a:t>
                      </a:r>
                      <a:r>
                        <a:rPr lang="ru-RU" sz="1200" b="0" strike="noStrike" spc="-1" smtClean="0">
                          <a:solidFill>
                            <a:schemeClr val="dk1"/>
                          </a:solidFill>
                          <a:latin typeface="PT Astra Serif"/>
                          <a:ea typeface="PT Astra Serif"/>
                        </a:rPr>
                        <a:t>базы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50" b="0" strike="noStrike" spc="-1" dirty="0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243449">
                <a:tc>
                  <a:txBody>
                    <a:bodyPr/>
                    <a:lstStyle/>
                    <a:p>
                      <a:endParaRPr lang="ru-RU" sz="1200" b="0" strike="noStrike" spc="-1">
                        <a:solidFill>
                          <a:schemeClr val="dk1"/>
                        </a:solidFill>
                        <a:latin typeface="PT Astra Serif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ИТОГО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32 071,2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chemeClr val="dk1"/>
                          </a:solidFill>
                          <a:latin typeface="PT Astra Serif"/>
                        </a:rPr>
                        <a:t>38 100,1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>
                          <a:solidFill>
                            <a:schemeClr val="dk1"/>
                          </a:solidFill>
                          <a:latin typeface="PT Astra Serif"/>
                        </a:rPr>
                        <a:t>37 344,3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1DEEF"/>
                    </a:solidFill>
                  </a:tcPr>
                </a:tc>
              </a:tr>
            </a:tbl>
          </a:graphicData>
        </a:graphic>
      </p:graphicFrame>
      <p:sp>
        <p:nvSpPr>
          <p:cNvPr id="5" name="PlaceHolder 1"/>
          <p:cNvSpPr>
            <a:spLocks noGrp="1"/>
          </p:cNvSpPr>
          <p:nvPr>
            <p:ph type="sldNum" idx="4294967295"/>
          </p:nvPr>
        </p:nvSpPr>
        <p:spPr>
          <a:xfrm>
            <a:off x="8610480" y="6356520"/>
            <a:ext cx="34106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 dirty="0" smtClean="0">
                <a:solidFill>
                  <a:srgbClr val="8B8B8B"/>
                </a:solidFill>
                <a:latin typeface="Calibri"/>
              </a:rPr>
              <a:t>41</a:t>
            </a:r>
            <a:endParaRPr lang="ru-RU" sz="12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Рисунок 3"/>
          <p:cNvPicPr/>
          <p:nvPr/>
        </p:nvPicPr>
        <p:blipFill>
          <a:blip r:embed="rId2"/>
          <a:stretch/>
        </p:blipFill>
        <p:spPr>
          <a:xfrm>
            <a:off x="0" y="-184680"/>
            <a:ext cx="12191400" cy="94212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352" name="Прямоугольник 14"/>
          <p:cNvSpPr/>
          <p:nvPr/>
        </p:nvSpPr>
        <p:spPr>
          <a:xfrm>
            <a:off x="510840" y="1871280"/>
            <a:ext cx="11309760" cy="349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  Бюджет муниципального образования город Тула на 20</a:t>
            </a:r>
            <a:r>
              <a:rPr lang="en-US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 был утвержден с дефицитом в размере                                     1744,7 млн. руб., или 8,3 % утвержденного объема доходов бюджета без учета безвозмездных поступлений.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FF0000"/>
                </a:solidFill>
                <a:latin typeface="PT Astra Serif"/>
                <a:ea typeface="DejaVu Sans"/>
              </a:rPr>
              <a:t>            </a:t>
            </a: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Фактически в процессе исполнения бюджета сложился дефицит в размере 319,4 млн. руб., или 1,5% от поступивших доходов бюджета без учета безвозмездных поступлений из бюджета Тульской области, что соответствует нормам статьи 92.1 Бюджетного кодекса Российской Федерации.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 В целях снижения долговой нагрузки на бюджет муниципального образования город Тула администрация города Тулы активно использует дополнительные механизмы заимствований: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привлечение в Управлении Федерального казначейства по Тульской области бюджетного кредита на пополнение остатков средств на счетах местного бюджета;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кредиты кредитных организаций;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изменение остатков средств на счетах по учету средств бюджетов;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6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управление свободными остатками денежных средств на едином счете бюджета муниципального образования город Тула.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Прямоугольник 16"/>
          <p:cNvSpPr/>
          <p:nvPr/>
        </p:nvSpPr>
        <p:spPr>
          <a:xfrm>
            <a:off x="2177640" y="286560"/>
            <a:ext cx="964296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Размер дефицита бюджета муниципального образования город Тула в 20</a:t>
            </a:r>
            <a:r>
              <a:rPr lang="en-US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5 </a:t>
            </a: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году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1"/>
          <p:cNvSpPr>
            <a:spLocks noGrp="1"/>
          </p:cNvSpPr>
          <p:nvPr>
            <p:ph type="sldNum" idx="48"/>
          </p:nvPr>
        </p:nvSpPr>
        <p:spPr>
          <a:xfrm>
            <a:off x="8610480" y="6356520"/>
            <a:ext cx="33948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D0FC3D1-9E12-4E4F-B2B6-D6EB21CA1D37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42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3483310752"/>
              </p:ext>
            </p:extLst>
          </p:nvPr>
        </p:nvGraphicFramePr>
        <p:xfrm>
          <a:off x="3587760" y="1924560"/>
          <a:ext cx="8184240" cy="473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3" name="Рисунок 4"/>
          <p:cNvPicPr/>
          <p:nvPr/>
        </p:nvPicPr>
        <p:blipFill>
          <a:blip r:embed="rId7"/>
          <a:stretch/>
        </p:blipFill>
        <p:spPr>
          <a:xfrm>
            <a:off x="609120" y="3053880"/>
            <a:ext cx="2490120" cy="3537360"/>
          </a:xfrm>
          <a:prstGeom prst="rect">
            <a:avLst/>
          </a:prstGeom>
          <a:ln w="0">
            <a:noFill/>
          </a:ln>
        </p:spPr>
      </p:pic>
      <p:pic>
        <p:nvPicPr>
          <p:cNvPr id="114" name="Рисунок 5"/>
          <p:cNvPicPr/>
          <p:nvPr/>
        </p:nvPicPr>
        <p:blipFill>
          <a:blip r:embed="rId8"/>
          <a:stretch/>
        </p:blipFill>
        <p:spPr>
          <a:xfrm>
            <a:off x="0" y="396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15" name="Заголовок 1"/>
          <p:cNvSpPr/>
          <p:nvPr/>
        </p:nvSpPr>
        <p:spPr>
          <a:xfrm>
            <a:off x="2072520" y="70200"/>
            <a:ext cx="1004040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Что такое «доходы бюджета»?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Rectangle 3"/>
          <p:cNvSpPr/>
          <p:nvPr/>
        </p:nvSpPr>
        <p:spPr>
          <a:xfrm rot="10800000" flipV="1">
            <a:off x="1647720" y="1006920"/>
            <a:ext cx="10370160" cy="91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ДОХОДЫ бюджета </a:t>
            </a: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- поступающие в бюджет денежные средства, за исключением средств, являющихся в соответствии с Бюджетным кодексом Российской Федерации источниками финансирования дефицита бюджета.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Рисунок 24"/>
          <p:cNvPicPr/>
          <p:nvPr/>
        </p:nvPicPr>
        <p:blipFill>
          <a:blip r:embed="rId9"/>
          <a:stretch/>
        </p:blipFill>
        <p:spPr>
          <a:xfrm>
            <a:off x="250560" y="1001160"/>
            <a:ext cx="1382040" cy="983520"/>
          </a:xfrm>
          <a:prstGeom prst="rect">
            <a:avLst/>
          </a:prstGeom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3502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58A2010-D2EB-43C0-AC5F-467F018AAD7A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885560" y="1698120"/>
            <a:ext cx="1909800" cy="432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400" b="1" strike="noStrike" spc="-1">
                <a:solidFill>
                  <a:srgbClr val="C00000"/>
                </a:solidFill>
                <a:latin typeface="PT Astra Serif"/>
              </a:rPr>
              <a:t>Субвенции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34362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9927336-AFBF-46BF-A568-C438A778C02B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6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Прямоугольник 7"/>
          <p:cNvSpPr/>
          <p:nvPr/>
        </p:nvSpPr>
        <p:spPr>
          <a:xfrm>
            <a:off x="2295720" y="2516040"/>
            <a:ext cx="2120040" cy="328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межбюджетные трансферты</a:t>
            </a: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, предоставляемые бюджету городского округа, в целях софинансирования расходных обязательств, возникающих при выполнении полномочий органов местного самоуправления по вопросам городского округа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Заголовок 1"/>
          <p:cNvSpPr/>
          <p:nvPr/>
        </p:nvSpPr>
        <p:spPr>
          <a:xfrm>
            <a:off x="2646360" y="1569960"/>
            <a:ext cx="1631520" cy="68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9500"/>
          </a:bodyPr>
          <a:lstStyle/>
          <a:p>
            <a:pPr>
              <a:lnSpc>
                <a:spcPct val="9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PT Astra Serif"/>
                <a:ea typeface="DejaVu Sans"/>
              </a:rPr>
              <a:t>Субсидии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Заголовок 1"/>
          <p:cNvSpPr/>
          <p:nvPr/>
        </p:nvSpPr>
        <p:spPr>
          <a:xfrm>
            <a:off x="6804360" y="1438560"/>
            <a:ext cx="2648520" cy="68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PT Astra Serif"/>
                <a:ea typeface="PT Astra Serif"/>
              </a:rPr>
              <a:t>Иные межбюджетные трансферты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Прямоугольник 11"/>
          <p:cNvSpPr/>
          <p:nvPr/>
        </p:nvSpPr>
        <p:spPr>
          <a:xfrm>
            <a:off x="4664520" y="2516040"/>
            <a:ext cx="2090160" cy="328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межбюджетные трансферты</a:t>
            </a: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, предоставляемые бюджету городского округа на безвозмездной и безвозвратной основе на выполнение переданных полномочий в соответствии с федеральными и региональными законами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Прямоугольник 12"/>
          <p:cNvSpPr/>
          <p:nvPr/>
        </p:nvSpPr>
        <p:spPr>
          <a:xfrm>
            <a:off x="7063920" y="2500920"/>
            <a:ext cx="2127240" cy="13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межбюджетные трансферты</a:t>
            </a: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, предоставляемые бюджету городского округа из бюджетов других уровней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Прямоугольник 13"/>
          <p:cNvSpPr/>
          <p:nvPr/>
        </p:nvSpPr>
        <p:spPr>
          <a:xfrm>
            <a:off x="9851040" y="2500920"/>
            <a:ext cx="2195640" cy="15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безвозмездные поступления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от физических и юридических 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лиц, в том числе добровольные пожертвования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Минус 14"/>
          <p:cNvSpPr/>
          <p:nvPr/>
        </p:nvSpPr>
        <p:spPr>
          <a:xfrm>
            <a:off x="2212200" y="2376720"/>
            <a:ext cx="2449080" cy="45000"/>
          </a:xfrm>
          <a:prstGeom prst="mathMinus">
            <a:avLst>
              <a:gd name="adj1" fmla="val 2352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34200" rIns="90000" bIns="-34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28" name="Минус 15"/>
          <p:cNvSpPr/>
          <p:nvPr/>
        </p:nvSpPr>
        <p:spPr>
          <a:xfrm>
            <a:off x="4455000" y="2382840"/>
            <a:ext cx="2508840" cy="45000"/>
          </a:xfrm>
          <a:prstGeom prst="mathMinus">
            <a:avLst>
              <a:gd name="adj1" fmla="val 2352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34200" rIns="90000" bIns="-34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29" name="Минус 16"/>
          <p:cNvSpPr/>
          <p:nvPr/>
        </p:nvSpPr>
        <p:spPr>
          <a:xfrm>
            <a:off x="6802560" y="2376720"/>
            <a:ext cx="2650320" cy="53640"/>
          </a:xfrm>
          <a:prstGeom prst="mathMinus">
            <a:avLst>
              <a:gd name="adj1" fmla="val 2352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32040" rIns="90000" bIns="-3204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0" name="Минус 17"/>
          <p:cNvSpPr/>
          <p:nvPr/>
        </p:nvSpPr>
        <p:spPr>
          <a:xfrm>
            <a:off x="9455400" y="2385360"/>
            <a:ext cx="2842560" cy="45000"/>
          </a:xfrm>
          <a:prstGeom prst="mathMinus">
            <a:avLst>
              <a:gd name="adj1" fmla="val 2352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34200" rIns="90000" bIns="-34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1" name="Заголовок 1"/>
          <p:cNvSpPr/>
          <p:nvPr/>
        </p:nvSpPr>
        <p:spPr>
          <a:xfrm>
            <a:off x="9760320" y="1438560"/>
            <a:ext cx="2195640" cy="68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trike="noStrike" spc="-1">
                <a:solidFill>
                  <a:schemeClr val="accent5">
                    <a:lumMod val="75000"/>
                  </a:schemeClr>
                </a:solidFill>
                <a:latin typeface="PT Astra Serif"/>
                <a:ea typeface="DejaVu Sans"/>
              </a:rPr>
              <a:t>Прочие безвозмездные поступления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20"/>
          <p:cNvPicPr/>
          <p:nvPr/>
        </p:nvPicPr>
        <p:blipFill>
          <a:blip r:embed="rId2"/>
          <a:stretch/>
        </p:blipFill>
        <p:spPr>
          <a:xfrm>
            <a:off x="8939160" y="5131080"/>
            <a:ext cx="2814480" cy="1580760"/>
          </a:xfrm>
          <a:prstGeom prst="rect">
            <a:avLst/>
          </a:prstGeom>
          <a:ln w="0">
            <a:noFill/>
          </a:ln>
        </p:spPr>
      </p:pic>
      <p:pic>
        <p:nvPicPr>
          <p:cNvPr id="133" name="Рисунок 21"/>
          <p:cNvPicPr/>
          <p:nvPr/>
        </p:nvPicPr>
        <p:blipFill>
          <a:blip r:embed="rId3"/>
          <a:stretch/>
        </p:blipFill>
        <p:spPr>
          <a:xfrm>
            <a:off x="15120" y="-659520"/>
            <a:ext cx="12191400" cy="133992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34" name="Прямоугольник 22"/>
          <p:cNvSpPr/>
          <p:nvPr/>
        </p:nvSpPr>
        <p:spPr>
          <a:xfrm>
            <a:off x="2252520" y="224280"/>
            <a:ext cx="86623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D0D0D"/>
                </a:solidFill>
                <a:latin typeface="PT Astra Serif"/>
                <a:ea typeface="PT Astra Serif"/>
              </a:rPr>
              <a:t>К безвозмездным поступлениям бюджета относятся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Заголовок 1"/>
          <p:cNvSpPr/>
          <p:nvPr/>
        </p:nvSpPr>
        <p:spPr>
          <a:xfrm>
            <a:off x="408960" y="1569960"/>
            <a:ext cx="1631520" cy="68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trike="noStrike" spc="-1">
                <a:solidFill>
                  <a:srgbClr val="C00000"/>
                </a:solidFill>
                <a:latin typeface="PT Astra Serif"/>
                <a:ea typeface="DejaVu Sans"/>
              </a:rPr>
              <a:t>Дотации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Минус 23"/>
          <p:cNvSpPr/>
          <p:nvPr/>
        </p:nvSpPr>
        <p:spPr>
          <a:xfrm>
            <a:off x="15120" y="2377800"/>
            <a:ext cx="2449080" cy="45000"/>
          </a:xfrm>
          <a:prstGeom prst="mathMinus">
            <a:avLst>
              <a:gd name="adj1" fmla="val 23520"/>
            </a:avLst>
          </a:prstGeom>
          <a:solidFill>
            <a:srgbClr val="5B9BD5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34200" rIns="90000" bIns="-342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7" name="Прямоугольник 2"/>
          <p:cNvSpPr/>
          <p:nvPr/>
        </p:nvSpPr>
        <p:spPr>
          <a:xfrm>
            <a:off x="275040" y="2541960"/>
            <a:ext cx="1837800" cy="243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2"/>
          <p:cNvSpPr/>
          <p:nvPr/>
        </p:nvSpPr>
        <p:spPr>
          <a:xfrm>
            <a:off x="0" y="439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numCol="1" spc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139" name="Rectangle 2"/>
          <p:cNvSpPr/>
          <p:nvPr/>
        </p:nvSpPr>
        <p:spPr>
          <a:xfrm>
            <a:off x="0" y="43920"/>
            <a:ext cx="183960" cy="36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numCol="1" spc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140" name="Rectangle 3"/>
          <p:cNvSpPr/>
          <p:nvPr/>
        </p:nvSpPr>
        <p:spPr>
          <a:xfrm>
            <a:off x="1783800" y="1170720"/>
            <a:ext cx="10009440" cy="91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ctr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РАСХОДЫ бюджета </a:t>
            </a: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PT Astra Serif"/>
              </a:rPr>
              <a:t>– выплачиваемые из бюджета денежные средства, за исключением средств, являющихся в соответствии с Бюджетным кодексом Российской Федерации источниками финансирования дефицита бюджета.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1" name="Рисунок 23"/>
          <p:cNvPicPr/>
          <p:nvPr/>
        </p:nvPicPr>
        <p:blipFill>
          <a:blip r:embed="rId2"/>
          <a:stretch/>
        </p:blipFill>
        <p:spPr>
          <a:xfrm>
            <a:off x="805680" y="3267360"/>
            <a:ext cx="977400" cy="927360"/>
          </a:xfrm>
          <a:prstGeom prst="rect">
            <a:avLst/>
          </a:prstGeom>
          <a:ln w="0">
            <a:noFill/>
          </a:ln>
        </p:spPr>
      </p:pic>
      <p:pic>
        <p:nvPicPr>
          <p:cNvPr id="142" name="Рисунок 7167"/>
          <p:cNvPicPr/>
          <p:nvPr/>
        </p:nvPicPr>
        <p:blipFill>
          <a:blip r:embed="rId3"/>
          <a:stretch/>
        </p:blipFill>
        <p:spPr>
          <a:xfrm>
            <a:off x="10463760" y="3422520"/>
            <a:ext cx="1029600" cy="772200"/>
          </a:xfrm>
          <a:prstGeom prst="rect">
            <a:avLst/>
          </a:prstGeom>
          <a:ln w="0">
            <a:noFill/>
          </a:ln>
        </p:spPr>
      </p:pic>
      <p:pic>
        <p:nvPicPr>
          <p:cNvPr id="143" name="Рисунок 21"/>
          <p:cNvPicPr/>
          <p:nvPr/>
        </p:nvPicPr>
        <p:blipFill>
          <a:blip r:embed="rId4"/>
          <a:stretch/>
        </p:blipFill>
        <p:spPr>
          <a:xfrm>
            <a:off x="413280" y="1130760"/>
            <a:ext cx="1369440" cy="933840"/>
          </a:xfrm>
          <a:prstGeom prst="rect">
            <a:avLst/>
          </a:prstGeom>
          <a:ln w="0">
            <a:noFill/>
          </a:ln>
        </p:spPr>
      </p:pic>
      <p:sp>
        <p:nvSpPr>
          <p:cNvPr id="144" name="Прямоугольник 9"/>
          <p:cNvSpPr/>
          <p:nvPr/>
        </p:nvSpPr>
        <p:spPr>
          <a:xfrm>
            <a:off x="2483280" y="3207240"/>
            <a:ext cx="7380720" cy="6382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0">
            <a:noFill/>
          </a:ln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Расходы бюджета муниципального образования город Тула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распределены по: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Прямоугольник 11"/>
          <p:cNvSpPr/>
          <p:nvPr/>
        </p:nvSpPr>
        <p:spPr>
          <a:xfrm>
            <a:off x="489960" y="2250720"/>
            <a:ext cx="1121112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	Все расходы бюджета сгруппированы по разделам бюджетной классификации, каждый из которых имеет перечень подразделов, отражающих основные направления реализации соответствующих функций.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Скругленный прямоугольник 12"/>
          <p:cNvSpPr/>
          <p:nvPr/>
        </p:nvSpPr>
        <p:spPr>
          <a:xfrm>
            <a:off x="2099520" y="4433040"/>
            <a:ext cx="1883880" cy="74772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50120" dist="250081" dir="8461089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12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разделам бюджетной классификации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Скругленный прямоугольник 27"/>
          <p:cNvSpPr/>
          <p:nvPr/>
        </p:nvSpPr>
        <p:spPr>
          <a:xfrm>
            <a:off x="5227560" y="5016240"/>
            <a:ext cx="1712520" cy="81792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50120" dist="250081" dir="8461089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19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главным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распорядителям бюджетных средств 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Скругленный прямоугольник 29"/>
          <p:cNvSpPr/>
          <p:nvPr/>
        </p:nvSpPr>
        <p:spPr>
          <a:xfrm>
            <a:off x="8160840" y="4469040"/>
            <a:ext cx="1703160" cy="71172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50120" dist="250081" dir="8461089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27 муниципальным программам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Рисунок 35"/>
          <p:cNvPicPr/>
          <p:nvPr/>
        </p:nvPicPr>
        <p:blipFill>
          <a:blip r:embed="rId5"/>
          <a:stretch/>
        </p:blipFill>
        <p:spPr>
          <a:xfrm>
            <a:off x="0" y="-11520"/>
            <a:ext cx="12191400" cy="91224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50" name="Заголовок 1"/>
          <p:cNvSpPr/>
          <p:nvPr/>
        </p:nvSpPr>
        <p:spPr>
          <a:xfrm>
            <a:off x="3094560" y="75240"/>
            <a:ext cx="7645320" cy="8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i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Что такое «расходы бюджета»?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1"/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3465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12E4DFC-A892-483F-9264-AE2FC4168F58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7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Прямоугольник 22"/>
          <p:cNvSpPr/>
          <p:nvPr/>
        </p:nvSpPr>
        <p:spPr>
          <a:xfrm>
            <a:off x="10577880" y="810000"/>
            <a:ext cx="1341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Astra Serif"/>
                <a:ea typeface="DejaVu Sans"/>
              </a:rPr>
              <a:t>(млн. руб</a:t>
            </a:r>
            <a:r>
              <a:rPr lang="ru-RU" sz="1800" b="0" strike="noStrike" spc="-1">
                <a:solidFill>
                  <a:srgbClr val="000000"/>
                </a:solidFill>
                <a:latin typeface="Corbel"/>
                <a:ea typeface="DejaVu Sans"/>
              </a:rPr>
              <a:t>.)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53" name="Диаграмма 23"/>
          <p:cNvGraphicFramePr/>
          <p:nvPr>
            <p:extLst>
              <p:ext uri="{D42A27DB-BD31-4B8C-83A1-F6EECF244321}">
                <p14:modId xmlns:p14="http://schemas.microsoft.com/office/powerpoint/2010/main" val="2325257097"/>
              </p:ext>
            </p:extLst>
          </p:nvPr>
        </p:nvGraphicFramePr>
        <p:xfrm>
          <a:off x="418320" y="1505520"/>
          <a:ext cx="11372400" cy="531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4" name="Рисунок 5"/>
          <p:cNvPicPr/>
          <p:nvPr/>
        </p:nvPicPr>
        <p:blipFill>
          <a:blip r:embed="rId4"/>
          <a:stretch/>
        </p:blipFill>
        <p:spPr>
          <a:xfrm>
            <a:off x="326880" y="65880"/>
            <a:ext cx="11372400" cy="12150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55" name="PlaceHolder 1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34588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A250C67-D01F-4B20-9DE4-AD5BAEAF2A1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8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Прямоугольник 1"/>
          <p:cNvSpPr/>
          <p:nvPr/>
        </p:nvSpPr>
        <p:spPr>
          <a:xfrm>
            <a:off x="2119320" y="271800"/>
            <a:ext cx="91065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Исполнение бюджета муниципального образования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город Тула за 2022-20</a:t>
            </a: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2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5 годы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char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7880" y="1398600"/>
            <a:ext cx="1042472" cy="3840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Рисунок 2"/>
          <p:cNvPicPr/>
          <p:nvPr/>
        </p:nvPicPr>
        <p:blipFill>
          <a:blip r:embed="rId2"/>
          <a:stretch/>
        </p:blipFill>
        <p:spPr>
          <a:xfrm>
            <a:off x="0" y="-71280"/>
            <a:ext cx="12191400" cy="685800"/>
          </a:xfrm>
          <a:prstGeom prst="rect">
            <a:avLst/>
          </a:prstGeom>
          <a:ln w="0">
            <a:solidFill>
              <a:srgbClr val="00B050"/>
            </a:solidFill>
          </a:ln>
          <a:effectLst>
            <a:glow rad="12600">
              <a:srgbClr val="5B9BD5">
                <a:alpha val="40000"/>
              </a:srgbClr>
            </a:glow>
          </a:effectLst>
        </p:spPr>
      </p:pic>
      <p:sp>
        <p:nvSpPr>
          <p:cNvPr id="158" name="Прямоугольник 3"/>
          <p:cNvSpPr/>
          <p:nvPr/>
        </p:nvSpPr>
        <p:spPr>
          <a:xfrm>
            <a:off x="2889517" y="67320"/>
            <a:ext cx="8197607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PT Astra Serif"/>
                <a:ea typeface="DejaVu Sans"/>
              </a:rPr>
              <a:t>Сравнительный анализ исполнения бюджета по городам ЦФО на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PT Astra Serif"/>
                <a:ea typeface="DejaVu Sans"/>
              </a:rPr>
              <a:t>01.01.2026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1"/>
          <p:cNvSpPr>
            <a:spLocks noGrp="1"/>
          </p:cNvSpPr>
          <p:nvPr>
            <p:ph type="sldNum" idx="18"/>
          </p:nvPr>
        </p:nvSpPr>
        <p:spPr>
          <a:xfrm>
            <a:off x="8581680" y="6492960"/>
            <a:ext cx="34974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BCF7A71-DA0D-4CFB-A744-CBB48E1043C9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9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60" name="Рисунок 159"/>
          <p:cNvPicPr/>
          <p:nvPr/>
        </p:nvPicPr>
        <p:blipFill>
          <a:blip r:embed="rId3"/>
          <a:stretch/>
        </p:blipFill>
        <p:spPr>
          <a:xfrm>
            <a:off x="180000" y="820800"/>
            <a:ext cx="11520000" cy="565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2|3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20002</TotalTime>
  <Words>6652</Words>
  <Application>Microsoft Office PowerPoint</Application>
  <PresentationFormat>Широкоэкранный</PresentationFormat>
  <Paragraphs>1091</Paragraphs>
  <Slides>42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53" baseType="lpstr">
      <vt:lpstr>Arial</vt:lpstr>
      <vt:lpstr>Calibri</vt:lpstr>
      <vt:lpstr>Century Gothic</vt:lpstr>
      <vt:lpstr>Corbel</vt:lpstr>
      <vt:lpstr>DejaVu Sans</vt:lpstr>
      <vt:lpstr>PT Astra Serif</vt:lpstr>
      <vt:lpstr>Symbol</vt:lpstr>
      <vt:lpstr>Times New Roman</vt:lpstr>
      <vt:lpstr>Wingdings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Субвенции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 ДЛЯ ГРАЖДАН</dc:title>
  <dc:subject/>
  <dc:creator>RazancevaVV</dc:creator>
  <dc:description/>
  <cp:lastModifiedBy>AleksandrovaGN</cp:lastModifiedBy>
  <cp:revision>2186</cp:revision>
  <cp:lastPrinted>2026-04-30T11:04:55Z</cp:lastPrinted>
  <dcterms:created xsi:type="dcterms:W3CDTF">2017-05-31T06:36:14Z</dcterms:created>
  <dcterms:modified xsi:type="dcterms:W3CDTF">2026-06-08T09:13:02Z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42</vt:i4>
  </property>
</Properties>
</file>