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9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9" autoAdjust="0"/>
  </p:normalViewPr>
  <p:slideViewPr>
    <p:cSldViewPr snapToGrid="0">
      <p:cViewPr varScale="1">
        <p:scale>
          <a:sx n="61" d="100"/>
          <a:sy n="61" d="100"/>
        </p:scale>
        <p:origin x="8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383586578031022"/>
          <c:y val="2.7956419051057557E-2"/>
          <c:w val="0.88715140388085201"/>
          <c:h val="0.88472212820686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A99D2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</c:ser>
        <c:ser>
          <c:idx val="1"/>
          <c:order val="1"/>
          <c:spPr>
            <a:solidFill>
              <a:srgbClr val="C98B37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</c:ser>
        <c:ser>
          <c:idx val="2"/>
          <c:order val="2"/>
          <c:spPr>
            <a:solidFill>
              <a:srgbClr val="BE4134"/>
            </a:solidFill>
            <a:ln w="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</c:ser>
        <c:ser>
          <c:idx val="3"/>
          <c:order val="3"/>
          <c:tx>
            <c:strRef>
              <c:f>label 0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E488D9"/>
            </a:solidFill>
            <a:ln w="19080">
              <a:solidFill>
                <a:srgbClr val="1F4E79"/>
              </a:solidFill>
              <a:round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6.7000090300646797E-3"/>
                  <c:y val="-1.2123637030942399E-2"/>
                </c:manualLayout>
              </c:layout>
              <c:numFmt formatCode="#\ ##0.0" sourceLinked="0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0021021566834E-3"/>
                  <c:y val="0"/>
                </c:manualLayout>
              </c:layout>
              <c:tx>
                <c:rich>
                  <a:bodyPr/>
                  <a:lstStyle/>
                  <a:p>
                    <a:fld id="{BFD5FF53-1908-44CE-A492-B5529981051E}" type="VALUE">
                      <a:rPr lang="en-US" sz="12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3451514192254934E-2"/>
                  <c:y val="-8.6575202334747425E-4"/>
                </c:manualLayout>
              </c:layout>
              <c:tx>
                <c:rich>
                  <a:bodyPr/>
                  <a:lstStyle/>
                  <a:p>
                    <a:fld id="{685D53E7-B115-46B3-957B-60C7F548F6F5}" type="VALUE">
                      <a:rPr lang="en-US" sz="1200" b="1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Times New Roman"/>
                    <a:ea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24290.3</c:v>
                </c:pt>
                <c:pt idx="1">
                  <c:v>24841.1</c:v>
                </c:pt>
                <c:pt idx="2">
                  <c:v>-550.79999999999905</c:v>
                </c:pt>
              </c:numCache>
            </c:numRef>
          </c:val>
        </c:ser>
        <c:ser>
          <c:idx val="4"/>
          <c:order val="4"/>
          <c:tx>
            <c:strRef>
              <c:f>label 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A5A5A5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C8F68114-6A66-42B6-AA41-7024E0105A61}" type="VALUE">
                      <a:rPr lang="en-US" sz="1200" b="0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5.1286184094826069E-2"/>
                      <c:h val="3.5344646027018083E-2"/>
                    </c:manualLayout>
                  </c15:layout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Times New Roman"/>
                    <a:ea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-920.69999999999698</c:v>
                </c:pt>
              </c:numCache>
            </c:numRef>
          </c:val>
        </c:ser>
        <c:ser>
          <c:idx val="5"/>
          <c:order val="5"/>
          <c:tx>
            <c:strRef>
              <c:f>label 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A9D18E"/>
            </a:solidFill>
            <a:ln w="0">
              <a:noFill/>
            </a:ln>
          </c:spPr>
          <c:invertIfNegative val="0"/>
          <c:dLbls>
            <c:dLbl>
              <c:idx val="2"/>
              <c:layout>
                <c:manualLayout>
                  <c:x val="4.4669550842390349E-3"/>
                  <c:y val="-2.6269669344405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Times New Roman"/>
                    <a:ea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35467.9</c:v>
                </c:pt>
                <c:pt idx="1">
                  <c:v>35758.400000000001</c:v>
                </c:pt>
                <c:pt idx="2">
                  <c:v>-290.5</c:v>
                </c:pt>
              </c:numCache>
            </c:numRef>
          </c:val>
        </c:ser>
        <c:ser>
          <c:idx val="6"/>
          <c:order val="6"/>
          <c:tx>
            <c:strRef>
              <c:f>label 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Lbls>
            <c:dLbl>
              <c:idx val="2"/>
              <c:layout>
                <c:manualLayout>
                  <c:x val="5.58373782139214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8.4251609159016555E-2"/>
                      <c:h val="0.1139492508349129"/>
                    </c:manualLayout>
                  </c15:layout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  <c:pt idx="0">
                  <c:v>39466.9</c:v>
                </c:pt>
                <c:pt idx="1">
                  <c:v>39786.300000000003</c:v>
                </c:pt>
                <c:pt idx="2">
                  <c:v>-319.39999999999998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993808"/>
        <c:axId val="253994200"/>
      </c:barChart>
      <c:catAx>
        <c:axId val="25399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000000"/>
            </a:solidFill>
            <a:round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pPr>
            <a:endParaRPr lang="ru-RU"/>
          </a:p>
        </c:txPr>
        <c:crossAx val="253994200"/>
        <c:crossesAt val="0"/>
        <c:auto val="1"/>
        <c:lblAlgn val="ctr"/>
        <c:lblOffset val="100"/>
        <c:noMultiLvlLbl val="0"/>
      </c:catAx>
      <c:valAx>
        <c:axId val="253994200"/>
        <c:scaling>
          <c:orientation val="minMax"/>
          <c:max val="42000"/>
          <c:min val="-20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\ ##0.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pPr>
            <a:endParaRPr lang="ru-RU"/>
          </a:p>
        </c:txPr>
        <c:crossAx val="253993808"/>
        <c:crosses val="autoZero"/>
        <c:crossBetween val="between"/>
        <c:majorUnit val="4000"/>
      </c:valAx>
      <c:spPr>
        <a:noFill/>
        <a:ln w="2556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7097440798792405"/>
          <c:y val="8.1360480271704796E-2"/>
          <c:w val="0.14276770892451701"/>
          <c:h val="0.63995547860674296"/>
        </c:manualLayout>
      </c:layout>
      <c:overlay val="0"/>
      <c:spPr>
        <a:noFill/>
        <a:ln w="25560">
          <a:noFill/>
        </a:ln>
      </c:spPr>
      <c:txPr>
        <a:bodyPr/>
        <a:lstStyle/>
        <a:p>
          <a:pPr>
            <a:defRPr sz="1400" b="1" strike="noStrike" spc="-1">
              <a:solidFill>
                <a:srgbClr val="000000"/>
              </a:solidFill>
              <a:latin typeface="Times New Roman"/>
              <a:ea typeface="Times New Roman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100"/>
      <c:rAngAx val="1"/>
    </c:view3D>
    <c:floor>
      <c:thickness val="0"/>
      <c:spPr>
        <a:pattFill prst="pct5">
          <a:fgClr>
            <a:srgbClr val="C0C0C0"/>
          </a:fgClr>
          <a:bgClr>
            <a:schemeClr val="bg1"/>
          </a:bgClr>
        </a:pattFill>
        <a:ln w="6350" cap="flat" cmpd="sng" algn="ctr">
          <a:solidFill>
            <a:schemeClr val="tx1"/>
          </a:solidFill>
          <a:prstDash val="solid"/>
          <a:round/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8.1205083202869427E-2"/>
          <c:y val="4.8142866656261739E-2"/>
          <c:w val="0.74588531010022108"/>
          <c:h val="0.78608873774402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Решение Тульской городской  Думы от 20.12.2024 № 4/64
 (в редакции от 29.10.2025
№ 14/288)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201099957200076E-3"/>
                  <c:y val="8.1061589989577434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592490316862576E-3"/>
                  <c:y val="7.5846058578742208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32188346786138E-3"/>
                  <c:y val="-8.0772782061290134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02-44B7-AC3D-349D8C869F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05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 расходов</c:v>
                </c:pt>
                <c:pt idx="1">
                  <c:v>расходы без учета межбюджетных трансфертов из бюджета Тульской области</c:v>
                </c:pt>
                <c:pt idx="2">
                  <c:v>расходы 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37750.699999999997</c:v>
                </c:pt>
                <c:pt idx="1">
                  <c:v>22850.9</c:v>
                </c:pt>
                <c:pt idx="2">
                  <c:v>14899.8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02-44B7-AC3D-349D8C869F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План по сводной бюджетной росписи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6522546803888709E-3"/>
                  <c:y val="3.2885029810924243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369041985695471E-3"/>
                  <c:y val="-2.5878889244707846E-2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14933532044917E-2"/>
                  <c:y val="2.6871029421882977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02-44B7-AC3D-349D8C869F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05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 расходов</c:v>
                </c:pt>
                <c:pt idx="1">
                  <c:v>расходы без учета межбюджетных трансфертов из бюджета Тульской области</c:v>
                </c:pt>
                <c:pt idx="2">
                  <c:v>расходы 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41343</c:v>
                </c:pt>
                <c:pt idx="1">
                  <c:v>23494.2</c:v>
                </c:pt>
                <c:pt idx="2">
                  <c:v>17848.8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02-44B7-AC3D-349D8C869F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9295792674591715E-2"/>
                  <c:y val="-3.1581996393298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85189861984608E-2"/>
                  <c:y val="1.37166777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02-44B7-AC3D-349D8C869F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93809580770854E-2"/>
                  <c:y val="4.8638652863912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02-44B7-AC3D-349D8C869F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 расходов</c:v>
                </c:pt>
                <c:pt idx="1">
                  <c:v>расходы без учета межбюджетных трансфертов из бюджета Тульской области</c:v>
                </c:pt>
                <c:pt idx="2">
                  <c:v>расходы 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Sheet1!$B$4:$D$4</c:f>
              <c:numCache>
                <c:formatCode>#\ ##0.0</c:formatCode>
                <c:ptCount val="3"/>
                <c:pt idx="0">
                  <c:v>39786.300000000003</c:v>
                </c:pt>
                <c:pt idx="1">
                  <c:v>22027.5</c:v>
                </c:pt>
                <c:pt idx="2">
                  <c:v>17758.8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4702-44B7-AC3D-349D8C869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73"/>
        <c:shape val="box"/>
        <c:axId val="432348136"/>
        <c:axId val="432348528"/>
        <c:axId val="0"/>
      </c:bar3DChart>
      <c:catAx>
        <c:axId val="43234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506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31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43234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48528"/>
        <c:scaling>
          <c:orientation val="minMax"/>
        </c:scaling>
        <c:delete val="0"/>
        <c:axPos val="l"/>
        <c:majorGridlines>
          <c:spPr>
            <a:ln w="3506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3506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432348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063821357655766"/>
          <c:y val="8.198747423026316E-2"/>
          <c:w val="0.1585558453621097"/>
          <c:h val="0.81660696553756928"/>
        </c:manualLayout>
      </c:layout>
      <c:overlay val="0"/>
      <c:spPr>
        <a:noFill/>
        <a:ln w="3506">
          <a:noFill/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/>
    </a:ln>
    <a:effectLst/>
  </c:spPr>
  <c:txPr>
    <a:bodyPr/>
    <a:lstStyle/>
    <a:p>
      <a:pPr>
        <a:defRPr sz="23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4000" b="1" strike="noStrike" spc="-1">
                <a:solidFill>
                  <a:srgbClr val="000000"/>
                </a:solidFill>
                <a:latin typeface="PT Astra Serif"/>
                <a:ea typeface="DejaVu Sans"/>
              </a:defRPr>
            </a:pPr>
            <a:r>
              <a:rPr lang="ru-RU" sz="40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2025 год</a:t>
            </a:r>
          </a:p>
        </c:rich>
      </c:tx>
      <c:layout>
        <c:manualLayout>
          <c:xMode val="edge"/>
          <c:yMode val="edge"/>
          <c:x val="0.33917050691244199"/>
          <c:y val="2.5541852149164402E-3"/>
        </c:manualLayout>
      </c:layout>
      <c:overlay val="0"/>
      <c:spPr>
        <a:noFill/>
        <a:ln w="0">
          <a:noFill/>
        </a:ln>
      </c:spPr>
    </c:title>
    <c:autoTitleDeleted val="0"/>
    <c:view3D>
      <c:rotX val="30"/>
      <c:rotY val="22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9.1848085174002902E-3"/>
          <c:y val="0.26833540100707898"/>
          <c:w val="0.85812807881773401"/>
          <c:h val="0.68094577829672298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explosion val="28"/>
          <c:dPt>
            <c:idx val="0"/>
            <c:bubble3D val="0"/>
            <c:spPr>
              <a:solidFill>
                <a:schemeClr val="accent6"/>
              </a:solidFill>
              <a:ln w="0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4"/>
            <c:bubble3D val="0"/>
            <c:spPr>
              <a:solidFill>
                <a:srgbClr val="4472C4"/>
              </a:solidFill>
              <a:ln w="0">
                <a:noFill/>
              </a:ln>
            </c:spPr>
          </c:dPt>
          <c:dLbls>
            <c:dLbl>
              <c:idx val="0"/>
              <c:layout>
                <c:manualLayout>
                  <c:x val="-6.7272650224595304E-3"/>
                  <c:y val="-1.310554825735100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strike="noStrike" spc="-1" dirty="0">
                        <a:solidFill>
                          <a:srgbClr val="000000"/>
                        </a:solidFill>
                        <a:latin typeface="PT Astra Serif"/>
                        <a:ea typeface="DejaVu Sans"/>
                      </a:rPr>
                      <a:t>5,3%</a:t>
                    </a:r>
                  </a:p>
                </c:rich>
              </c:tx>
              <c:numFmt formatCode="0.0%" sourceLinked="0"/>
              <c:spPr>
                <a:solidFill>
                  <a:srgbClr val="FFFFFF"/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2598401700709095E-2"/>
                      <c:h val="6.62970936927293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686112170522925E-2"/>
                  <c:y val="0.13130422971504566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strike="noStrike" spc="-1">
                        <a:solidFill>
                          <a:srgbClr val="000000"/>
                        </a:solidFill>
                        <a:latin typeface="PT Astra Serif"/>
                        <a:ea typeface="DejaVu Sans"/>
                      </a:rPr>
                      <a:t>52,2%</a:t>
                    </a:r>
                  </a:p>
                  <a:p>
                    <a:endParaRPr lang="en-US" sz="1600"/>
                  </a:p>
                </c:rich>
              </c:tx>
              <c:numFmt formatCode="0.0%" sourceLinked="0"/>
              <c:spPr>
                <a:solidFill>
                  <a:srgbClr val="FFFFFF"/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787764499816453E-2"/>
                  <c:y val="-8.75379101185553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strike="noStrike" spc="-1">
                        <a:solidFill>
                          <a:srgbClr val="000000"/>
                        </a:solidFill>
                        <a:latin typeface="PT Astra Serif"/>
                        <a:ea typeface="DejaVu Sans"/>
                      </a:rPr>
                      <a:t>24,2%</a:t>
                    </a:r>
                  </a:p>
                </c:rich>
              </c:tx>
              <c:numFmt formatCode="0.0%" sourceLinked="0"/>
              <c:spPr>
                <a:solidFill>
                  <a:srgbClr val="FFFFFF"/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0" strike="noStrike" spc="-1">
                        <a:solidFill>
                          <a:srgbClr val="000000"/>
                        </a:solidFill>
                        <a:latin typeface="PT Astra Serif"/>
                        <a:ea typeface="DejaVu Sans"/>
                      </a:rPr>
                      <a:t>2,7%</a:t>
                    </a:r>
                  </a:p>
                </c:rich>
              </c:tx>
              <c:numFmt formatCode="0.0%" sourceLinked="0"/>
              <c:spPr>
                <a:solidFill>
                  <a:srgbClr val="FFFFFF"/>
                </a:solidFill>
              </c:spPr>
              <c:dLblPos val="outEnd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555080585925359E-2"/>
                  <c:y val="-4.753523411018664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strike="noStrike" spc="-1">
                        <a:solidFill>
                          <a:srgbClr val="000000"/>
                        </a:solidFill>
                        <a:latin typeface="PT Astra Serif"/>
                        <a:ea typeface="DejaVu Sans"/>
                      </a:rPr>
                      <a:t>15,6%</a:t>
                    </a:r>
                  </a:p>
                </c:rich>
              </c:tx>
              <c:numFmt formatCode="0.0%" sourceLinked="0"/>
              <c:spPr>
                <a:solidFill>
                  <a:srgbClr val="FFFFFF"/>
                </a:solid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rgbClr val="FFFFFF"/>
              </a:solidFill>
            </c:spPr>
            <c:txPr>
              <a:bodyPr wrap="square"/>
              <a:lstStyle/>
              <a:p>
                <a:pPr>
                  <a:defRPr sz="1600" b="1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Социально-культурная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5.3123813976167701E-2</c:v>
                </c:pt>
                <c:pt idx="1">
                  <c:v>0.52288099169814695</c:v>
                </c:pt>
                <c:pt idx="2">
                  <c:v>0.24163342658151199</c:v>
                </c:pt>
                <c:pt idx="3">
                  <c:v>2.6582014411996101E-2</c:v>
                </c:pt>
                <c:pt idx="4">
                  <c:v>0.155779753332177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142713446223404"/>
          <c:y val="0.16916769439545201"/>
          <c:w val="0.28664167924931"/>
          <c:h val="0.577465948914339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75"/>
      <c:rotY val="3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328318584070796"/>
          <c:y val="0.17605484486536199"/>
          <c:w val="0.58439259855189096"/>
          <c:h val="0.499752632694890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2.0873848322399999E-3"/>
          <c:y val="0.221780632949478"/>
          <c:w val="0.337988365870239"/>
          <c:h val="0.36524576261204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200" b="1" strike="noStrike" spc="-1">
              <a:solidFill>
                <a:srgbClr val="000000"/>
              </a:solidFill>
              <a:latin typeface="Times New Roman"/>
              <a:ea typeface="Arial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0">
      <a:noFill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40"/>
      <c:rAngAx val="0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15791994788373476"/>
          <c:y val="9.57419628865714E-2"/>
          <c:w val="0.67224651984564543"/>
          <c:h val="0.57254022887247757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112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008000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rgbClr val="007DDA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rgbClr val="FF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EBB3DC"/>
              </a:solidFill>
              <a:ln w="19050">
                <a:solidFill>
                  <a:srgbClr val="DAAED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ln w="11121" cap="sq">
                <a:noFill/>
                <a:prstDash val="lgDash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8"/>
            <c:bubble3D val="0"/>
          </c:dPt>
          <c:dLbls>
            <c:dLbl>
              <c:idx val="0"/>
              <c:layout>
                <c:manualLayout>
                  <c:x val="9.302875247710304E-3"/>
                  <c:y val="-8.45440402331995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019168318069452E-2"/>
                  <c:y val="3.3817616093279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31245940674516E-2"/>
                  <c:y val="1.97269427210798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560185451963472E-2"/>
                  <c:y val="-7.890777088431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26764347670666"/>
                      <c:h val="4.288402133172618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2019168318069452E-2"/>
                  <c:y val="-2.53632120699598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093737822023544"/>
                  <c:y val="-1.1272538697759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Образование 18 454,0 млн. руб.</c:v>
                </c:pt>
                <c:pt idx="1">
                  <c:v>Культура 1 261,2 млн. руб.</c:v>
                </c:pt>
                <c:pt idx="2">
                  <c:v>Физическая культура и спорт 918,2 млн. руб.</c:v>
                </c:pt>
                <c:pt idx="3">
                  <c:v>Социальная политика 170,1 млн. руб.</c:v>
                </c:pt>
              </c:strCache>
            </c:strRef>
          </c:cat>
          <c:val>
            <c:numRef>
              <c:f>Sheet1!$B$2:$B$5</c:f>
              <c:numCache>
                <c:formatCode>#\ ##0.0</c:formatCode>
                <c:ptCount val="4"/>
                <c:pt idx="0">
                  <c:v>18454</c:v>
                </c:pt>
                <c:pt idx="1">
                  <c:v>1261.2</c:v>
                </c:pt>
                <c:pt idx="2">
                  <c:v>918.2</c:v>
                </c:pt>
                <c:pt idx="3">
                  <c:v>170.1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2.1796807624353317E-2"/>
          <c:y val="0.73871009759843886"/>
          <c:w val="0.84484244689547683"/>
          <c:h val="0.25565363305268113"/>
        </c:manualLayout>
      </c:layout>
      <c:overlay val="0"/>
      <c:spPr>
        <a:ln cap="sq">
          <a:noFill/>
        </a:ln>
      </c:spPr>
      <c:txPr>
        <a:bodyPr/>
        <a:lstStyle/>
        <a:p>
          <a:pPr>
            <a:defRPr sz="1050" b="1" i="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30"/>
      <c:rAngAx val="0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15791994788373476"/>
          <c:y val="9.57419628865714E-2"/>
          <c:w val="0.66604460301383861"/>
          <c:h val="0.56972209419803765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112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explosion val="5"/>
            <c:spPr>
              <a:solidFill>
                <a:srgbClr val="008000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chemeClr val="accent4">
                  <a:lumMod val="40000"/>
                  <a:lumOff val="60000"/>
                </a:schemeClr>
              </a:solidFill>
              <a:ln w="1905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rgbClr val="007DDA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9"/>
            <c:spPr>
              <a:solidFill>
                <a:srgbClr val="FF0000"/>
              </a:solidFill>
              <a:ln w="19050">
                <a:solidFill>
                  <a:srgbClr val="FF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EBB3DC"/>
              </a:solidFill>
              <a:ln w="19050">
                <a:solidFill>
                  <a:srgbClr val="DAAED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ln w="11121" cap="sq">
                <a:noFill/>
                <a:prstDash val="lgDash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8"/>
            <c:bubble3D val="0"/>
          </c:dPt>
          <c:dLbls>
            <c:dLbl>
              <c:idx val="1"/>
              <c:layout>
                <c:manualLayout>
                  <c:x val="-1.1370049510530543E-16"/>
                  <c:y val="-3.66357507677197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31245940674516E-2"/>
                  <c:y val="1.97269427210798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504792079516962E-3"/>
                  <c:y val="-2.81813467443999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26764347670666"/>
                      <c:h val="4.288402133172618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2019168318069452E-2"/>
                  <c:y val="-2.53632120699598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093737822023544"/>
                  <c:y val="-1.1272538697759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Благоустройство 4 908,8 млн.руб.</c:v>
                </c:pt>
                <c:pt idx="1">
                  <c:v>Коммунальное хозяйство 3452,5 млн.руб.</c:v>
                </c:pt>
                <c:pt idx="2">
                  <c:v>Жилищное хозяйство 1 073,7 млн.руб.</c:v>
                </c:pt>
                <c:pt idx="3">
                  <c:v>Другие вопросы в области ЖКХ  178,7 млн.руб.</c:v>
                </c:pt>
              </c:strCache>
            </c:strRef>
          </c:cat>
          <c:val>
            <c:numRef>
              <c:f>Sheet1!$B$2:$B$5</c:f>
              <c:numCache>
                <c:formatCode>#\ ##0.0</c:formatCode>
                <c:ptCount val="4"/>
                <c:pt idx="0">
                  <c:v>4908.8</c:v>
                </c:pt>
                <c:pt idx="1">
                  <c:v>3452.5</c:v>
                </c:pt>
                <c:pt idx="2">
                  <c:v>1073.7</c:v>
                </c:pt>
                <c:pt idx="3">
                  <c:v>178.7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5594890792546371E-2"/>
          <c:y val="0.72743755890067896"/>
          <c:w val="0.84484244689547683"/>
          <c:h val="0.26974430642488106"/>
        </c:manualLayout>
      </c:layout>
      <c:overlay val="0"/>
      <c:spPr>
        <a:ln cap="sq">
          <a:noFill/>
        </a:ln>
      </c:spPr>
      <c:txPr>
        <a:bodyPr/>
        <a:lstStyle/>
        <a:p>
          <a:pPr>
            <a:defRPr sz="1050" b="1" i="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15791994788373476"/>
          <c:y val="9.57419628865714E-2"/>
          <c:w val="0.54510723569763364"/>
          <c:h val="0.46545109633890036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112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8000"/>
              </a:solidFill>
              <a:ln w="19050" cap="flat">
                <a:solidFill>
                  <a:srgbClr val="00B050"/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rgbClr val="007DDA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rgbClr val="FF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EBB3DC"/>
              </a:solidFill>
              <a:ln w="19050">
                <a:solidFill>
                  <a:srgbClr val="DAAED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ln w="11121" cap="sq">
                <a:noFill/>
                <a:prstDash val="lgDash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8"/>
            <c:bubble3D val="0"/>
          </c:dPt>
          <c:dLbls>
            <c:dLbl>
              <c:idx val="1"/>
              <c:layout>
                <c:manualLayout>
                  <c:x val="-1.1370049510530543E-16"/>
                  <c:y val="-3.66357507677197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31245940674516E-2"/>
                  <c:y val="1.97269427210798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504792079516962E-3"/>
                  <c:y val="-2.81813467443999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26764347670666"/>
                      <c:h val="4.288402133172618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2019168318069452E-2"/>
                  <c:y val="-2.53632120699598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093737822023544"/>
                  <c:y val="-1.1272538697759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Ремонт и содержание автомобильных дорог, мостовых сооружений   2418,5 млн. руб.</c:v>
                </c:pt>
                <c:pt idx="1">
                  <c:v>Ремонт муниципальных дорог в рамках проектов "Народный бюджет" и "Наш город" 48,6 млн. руб.</c:v>
                </c:pt>
                <c:pt idx="2">
                  <c:v>Мероприятия в области транспорта   2765,3 млн. руб.</c:v>
                </c:pt>
                <c:pt idx="3">
                  <c:v>Строительство и реконструкция объектов транспортной инфраструктуры 428,1 млн. руб.</c:v>
                </c:pt>
                <c:pt idx="4">
                  <c:v>Другие расходы  537,4 млн. руб.</c:v>
                </c:pt>
              </c:strCache>
            </c:strRef>
          </c:cat>
          <c:val>
            <c:numRef>
              <c:f>Sheet1!$B$2:$B$6</c:f>
              <c:numCache>
                <c:formatCode>#\ ##0.0</c:formatCode>
                <c:ptCount val="5"/>
                <c:pt idx="0">
                  <c:v>2418.5</c:v>
                </c:pt>
                <c:pt idx="1">
                  <c:v>48.6</c:v>
                </c:pt>
                <c:pt idx="2">
                  <c:v>2765.3</c:v>
                </c:pt>
                <c:pt idx="3">
                  <c:v>428.1</c:v>
                </c:pt>
                <c:pt idx="4">
                  <c:v>537.4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5594890792546371E-2"/>
          <c:y val="0.54425880506207991"/>
          <c:w val="0.84484244689547683"/>
          <c:h val="0.45292299623202487"/>
        </c:manualLayout>
      </c:layout>
      <c:overlay val="0"/>
      <c:spPr>
        <a:ln cap="sq">
          <a:noFill/>
        </a:ln>
      </c:spPr>
      <c:txPr>
        <a:bodyPr/>
        <a:lstStyle/>
        <a:p>
          <a:pPr>
            <a:defRPr sz="1050" b="1" i="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0"/>
      <c:rotY val="20"/>
      <c:rAngAx val="1"/>
    </c:view3D>
    <c:floor>
      <c:thickness val="0"/>
      <c:spPr>
        <a:noFill/>
        <a:ln w="6480">
          <a:solidFill>
            <a:srgbClr val="8B8B8B"/>
          </a:solidFill>
          <a:round/>
        </a:ln>
      </c:spPr>
    </c:floor>
    <c:sideWall>
      <c:thickness val="0"/>
      <c:spPr>
        <a:noFill/>
        <a:ln w="25560">
          <a:noFill/>
        </a:ln>
      </c:spPr>
    </c:sideWall>
    <c:backWall>
      <c:thickness val="0"/>
      <c:spPr>
        <a:noFill/>
        <a:ln w="25560">
          <a:noFill/>
        </a:ln>
      </c:spPr>
    </c:backWall>
    <c:plotArea>
      <c:layout>
        <c:manualLayout>
          <c:layoutTarget val="inner"/>
          <c:xMode val="edge"/>
          <c:yMode val="edge"/>
          <c:x val="9.9233691802434201E-2"/>
          <c:y val="3.1755341432760799E-2"/>
          <c:w val="0.88714662888788698"/>
          <c:h val="0.816757436112275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4B183"/>
            </a:solidFill>
            <a:ln w="25560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1580686457220399E-2"/>
                  <c:y val="-3.4209523791792901E-3"/>
                </c:manualLayout>
              </c:layout>
              <c:tx>
                <c:rich>
                  <a:bodyPr/>
                  <a:lstStyle/>
                  <a:p>
                    <a:fld id="{0EACAB70-C9F4-41C1-9BAB-34F526C9096B}" type="VALUE">
                      <a:rPr lang="en-US" sz="1400" b="0" strike="noStrike" spc="-1">
                        <a:solidFill>
                          <a:srgbClr val="000000"/>
                        </a:solidFill>
                        <a:latin typeface="PT Astra Serif"/>
                        <a:ea typeface="Calibri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Times New Roman"/>
                    <a:ea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"/>
                <c:pt idx="0">
                  <c:v>5891.9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AC75D5"/>
            </a:solidFill>
            <a:ln w="0">
              <a:solidFill>
                <a:srgbClr val="A9D18E"/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901558442162299E-2"/>
                  <c:y val="-4.6543569784752298E-4"/>
                </c:manualLayout>
              </c:layout>
              <c:tx>
                <c:rich>
                  <a:bodyPr/>
                  <a:lstStyle/>
                  <a:p>
                    <a:fld id="{A82B5F92-9BD7-49B2-9284-6E00131D5792}" type="VALUE">
                      <a:rPr lang="en-US" sz="1400" b="0" strike="noStrike" spc="-1">
                        <a:solidFill>
                          <a:srgbClr val="000000"/>
                        </a:solidFill>
                        <a:latin typeface="PT Astra Serif"/>
                        <a:ea typeface="Calibri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lang="ru-RU" sz="1400" b="1" strike="noStrike" spc="-1">
                    <a:solidFill>
                      <a:srgbClr val="000000"/>
                    </a:solidFill>
                    <a:latin typeface="Times New Roman"/>
                    <a:ea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"/>
                <c:pt idx="0">
                  <c:v>6518.4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2F5597"/>
              </a:solidFill>
              <a:round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560">
                <a:solidFill>
                  <a:srgbClr val="2F5597"/>
                </a:solidFill>
                <a:round/>
              </a:ln>
            </c:spPr>
          </c:dPt>
          <c:dLbls>
            <c:dLbl>
              <c:idx val="0"/>
              <c:layout>
                <c:manualLayout>
                  <c:x val="2.2716512060231901E-2"/>
                  <c:y val="1.1090634526159699E-2"/>
                </c:manualLayout>
              </c:layout>
              <c:tx>
                <c:rich>
                  <a:bodyPr/>
                  <a:lstStyle/>
                  <a:p>
                    <a:fld id="{CBBBB679-CC2B-4526-9934-A0B78F4FA38E}" type="VALUE">
                      <a:rPr lang="en-US" sz="1400" b="0" strike="noStrike" spc="-1">
                        <a:solidFill>
                          <a:srgbClr val="000000"/>
                        </a:solidFill>
                        <a:latin typeface="PT Astra Serif"/>
                        <a:ea typeface="Calibri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Calibri"/>
                    <a:ea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"/>
                <c:pt idx="0">
                  <c:v>7108.9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5E0B4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16512060232001E-2"/>
                  <c:y val="5.9110333626635403E-3"/>
                </c:manualLayout>
              </c:layout>
              <c:tx>
                <c:rich>
                  <a:bodyPr/>
                  <a:lstStyle/>
                  <a:p>
                    <a:fld id="{5DB367D6-C50C-4886-86F2-954E0B436039}" type="VALUE">
                      <a:rPr lang="en-US" sz="1400" b="0" strike="noStrike" spc="-1">
                        <a:solidFill>
                          <a:srgbClr val="000000"/>
                        </a:solidFill>
                        <a:latin typeface="PT Astra Serif"/>
                        <a:ea typeface="PT Astra Serif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numFmt formatCode="#\ 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\ 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PT Astra Serif"/>
                    <a:ea typeface="PT Astra Serif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"/>
                <c:pt idx="0">
                  <c:v>1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"/>
                <c:pt idx="0">
                  <c:v>6968.1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253995376"/>
        <c:axId val="433090056"/>
        <c:axId val="0"/>
      </c:bar3DChart>
      <c:catAx>
        <c:axId val="25399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  <a:ea typeface="Calibri"/>
              </a:defRPr>
            </a:pPr>
            <a:endParaRPr lang="ru-RU"/>
          </a:p>
        </c:txPr>
        <c:crossAx val="433090056"/>
        <c:crosses val="autoZero"/>
        <c:auto val="1"/>
        <c:lblAlgn val="ctr"/>
        <c:lblOffset val="100"/>
        <c:noMultiLvlLbl val="0"/>
      </c:catAx>
      <c:valAx>
        <c:axId val="433090056"/>
        <c:scaling>
          <c:orientation val="minMax"/>
          <c:max val="8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\ ##0.0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1400" b="1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pPr>
            <a:endParaRPr lang="ru-RU"/>
          </a:p>
        </c:txPr>
        <c:crossAx val="253995376"/>
        <c:crosses val="autoZero"/>
        <c:crossBetween val="between"/>
        <c:majorUnit val="1000"/>
        <c:minorUnit val="500"/>
      </c:valAx>
    </c:plotArea>
    <c:legend>
      <c:legendPos val="b"/>
      <c:layout>
        <c:manualLayout>
          <c:xMode val="edge"/>
          <c:yMode val="edge"/>
          <c:x val="0.27941309834085398"/>
          <c:y val="0.92178484076674705"/>
          <c:w val="0.47372915871812299"/>
          <c:h val="6.8182231684804098E-2"/>
        </c:manualLayout>
      </c:layout>
      <c:overlay val="0"/>
      <c:spPr>
        <a:noFill/>
        <a:ln w="25560">
          <a:noFill/>
        </a:ln>
      </c:spPr>
      <c:txPr>
        <a:bodyPr/>
        <a:lstStyle/>
        <a:p>
          <a:pPr>
            <a:defRPr sz="1400" b="1" strike="noStrike" spc="-1">
              <a:solidFill>
                <a:srgbClr val="000000"/>
              </a:solidFill>
              <a:latin typeface="Times New Roman"/>
              <a:ea typeface="Times New Roman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3472803347280297E-2"/>
          <c:y val="8.2992479218894299E-2"/>
          <c:w val="0.96637776449491897"/>
          <c:h val="0.697057659321809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026864"/>
        <c:axId val="437027256"/>
      </c:barChart>
      <c:catAx>
        <c:axId val="437026864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7256"/>
        <c:crosses val="autoZero"/>
        <c:auto val="1"/>
        <c:lblAlgn val="ctr"/>
        <c:lblOffset val="100"/>
        <c:noMultiLvlLbl val="0"/>
      </c:catAx>
      <c:valAx>
        <c:axId val="437027256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6864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8679019725044801E-3"/>
          <c:y val="8.7742446233012306E-2"/>
          <c:w val="0.96637776449491897"/>
          <c:h val="0.6970576593218099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028040"/>
        <c:axId val="437028432"/>
      </c:barChart>
      <c:catAx>
        <c:axId val="437028040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8432"/>
        <c:crosses val="autoZero"/>
        <c:auto val="1"/>
        <c:lblAlgn val="ctr"/>
        <c:lblOffset val="100"/>
        <c:noMultiLvlLbl val="0"/>
      </c:catAx>
      <c:valAx>
        <c:axId val="437028432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8040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862" b="1" strike="noStrike" spc="46">
                <a:solidFill>
                  <a:srgbClr val="595959"/>
                </a:solidFill>
                <a:latin typeface="PT Astra Serif"/>
                <a:ea typeface="DejaVu Sans"/>
              </a:defRPr>
            </a:pPr>
            <a:r>
              <a:rPr lang="ru-RU" sz="1862" b="1" strike="noStrike" spc="46">
                <a:solidFill>
                  <a:srgbClr val="595959"/>
                </a:solidFill>
                <a:latin typeface="PT Astra Serif"/>
                <a:ea typeface="DejaVu Sans"/>
              </a:rPr>
              <a:t>24 290,3</a:t>
            </a:r>
          </a:p>
        </c:rich>
      </c:tx>
      <c:overlay val="0"/>
      <c:spPr>
        <a:solidFill>
          <a:srgbClr val="C5E0B4"/>
        </a:solidFill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029216"/>
        <c:axId val="437029608"/>
      </c:barChart>
      <c:catAx>
        <c:axId val="43702921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9608"/>
        <c:crosses val="autoZero"/>
        <c:auto val="1"/>
        <c:lblAlgn val="ctr"/>
        <c:lblOffset val="100"/>
        <c:noMultiLvlLbl val="0"/>
      </c:catAx>
      <c:valAx>
        <c:axId val="437029608"/>
        <c:scaling>
          <c:orientation val="minMax"/>
        </c:scaling>
        <c:delete val="0"/>
        <c:axPos val="l"/>
        <c:numFmt formatCode="General" sourceLinked="1"/>
        <c:majorTickMark val="cross"/>
        <c:minorTickMark val="cross"/>
        <c:tickLblPos val="none"/>
        <c:spPr>
          <a:ln w="0">
            <a:noFill/>
          </a:ln>
        </c:spPr>
        <c:txPr>
          <a:bodyPr/>
          <a:lstStyle/>
          <a:p>
            <a:pPr>
              <a:defRPr sz="1800" b="0" spc="-1"/>
            </a:pPr>
            <a:endParaRPr lang="ru-RU"/>
          </a:p>
        </c:txPr>
        <c:crossAx val="437029216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862" b="1" strike="noStrike" spc="46">
                <a:solidFill>
                  <a:srgbClr val="000000"/>
                </a:solidFill>
                <a:latin typeface="PT Astra Serif"/>
                <a:ea typeface="DejaVu Sans"/>
              </a:defRPr>
            </a:pPr>
            <a:r>
              <a:rPr lang="ru-RU" sz="1862" b="1" strike="noStrike" spc="46">
                <a:solidFill>
                  <a:srgbClr val="000000"/>
                </a:solidFill>
                <a:latin typeface="PT Astra Serif"/>
                <a:ea typeface="DejaVu Sans"/>
              </a:rPr>
              <a:t>35 467,9</a:t>
            </a:r>
          </a:p>
        </c:rich>
      </c:tx>
      <c:layout>
        <c:manualLayout>
          <c:xMode val="edge"/>
          <c:yMode val="edge"/>
          <c:x val="0.30866211806585597"/>
          <c:y val="2.7064981488573999E-2"/>
        </c:manualLayout>
      </c:layout>
      <c:overlay val="0"/>
      <c:spPr>
        <a:solidFill>
          <a:srgbClr val="C5E0B4"/>
        </a:solidFill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9664787896766499E-2"/>
          <c:y val="0.181156644963615"/>
          <c:w val="0.85568080688223103"/>
          <c:h val="0.77594791267713503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Lbls>
            <c:dLbl>
              <c:idx val="0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15618.86</c:v>
                </c:pt>
                <c:pt idx="1">
                  <c:v>1307.26</c:v>
                </c:pt>
                <c:pt idx="2">
                  <c:v>18541.77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ru-RU" sz="1862" b="1" strike="noStrike" spc="46">
                <a:solidFill>
                  <a:srgbClr val="000000"/>
                </a:solidFill>
                <a:latin typeface="PT Astra Serif"/>
                <a:ea typeface="DejaVu Sans"/>
              </a:defRPr>
            </a:pPr>
            <a:r>
              <a:rPr lang="ru-RU" sz="1862" b="1" strike="noStrike" spc="46">
                <a:solidFill>
                  <a:srgbClr val="000000"/>
                </a:solidFill>
                <a:latin typeface="PT Astra Serif"/>
                <a:ea typeface="DejaVu Sans"/>
              </a:rPr>
              <a:t>39 466,9</a:t>
            </a:r>
          </a:p>
        </c:rich>
      </c:tx>
      <c:layout>
        <c:manualLayout>
          <c:xMode val="edge"/>
          <c:yMode val="edge"/>
          <c:x val="0.30866211806585597"/>
          <c:y val="2.7064981488573999E-2"/>
        </c:manualLayout>
      </c:layout>
      <c:overlay val="0"/>
      <c:spPr>
        <a:solidFill>
          <a:srgbClr val="C5E0B4"/>
        </a:solidFill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9664787896766499E-2"/>
          <c:y val="0.181156644963615"/>
          <c:w val="0.85568080688223103"/>
          <c:h val="0.77594791267713503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0">
                <a:noFill/>
              </a:ln>
            </c:spPr>
          </c:dPt>
          <c:dLbls>
            <c:dLbl>
              <c:idx val="0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0.0%" sourceLinked="0"/>
              <c:spPr/>
              <c:txPr>
                <a:bodyPr wrap="square"/>
                <a:lstStyle/>
                <a:p>
                  <a:pPr>
                    <a:defRPr sz="1197" b="1" strike="noStrike" spc="-1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18811.7</c:v>
                </c:pt>
                <c:pt idx="1">
                  <c:v>2566.6</c:v>
                </c:pt>
                <c:pt idx="2">
                  <c:v>18088.599999999999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9519873333"/>
          <c:y val="0.19069430449237723"/>
          <c:w val="0.84769008003358659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'слайд №3 публ. сл.15-17'!$B$4:$B$7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B4-47ED-B1F6-D7BC13585F46}"/>
            </c:ext>
          </c:extLst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'слайд №3 публ. сл.15-17'!$C$4:$C$7</c:f>
              <c:numCache>
                <c:formatCode>0.0</c:formatCode>
                <c:ptCount val="4"/>
                <c:pt idx="0">
                  <c:v>10794.4</c:v>
                </c:pt>
                <c:pt idx="1">
                  <c:v>12062.8</c:v>
                </c:pt>
                <c:pt idx="2">
                  <c:v>15618.8</c:v>
                </c:pt>
                <c:pt idx="3">
                  <c:v>18811.7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B4-47ED-B1F6-D7BC13585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37625536"/>
        <c:axId val="437625928"/>
      </c:lineChart>
      <c:catAx>
        <c:axId val="43762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625928"/>
        <c:crosses val="autoZero"/>
        <c:auto val="1"/>
        <c:lblAlgn val="ctr"/>
        <c:lblOffset val="100"/>
        <c:noMultiLvlLbl val="0"/>
      </c:catAx>
      <c:valAx>
        <c:axId val="437625928"/>
        <c:scaling>
          <c:orientation val="minMax"/>
          <c:min val="7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62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9519873333"/>
          <c:y val="0.19069430449237723"/>
          <c:w val="0.84769008003358659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'слайд №3 публ. сл.15-17'!$B$4:$B$7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B4-47ED-B1F6-D7BC13585F46}"/>
            </c:ext>
          </c:extLst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сл.15-17'!$A$4:$A$7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'слайд №3 публ. сл.15-17'!$C$4:$C$7</c:f>
              <c:numCache>
                <c:formatCode>0.0</c:formatCode>
                <c:ptCount val="4"/>
                <c:pt idx="0">
                  <c:v>1192.5999999999999</c:v>
                </c:pt>
                <c:pt idx="1">
                  <c:v>1516.3</c:v>
                </c:pt>
                <c:pt idx="2">
                  <c:v>1307.3</c:v>
                </c:pt>
                <c:pt idx="3">
                  <c:v>2566.6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B4-47ED-B1F6-D7BC13585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39064944"/>
        <c:axId val="439065336"/>
      </c:lineChart>
      <c:catAx>
        <c:axId val="43906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65336"/>
        <c:crosses val="autoZero"/>
        <c:auto val="1"/>
        <c:lblAlgn val="ctr"/>
        <c:lblOffset val="100"/>
        <c:noMultiLvlLbl val="0"/>
      </c:catAx>
      <c:valAx>
        <c:axId val="439065336"/>
        <c:scaling>
          <c:orientation val="minMax"/>
          <c:min val="7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06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98038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4E51C-9093-4EEA-B9A7-50BC973DD0E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0F061-0B69-4A05-88C0-409FAE53C831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 всего 18 088,6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PT Astra Serif" panose="020A0603040505020204" pitchFamily="18" charset="-52"/>
              <a:cs typeface="Times New Roman" panose="02020603050405020304" pitchFamily="18" charset="0"/>
            </a:rPr>
            <a:t>в том числе:</a:t>
          </a:r>
        </a:p>
      </dgm:t>
    </dgm:pt>
    <dgm:pt modelId="{3D8A143A-785C-4E2E-823A-156E3D13DB18}" type="parTrans" cxnId="{336CC8DB-8FE1-4261-856A-B43D478E17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8814A-CBAA-4D9F-ABCC-0803D0F65328}" type="sibTrans" cxnId="{336CC8DB-8FE1-4261-856A-B43D478E17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F7613-D15B-4A54-9A3D-F29CF5E9321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404,2</a:t>
          </a:r>
        </a:p>
      </dgm:t>
    </dgm:pt>
    <dgm:pt modelId="{9FD6CE30-B6A4-4C03-B905-4C93328FC426}" type="parTrans" cxnId="{86939457-7AAE-4682-914F-147049F893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3E9BF-BB70-44D6-AA73-CB9BE8A0702F}" type="sibTrans" cxnId="{86939457-7AAE-4682-914F-147049F893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D93BE-3B9C-42A2-90A3-BA2DAC1444D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5 025,2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7902FFB-0F3C-4F67-B715-168AA873F3F0}" type="parTrans" cxnId="{14D454DA-57E2-41ED-9BF2-A2E0E57E5B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D9555-062E-42E8-AC29-EE8C876BEB6A}" type="sibTrans" cxnId="{14D454DA-57E2-41ED-9BF2-A2E0E57E5B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961AA-9BFD-4539-8223-E8D3598583A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12,2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773C5E-80B3-43E4-8D2A-D338F24236C1}" type="parTrans" cxnId="{22ECF1D3-0EF4-4311-8C29-8649FC82A9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6DA56-0D1C-4106-9CD4-D85081BBB841}" type="sibTrans" cxnId="{22ECF1D3-0EF4-4311-8C29-8649FC82A9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69D53-9AA3-4285-8DEC-FBF344A6C22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10 747,0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6FD3BCE-10E0-441A-BB0D-F8681AF6A513}" type="parTrans" cxnId="{D9859E3F-19BF-4FC8-B1A9-990783E82A7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293CD-1827-4919-A36A-1664BEAD6FFE}" type="sibTrans" cxnId="{D9859E3F-19BF-4FC8-B1A9-990783E82A7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03DFF-D8AA-4903-837C-4A9475F6A01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1 886,2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572F8709-03B8-4031-8DD7-2CE45B570780}" type="parTrans" cxnId="{A38988A8-33B1-484B-8D21-849F18B4C5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37D1D-C6EA-4E43-ACD7-9B8798EF193A}" type="sibTrans" cxnId="{A38988A8-33B1-484B-8D21-849F18B4C5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566D9-EF50-4DC4-82F6-9ABC4965BA7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 от негосударственных организаций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37,5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7A18449F-40AA-420B-997A-55EF9F72E420}" type="parTrans" cxnId="{AF922089-EC98-49DB-92C5-757C6ACDA4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39C21-DC4A-4E34-A3E9-EA85C44A901E}" type="sibTrans" cxnId="{AF922089-EC98-49DB-92C5-757C6ACDA4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D6571-2625-4282-B5DC-328C331A861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13,8</a:t>
          </a:r>
        </a:p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 </a:t>
          </a:r>
        </a:p>
      </dgm:t>
    </dgm:pt>
    <dgm:pt modelId="{D6DE9BD9-8613-4B4B-97EE-A3EB303CC5C5}" type="parTrans" cxnId="{F7707A77-02D1-4319-AEB1-CF73427110A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33385-1A4C-4B13-915B-8A61A401D94B}" type="sibTrans" cxnId="{F7707A77-02D1-4319-AEB1-CF73427110A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E85AC-07D4-4BFA-A1FE-518AF0A8547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Возврат остатков субсидий, субвенций и иных межбюджетных трансфертов, имеющих целевое назначение, прошлых лет</a:t>
          </a:r>
        </a:p>
        <a:p>
          <a:r>
            <a:rPr lang="ru-RU" sz="2000" b="1" dirty="0" smtClean="0">
              <a:solidFill>
                <a:schemeClr val="tx1"/>
              </a:solidFill>
              <a:latin typeface="PT Astra Serif" panose="020A0603040505020204" pitchFamily="18" charset="-52"/>
              <a:cs typeface="Times New Roman" panose="02020603050405020304" pitchFamily="18" charset="0"/>
            </a:rPr>
            <a:t>(-)37,5</a:t>
          </a:r>
          <a:endParaRPr lang="ru-RU" sz="2000" b="1" dirty="0">
            <a:solidFill>
              <a:schemeClr val="tx1"/>
            </a:solidFill>
            <a:latin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E881B15-B909-4360-917D-E81B2D9FE9C6}" type="parTrans" cxnId="{FF641481-5A34-49EB-8F4E-EEBA5BB974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0EC6D-F676-4B82-9AAC-D7A4A41E8886}" type="sibTrans" cxnId="{FF641481-5A34-49EB-8F4E-EEBA5BB974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E964B-1E27-4D62-B70E-A0A487E5F74D}">
      <dgm:prSet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0B7C0-4715-4788-B08F-18450DBA83B7}" type="parTrans" cxnId="{45096DA8-5ADD-4DAB-BEB8-42035F687B8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ED3D9-5914-4A8A-BA09-5642D1216411}" type="sibTrans" cxnId="{45096DA8-5ADD-4DAB-BEB8-42035F687B8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37790-A4DE-4BCB-B2A4-9C542D050E9A}" type="pres">
      <dgm:prSet presAssocID="{0AD4E51C-9093-4EEA-B9A7-50BC973DD0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36B49-BB73-4897-A4BD-71C52714C443}" type="pres">
      <dgm:prSet presAssocID="{E510F061-0B69-4A05-88C0-409FAE53C831}" presName="roof" presStyleLbl="dkBgShp" presStyleIdx="0" presStyleCnt="2" custLinFactNeighborX="0" custLinFactNeighborY="-543"/>
      <dgm:spPr/>
      <dgm:t>
        <a:bodyPr/>
        <a:lstStyle/>
        <a:p>
          <a:endParaRPr lang="ru-RU"/>
        </a:p>
      </dgm:t>
    </dgm:pt>
    <dgm:pt modelId="{374F70FE-03D9-4E7B-8515-B07980C12C20}" type="pres">
      <dgm:prSet presAssocID="{E510F061-0B69-4A05-88C0-409FAE53C831}" presName="pillars" presStyleCnt="0"/>
      <dgm:spPr/>
    </dgm:pt>
    <dgm:pt modelId="{221E8F06-040B-46EA-8ACF-93898F8BF156}" type="pres">
      <dgm:prSet presAssocID="{E510F061-0B69-4A05-88C0-409FAE53C831}" presName="pillar1" presStyleLbl="node1" presStyleIdx="0" presStyleCnt="8" custScaleX="61110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B3213-AF2C-4CD2-93A3-CB94DD372325}" type="pres">
      <dgm:prSet presAssocID="{7ECD93BE-3B9C-42A2-90A3-BA2DAC1444D7}" presName="pillarX" presStyleLbl="node1" presStyleIdx="1" presStyleCnt="8" custScaleX="66665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B5C2A-A0AA-43D9-B4EC-B3ADA6253ED3}" type="pres">
      <dgm:prSet presAssocID="{DBC69D53-9AA3-4285-8DEC-FBF344A6C220}" presName="pillarX" presStyleLbl="node1" presStyleIdx="2" presStyleCnt="8" custScaleX="64485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4149D-7F4D-4D28-9ECC-8E6FBBEFDB48}" type="pres">
      <dgm:prSet presAssocID="{3A403DFF-D8AA-4903-837C-4A9475F6A012}" presName="pillarX" presStyleLbl="node1" presStyleIdx="3" presStyleCnt="8" custScaleX="85813" custScaleY="91631" custLinFactNeighborY="-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C0EF7-9F0F-4FD2-A547-72CED950C9BA}" type="pres">
      <dgm:prSet presAssocID="{E79566D9-EF50-4DC4-82F6-9ABC4965BA74}" presName="pillarX" presStyleLbl="node1" presStyleIdx="4" presStyleCnt="8" custScaleX="105658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B8F8-13B8-4428-B3F3-8480F4F18612}" type="pres">
      <dgm:prSet presAssocID="{7DED6571-2625-4282-B5DC-328C331A861C}" presName="pillarX" presStyleLbl="node1" presStyleIdx="5" presStyleCnt="8" custScaleX="81759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521A0-4865-43D7-8458-CE12ADB2FCC3}" type="pres">
      <dgm:prSet presAssocID="{CAD961AA-9BFD-4539-8223-E8D3598583AE}" presName="pillarX" presStyleLbl="node1" presStyleIdx="6" presStyleCnt="8" custScaleX="118489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CBD0-3DFB-45DA-BBEA-272649435741}" type="pres">
      <dgm:prSet presAssocID="{572E85AC-07D4-4BFA-A1FE-518AF0A85477}" presName="pillarX" presStyleLbl="node1" presStyleIdx="7" presStyleCnt="8" custScaleX="87125" custScaleY="91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35BA-6F2C-4AC0-BD9D-E21722F6A79E}" type="pres">
      <dgm:prSet presAssocID="{E510F061-0B69-4A05-88C0-409FAE53C831}" presName="base" presStyleLbl="dkBgShp" presStyleIdx="1" presStyleCnt="2" custFlipVert="1" custScaleY="14312" custLinFactNeighborX="4393" custLinFactNeighborY="-20791"/>
      <dgm:spPr/>
    </dgm:pt>
  </dgm:ptLst>
  <dgm:cxnLst>
    <dgm:cxn modelId="{A38988A8-33B1-484B-8D21-849F18B4C5D8}" srcId="{E510F061-0B69-4A05-88C0-409FAE53C831}" destId="{3A403DFF-D8AA-4903-837C-4A9475F6A012}" srcOrd="3" destOrd="0" parTransId="{572F8709-03B8-4031-8DD7-2CE45B570780}" sibTransId="{DF637D1D-C6EA-4E43-ACD7-9B8798EF193A}"/>
    <dgm:cxn modelId="{D9859E3F-19BF-4FC8-B1A9-990783E82A7D}" srcId="{E510F061-0B69-4A05-88C0-409FAE53C831}" destId="{DBC69D53-9AA3-4285-8DEC-FBF344A6C220}" srcOrd="2" destOrd="0" parTransId="{F6FD3BCE-10E0-441A-BB0D-F8681AF6A513}" sibTransId="{D71293CD-1827-4919-A36A-1664BEAD6FFE}"/>
    <dgm:cxn modelId="{5A7A29BF-E939-4656-93DF-CEBB61263DD8}" type="presOf" srcId="{3A403DFF-D8AA-4903-837C-4A9475F6A012}" destId="{DB94149D-7F4D-4D28-9ECC-8E6FBBEFDB48}" srcOrd="0" destOrd="0" presId="urn:microsoft.com/office/officeart/2005/8/layout/hList3"/>
    <dgm:cxn modelId="{14D454DA-57E2-41ED-9BF2-A2E0E57E5BD8}" srcId="{E510F061-0B69-4A05-88C0-409FAE53C831}" destId="{7ECD93BE-3B9C-42A2-90A3-BA2DAC1444D7}" srcOrd="1" destOrd="0" parTransId="{A7902FFB-0F3C-4F67-B715-168AA873F3F0}" sibTransId="{BCED9555-062E-42E8-AC29-EE8C876BEB6A}"/>
    <dgm:cxn modelId="{22ECF1D3-0EF4-4311-8C29-8649FC82A92F}" srcId="{E510F061-0B69-4A05-88C0-409FAE53C831}" destId="{CAD961AA-9BFD-4539-8223-E8D3598583AE}" srcOrd="6" destOrd="0" parTransId="{8D773C5E-80B3-43E4-8D2A-D338F24236C1}" sibTransId="{B2D6DA56-0D1C-4106-9CD4-D85081BBB841}"/>
    <dgm:cxn modelId="{2EFF2072-EA02-4FDA-B26E-4E16F23FBEE9}" type="presOf" srcId="{CAD961AA-9BFD-4539-8223-E8D3598583AE}" destId="{EB0521A0-4865-43D7-8458-CE12ADB2FCC3}" srcOrd="0" destOrd="0" presId="urn:microsoft.com/office/officeart/2005/8/layout/hList3"/>
    <dgm:cxn modelId="{336CC8DB-8FE1-4261-856A-B43D478E1788}" srcId="{0AD4E51C-9093-4EEA-B9A7-50BC973DD0ED}" destId="{E510F061-0B69-4A05-88C0-409FAE53C831}" srcOrd="0" destOrd="0" parTransId="{3D8A143A-785C-4E2E-823A-156E3D13DB18}" sibTransId="{45D8814A-CBAA-4D9F-ABCC-0803D0F65328}"/>
    <dgm:cxn modelId="{B4EE401E-07FB-44E8-826A-0C7556B4E0A6}" type="presOf" srcId="{E79566D9-EF50-4DC4-82F6-9ABC4965BA74}" destId="{1CEC0EF7-9F0F-4FD2-A547-72CED950C9BA}" srcOrd="0" destOrd="0" presId="urn:microsoft.com/office/officeart/2005/8/layout/hList3"/>
    <dgm:cxn modelId="{1743ACEB-BA43-4975-8840-AA4888A71096}" type="presOf" srcId="{541F7613-D15B-4A54-9A3D-F29CF5E93213}" destId="{221E8F06-040B-46EA-8ACF-93898F8BF156}" srcOrd="0" destOrd="0" presId="urn:microsoft.com/office/officeart/2005/8/layout/hList3"/>
    <dgm:cxn modelId="{29EF6E29-2C97-4E92-841D-9A92C05C2B4C}" type="presOf" srcId="{7DED6571-2625-4282-B5DC-328C331A861C}" destId="{E8B7B8F8-13B8-4428-B3F3-8480F4F18612}" srcOrd="0" destOrd="0" presId="urn:microsoft.com/office/officeart/2005/8/layout/hList3"/>
    <dgm:cxn modelId="{423E47BB-EC7F-452B-A8A4-46D19A7E78DA}" type="presOf" srcId="{7ECD93BE-3B9C-42A2-90A3-BA2DAC1444D7}" destId="{3BEB3213-AF2C-4CD2-93A3-CB94DD372325}" srcOrd="0" destOrd="0" presId="urn:microsoft.com/office/officeart/2005/8/layout/hList3"/>
    <dgm:cxn modelId="{F7707A77-02D1-4319-AEB1-CF73427110A9}" srcId="{E510F061-0B69-4A05-88C0-409FAE53C831}" destId="{7DED6571-2625-4282-B5DC-328C331A861C}" srcOrd="5" destOrd="0" parTransId="{D6DE9BD9-8613-4B4B-97EE-A3EB303CC5C5}" sibTransId="{6D833385-1A4C-4B13-915B-8A61A401D94B}"/>
    <dgm:cxn modelId="{83BB9498-DB11-47A0-AB5B-C099FE8EDAF7}" type="presOf" srcId="{E510F061-0B69-4A05-88C0-409FAE53C831}" destId="{7D936B49-BB73-4897-A4BD-71C52714C443}" srcOrd="0" destOrd="0" presId="urn:microsoft.com/office/officeart/2005/8/layout/hList3"/>
    <dgm:cxn modelId="{AF922089-EC98-49DB-92C5-757C6ACDA4EC}" srcId="{E510F061-0B69-4A05-88C0-409FAE53C831}" destId="{E79566D9-EF50-4DC4-82F6-9ABC4965BA74}" srcOrd="4" destOrd="0" parTransId="{7A18449F-40AA-420B-997A-55EF9F72E420}" sibTransId="{98539C21-DC4A-4E34-A3E9-EA85C44A901E}"/>
    <dgm:cxn modelId="{3BF64CE6-6A1A-4CA1-A8A3-7E9132E28D92}" type="presOf" srcId="{0AD4E51C-9093-4EEA-B9A7-50BC973DD0ED}" destId="{2C237790-A4DE-4BCB-B2A4-9C542D050E9A}" srcOrd="0" destOrd="0" presId="urn:microsoft.com/office/officeart/2005/8/layout/hList3"/>
    <dgm:cxn modelId="{45096DA8-5ADD-4DAB-BEB8-42035F687B87}" srcId="{0AD4E51C-9093-4EEA-B9A7-50BC973DD0ED}" destId="{EF6E964B-1E27-4D62-B70E-A0A487E5F74D}" srcOrd="1" destOrd="0" parTransId="{A3E0B7C0-4715-4788-B08F-18450DBA83B7}" sibTransId="{3C3ED3D9-5914-4A8A-BA09-5642D1216411}"/>
    <dgm:cxn modelId="{7F300C9A-C745-4C72-9F65-85E8C6FB4F20}" type="presOf" srcId="{572E85AC-07D4-4BFA-A1FE-518AF0A85477}" destId="{71C8CBD0-3DFB-45DA-BBEA-272649435741}" srcOrd="0" destOrd="0" presId="urn:microsoft.com/office/officeart/2005/8/layout/hList3"/>
    <dgm:cxn modelId="{86939457-7AAE-4682-914F-147049F893CD}" srcId="{E510F061-0B69-4A05-88C0-409FAE53C831}" destId="{541F7613-D15B-4A54-9A3D-F29CF5E93213}" srcOrd="0" destOrd="0" parTransId="{9FD6CE30-B6A4-4C03-B905-4C93328FC426}" sibTransId="{5883E9BF-BB70-44D6-AA73-CB9BE8A0702F}"/>
    <dgm:cxn modelId="{FF641481-5A34-49EB-8F4E-EEBA5BB974F4}" srcId="{E510F061-0B69-4A05-88C0-409FAE53C831}" destId="{572E85AC-07D4-4BFA-A1FE-518AF0A85477}" srcOrd="7" destOrd="0" parTransId="{3E881B15-B909-4360-917D-E81B2D9FE9C6}" sibTransId="{7210EC6D-F676-4B82-9AAC-D7A4A41E8886}"/>
    <dgm:cxn modelId="{3FE65DF2-522A-49C6-AC63-7D6E68015C0F}" type="presOf" srcId="{DBC69D53-9AA3-4285-8DEC-FBF344A6C220}" destId="{53FB5C2A-A0AA-43D9-B4EC-B3ADA6253ED3}" srcOrd="0" destOrd="0" presId="urn:microsoft.com/office/officeart/2005/8/layout/hList3"/>
    <dgm:cxn modelId="{4FB78E25-60B5-47C9-883C-54A86569FE61}" type="presParOf" srcId="{2C237790-A4DE-4BCB-B2A4-9C542D050E9A}" destId="{7D936B49-BB73-4897-A4BD-71C52714C443}" srcOrd="0" destOrd="0" presId="urn:microsoft.com/office/officeart/2005/8/layout/hList3"/>
    <dgm:cxn modelId="{6812A3E0-63E6-4CAF-B98F-F055951BA722}" type="presParOf" srcId="{2C237790-A4DE-4BCB-B2A4-9C542D050E9A}" destId="{374F70FE-03D9-4E7B-8515-B07980C12C20}" srcOrd="1" destOrd="0" presId="urn:microsoft.com/office/officeart/2005/8/layout/hList3"/>
    <dgm:cxn modelId="{D14A5AA8-84EF-44C9-8DE2-7B8F57E1861A}" type="presParOf" srcId="{374F70FE-03D9-4E7B-8515-B07980C12C20}" destId="{221E8F06-040B-46EA-8ACF-93898F8BF156}" srcOrd="0" destOrd="0" presId="urn:microsoft.com/office/officeart/2005/8/layout/hList3"/>
    <dgm:cxn modelId="{AD044A2B-782C-4A88-8306-0AB1A21BB742}" type="presParOf" srcId="{374F70FE-03D9-4E7B-8515-B07980C12C20}" destId="{3BEB3213-AF2C-4CD2-93A3-CB94DD372325}" srcOrd="1" destOrd="0" presId="urn:microsoft.com/office/officeart/2005/8/layout/hList3"/>
    <dgm:cxn modelId="{0A67BD0B-3ACB-4AA1-B0B1-FC561140EA0F}" type="presParOf" srcId="{374F70FE-03D9-4E7B-8515-B07980C12C20}" destId="{53FB5C2A-A0AA-43D9-B4EC-B3ADA6253ED3}" srcOrd="2" destOrd="0" presId="urn:microsoft.com/office/officeart/2005/8/layout/hList3"/>
    <dgm:cxn modelId="{7B9DA4B1-651B-4A81-961C-1B5962F2813B}" type="presParOf" srcId="{374F70FE-03D9-4E7B-8515-B07980C12C20}" destId="{DB94149D-7F4D-4D28-9ECC-8E6FBBEFDB48}" srcOrd="3" destOrd="0" presId="urn:microsoft.com/office/officeart/2005/8/layout/hList3"/>
    <dgm:cxn modelId="{F4357848-ECB4-40C9-9512-B78928804514}" type="presParOf" srcId="{374F70FE-03D9-4E7B-8515-B07980C12C20}" destId="{1CEC0EF7-9F0F-4FD2-A547-72CED950C9BA}" srcOrd="4" destOrd="0" presId="urn:microsoft.com/office/officeart/2005/8/layout/hList3"/>
    <dgm:cxn modelId="{15ACAAE6-9A25-41D4-91C4-42456A5B7AFB}" type="presParOf" srcId="{374F70FE-03D9-4E7B-8515-B07980C12C20}" destId="{E8B7B8F8-13B8-4428-B3F3-8480F4F18612}" srcOrd="5" destOrd="0" presId="urn:microsoft.com/office/officeart/2005/8/layout/hList3"/>
    <dgm:cxn modelId="{80E439A4-826D-4EE6-8132-959A0A6EAFC6}" type="presParOf" srcId="{374F70FE-03D9-4E7B-8515-B07980C12C20}" destId="{EB0521A0-4865-43D7-8458-CE12ADB2FCC3}" srcOrd="6" destOrd="0" presId="urn:microsoft.com/office/officeart/2005/8/layout/hList3"/>
    <dgm:cxn modelId="{899724DF-2F6B-4E32-8A35-4A25E515BB72}" type="presParOf" srcId="{374F70FE-03D9-4E7B-8515-B07980C12C20}" destId="{71C8CBD0-3DFB-45DA-BBEA-272649435741}" srcOrd="7" destOrd="0" presId="urn:microsoft.com/office/officeart/2005/8/layout/hList3"/>
    <dgm:cxn modelId="{CF72D1A8-08DA-426A-9923-596206B87717}" type="presParOf" srcId="{2C237790-A4DE-4BCB-B2A4-9C542D050E9A}" destId="{6EAC35BA-6F2C-4AC0-BD9D-E21722F6A7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0.90676</cdr:x>
      <cdr:y>0</cdr:y>
    </cdr:from>
    <cdr:to>
      <cdr:x>1</cdr:x>
      <cdr:y>0.0894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38048" y="-925200"/>
          <a:ext cx="1042472" cy="38408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0.40511</cdr:x>
      <cdr:y>0.23744</cdr:y>
    </cdr:from>
    <cdr:to>
      <cdr:x>0.64799</cdr:x>
      <cdr:y>0.41014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59131" y="1070027"/>
          <a:ext cx="994717" cy="7782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  <a:alpha val="72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 smtClean="0">
            <a:solidFill>
              <a:srgbClr val="000000"/>
            </a:solidFill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0.41623</cdr:x>
      <cdr:y>0.27976</cdr:y>
    </cdr:from>
    <cdr:to>
      <cdr:x>0.63687</cdr:x>
      <cdr:y>0.38904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704684" y="1260759"/>
          <a:ext cx="903612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20 803,5</a:t>
          </a:r>
        </a:p>
        <a:p xmlns:a="http://schemas.openxmlformats.org/drawingml/2006/main">
          <a:pPr algn="ctr"/>
          <a:r>
            <a: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100,0%</a:t>
          </a:r>
          <a:endParaRPr lang="ru-RU" sz="1200" b="1" dirty="0">
            <a:latin typeface="PT Astra Serif" panose="020A0603040505020204" pitchFamily="18" charset="-52"/>
            <a:ea typeface="PT Astra Serif" panose="020A0603040505020204" pitchFamily="18" charset="-52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0.30068</cdr:x>
      <cdr:y>0.2203</cdr:y>
    </cdr:from>
    <cdr:to>
      <cdr:x>0.54356</cdr:x>
      <cdr:y>0.393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231437" y="992781"/>
          <a:ext cx="994717" cy="77827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  <a:alpha val="72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 smtClean="0">
            <a:solidFill>
              <a:srgbClr val="000000"/>
            </a:solidFill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0.31826</cdr:x>
      <cdr:y>0.26004</cdr:y>
    </cdr:from>
    <cdr:to>
      <cdr:x>0.51921</cdr:x>
      <cdr:y>0.36931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03445" y="1171888"/>
          <a:ext cx="822992" cy="492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3125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6 197,9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BF2652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rPr>
            <a:t>100,0%</a:t>
          </a:r>
          <a:endParaRPr lang="ru-RU" sz="1200" b="1" dirty="0">
            <a:solidFill>
              <a:srgbClr val="BF2652"/>
            </a:solidFill>
            <a:latin typeface="PT Astra Serif" panose="020A0603040505020204" pitchFamily="18" charset="-52"/>
            <a:ea typeface="PT Astra Serif" panose="020A0603040505020204" pitchFamily="18" charset="-52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DB3F435-55D3-40C1-9BC5-5AA84DF9E39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13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49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3EB8A48-9D96-4888-872C-773CA06D4FE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54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sldNum" idx="58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0158106-F3DA-4549-A4DA-B02FB5D8BB7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967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ADB3F435-55D3-40C1-9BC5-5AA84DF9E39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41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235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50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6C6C211-B2BA-431C-960B-11C83DA7B3D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45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65" name="PlaceHolder 3"/>
          <p:cNvSpPr>
            <a:spLocks noGrp="1"/>
          </p:cNvSpPr>
          <p:nvPr>
            <p:ph type="sldNum" idx="51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FFB5BF2-C70E-4193-9302-28965E59BFF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30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52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2A5F3D9-2FAF-4398-8571-9EF715AC2B6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663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53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ECDC771-C901-4E74-A51D-B707346E408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03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174" indent="-286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421" indent="-229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990" indent="-229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558" indent="-22928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127" indent="-229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0695" indent="-229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264" indent="-229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833" indent="-229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2FEE32-AE4F-4B44-9A43-C65ADA7B6FB5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536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Num" idx="55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PT Astra Serif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3B68109-D4CD-47A0-B38A-7A5C58DFB338}" type="slidenum">
              <a:rPr lang="ru-RU" sz="1200" b="0" strike="noStrike" spc="-1">
                <a:solidFill>
                  <a:srgbClr val="000000"/>
                </a:solidFill>
                <a:latin typeface="PT Astra Serif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896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Num" idx="56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PT Astra Serif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31D7355-DB27-41E3-A834-F0DEEC15F1E9}" type="slidenum">
              <a:rPr lang="ru-RU" sz="1200" b="0" strike="noStrike" spc="-1">
                <a:solidFill>
                  <a:srgbClr val="000000"/>
                </a:solidFill>
                <a:latin typeface="PT Astra Serif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30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0400" y="4784400"/>
            <a:ext cx="5446800" cy="39128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57"/>
          </p:nvPr>
        </p:nvSpPr>
        <p:spPr>
          <a:xfrm>
            <a:off x="3855960" y="944172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A71826D-8B37-4364-99D5-739BE8D6908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hdr"/>
          </p:nvPr>
        </p:nvSpPr>
        <p:spPr>
          <a:xfrm>
            <a:off x="0" y="0"/>
            <a:ext cx="2950560" cy="49824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64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445387-031D-4E8C-9E94-20A04D75FE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160001-4D5F-4D68-B743-E4419A215C5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BDCA26-3BCA-4B64-B776-D9BF0BD26C4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94820-A008-4CED-949C-6B83EAC0382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1580F69-72C8-44F5-8696-31B62EF691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30A98D-239B-4C1B-920A-3CAA07021A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42C86E-8F03-4292-8418-A3AC226FF4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291832E-6F7C-41B6-9FF2-CD79BDD5A5F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35859A5-0823-42A0-8197-4CEAD97AC13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755D88-730A-4D45-A53D-EFA5259485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2B7D62-CCB6-48F3-91B3-65C9DD913B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EFDE66-96C1-42FE-8BEC-7CA06E108B7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6D7D68-18D2-44DB-B616-9155BDB69E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FCBE7D-DECB-4F5C-B338-8546BFC2AB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03B00A5-9076-4C83-ABC5-EA92685714F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2CD837-F4EA-45DD-A5B2-64A2BB588C5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79DE54-7DA5-4822-BAAD-397513F411C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18F5452-3918-4503-8E67-6DE65A7B51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03A103-E89B-46FF-80AB-978804F458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CB5EC2-DEBE-43EA-9DF1-B3E64D4E58C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85E0C9-1BE5-4585-890C-4BFDEC49D10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13C905-67DC-442D-8986-5E0FAA4BBC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C17CA4E-B15D-4F44-B6B9-433E51139E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52DF36-FA81-417A-8910-447F4DA705B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88A712-76F1-4816-A123-67790D0C05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31678E4-AF31-429B-BDB0-22F0C05C8A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wmf"/><Relationship Id="rId7" Type="http://schemas.openxmlformats.org/officeDocument/2006/relationships/image" Target="../media/image16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chart" Target="../charts/chart6.xml"/><Relationship Id="rId10" Type="http://schemas.openxmlformats.org/officeDocument/2006/relationships/image" Target="../media/image19.png"/><Relationship Id="rId4" Type="http://schemas.openxmlformats.org/officeDocument/2006/relationships/chart" Target="../charts/chart5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.wmf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image" Target="../media/image21.jpe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w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5"/>
          <p:cNvPicPr/>
          <p:nvPr/>
        </p:nvPicPr>
        <p:blipFill>
          <a:blip r:embed="rId3"/>
          <a:stretch/>
        </p:blipFill>
        <p:spPr>
          <a:xfrm>
            <a:off x="0" y="396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89" name="Прямоугольник 9"/>
          <p:cNvSpPr/>
          <p:nvPr/>
        </p:nvSpPr>
        <p:spPr>
          <a:xfrm>
            <a:off x="712800" y="1702440"/>
            <a:ext cx="11033640" cy="350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БЮДЖЕТ ДЛЯ ГРАЖДАН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«Об исполнении бюджета муниципального образования город Тула за 20</a:t>
            </a:r>
            <a:r>
              <a:rPr lang="en-US" sz="32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32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год»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(проект решения Тульской городской Думы)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3473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B7C6A45-39D6-46CF-8449-3BBC45AC5B9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1"/>
          <p:cNvPicPr/>
          <p:nvPr/>
        </p:nvPicPr>
        <p:blipFill>
          <a:blip r:embed="rId2"/>
          <a:stretch/>
        </p:blipFill>
        <p:spPr>
          <a:xfrm>
            <a:off x="155160" y="-11664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graphicFrame>
        <p:nvGraphicFramePr>
          <p:cNvPr id="162" name="Диаграмма 3"/>
          <p:cNvGraphicFramePr/>
          <p:nvPr>
            <p:extLst>
              <p:ext uri="{D42A27DB-BD31-4B8C-83A1-F6EECF244321}">
                <p14:modId xmlns:p14="http://schemas.microsoft.com/office/powerpoint/2010/main" val="323461304"/>
              </p:ext>
            </p:extLst>
          </p:nvPr>
        </p:nvGraphicFramePr>
        <p:xfrm>
          <a:off x="759600" y="925200"/>
          <a:ext cx="11180520" cy="429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" name="Прямоугольник 4"/>
          <p:cNvSpPr/>
          <p:nvPr/>
        </p:nvSpPr>
        <p:spPr>
          <a:xfrm>
            <a:off x="2289960" y="47160"/>
            <a:ext cx="97941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объема муниципального долга муниципального образования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город Тула за 2022-20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5"/>
          <p:cNvSpPr/>
          <p:nvPr/>
        </p:nvSpPr>
        <p:spPr>
          <a:xfrm>
            <a:off x="845640" y="5351400"/>
            <a:ext cx="1081008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	По состоянию на 01.01.2026 года объем муниципального долга составил 6 968,1 млн. руб., в том числе:                                  коммерческие кредиты – 5 000,0 млн. руб.,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бюджетные кредиты – 1 968,1млн. 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9197640" y="6362280"/>
            <a:ext cx="2742480" cy="364320"/>
          </a:xfrm>
        </p:spPr>
        <p:txBody>
          <a:bodyPr/>
          <a:lstStyle/>
          <a:p>
            <a:fld id="{F4CCE048-34CA-4D37-9A94-1299FE8516C6}" type="slidenum"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1"/>
          <p:cNvPicPr/>
          <p:nvPr/>
        </p:nvPicPr>
        <p:blipFill>
          <a:blip r:embed="rId3"/>
          <a:stretch/>
        </p:blipFill>
        <p:spPr>
          <a:xfrm>
            <a:off x="0" y="-5580"/>
            <a:ext cx="12191400" cy="6444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66" name="Прямоугольник 2"/>
          <p:cNvSpPr/>
          <p:nvPr/>
        </p:nvSpPr>
        <p:spPr>
          <a:xfrm>
            <a:off x="2504520" y="-12600"/>
            <a:ext cx="91072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Статистическое сопоставление муниципального долга по городам ЦФО на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01.01.2026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3580560" cy="41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09F3708-C2F5-4798-B795-22D65F46121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4"/>
          <a:stretch/>
        </p:blipFill>
        <p:spPr>
          <a:xfrm>
            <a:off x="339480" y="651960"/>
            <a:ext cx="11180520" cy="582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/>
          <p:cNvPicPr/>
          <p:nvPr/>
        </p:nvPicPr>
        <p:blipFill>
          <a:blip r:embed="rId2"/>
          <a:stretch/>
        </p:blipFill>
        <p:spPr>
          <a:xfrm>
            <a:off x="0" y="-87840"/>
            <a:ext cx="12191400" cy="83916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70" name="Прямоугольник 2"/>
          <p:cNvSpPr/>
          <p:nvPr/>
        </p:nvSpPr>
        <p:spPr>
          <a:xfrm>
            <a:off x="2207880" y="0"/>
            <a:ext cx="99176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Рейтинговые места города Тулы по показателям, характеризующим состояние бюджета,             среди городов ЦФО за январь-декабрь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2025 </a:t>
            </a: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года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sldNum" idx="20"/>
          </p:nvPr>
        </p:nvSpPr>
        <p:spPr>
          <a:xfrm>
            <a:off x="9294120" y="6380640"/>
            <a:ext cx="2746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7833EA-0F65-47A1-8B16-9D1AAB5FF15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2" name="Рисунок 171"/>
          <p:cNvPicPr/>
          <p:nvPr/>
        </p:nvPicPr>
        <p:blipFill>
          <a:blip r:embed="rId3"/>
          <a:stretch/>
        </p:blipFill>
        <p:spPr>
          <a:xfrm>
            <a:off x="180000" y="1048680"/>
            <a:ext cx="11880000" cy="52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Диаграмма 22"/>
          <p:cNvGraphicFramePr/>
          <p:nvPr/>
        </p:nvGraphicFramePr>
        <p:xfrm>
          <a:off x="7437240" y="2921040"/>
          <a:ext cx="4817880" cy="272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4" name="Диаграмма 41"/>
          <p:cNvGraphicFramePr/>
          <p:nvPr/>
        </p:nvGraphicFramePr>
        <p:xfrm>
          <a:off x="6535080" y="1129320"/>
          <a:ext cx="4817880" cy="272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5" name="Рисунок 43"/>
          <p:cNvPicPr/>
          <p:nvPr/>
        </p:nvPicPr>
        <p:blipFill>
          <a:blip r:embed="rId4"/>
          <a:stretch/>
        </p:blipFill>
        <p:spPr>
          <a:xfrm>
            <a:off x="0" y="1476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76" name="Прямоугольник 44"/>
          <p:cNvSpPr/>
          <p:nvPr/>
        </p:nvSpPr>
        <p:spPr>
          <a:xfrm>
            <a:off x="2265120" y="172080"/>
            <a:ext cx="9445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доходов бюджета муниципального образования город Тула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в разрезе доходных источников за 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"/>
          <p:cNvSpPr/>
          <p:nvPr/>
        </p:nvSpPr>
        <p:spPr>
          <a:xfrm>
            <a:off x="444960" y="1582200"/>
            <a:ext cx="1143324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Доходы бюджета муниципального образования город Тула исполнены на 109,6% к плану, в том числе: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- налоговые и неналоговые доходы исполнены на 102,2% к плану, из них налоговые </a:t>
            </a:r>
            <a:r>
              <a:rPr lang="en-US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10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2,2%, неналоговые  102,6%. При плане 20 912,1 млн. руб.</a:t>
            </a:r>
            <a:r>
              <a:rPr lang="en-US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фактическое поступление составило 21 378,3 млн. руб.;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- безвозмездные поступления исполнены на 119,8% к плану. При плане 15 093,9 млн. руб. фактическое поступление составило 18 088,6 млн. руб.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 Доля налоговых и неналоговых доходов в общем объеме доходов бюджета муниципального образования город Тула в 20</a:t>
            </a:r>
            <a:r>
              <a:rPr lang="en-US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году составила 54,2%, средства из бюджета Тульской области 45,8%.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рямоугольник 6"/>
          <p:cNvSpPr/>
          <p:nvPr/>
        </p:nvSpPr>
        <p:spPr>
          <a:xfrm>
            <a:off x="1581120" y="3857760"/>
            <a:ext cx="8784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Доходы бюджета муниципального образования город Тула за 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в расчете на 1 жителя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9" name="Таблица 7"/>
          <p:cNvGraphicFramePr/>
          <p:nvPr>
            <p:extLst>
              <p:ext uri="{D42A27DB-BD31-4B8C-83A1-F6EECF244321}">
                <p14:modId xmlns:p14="http://schemas.microsoft.com/office/powerpoint/2010/main" val="494746117"/>
              </p:ext>
            </p:extLst>
          </p:nvPr>
        </p:nvGraphicFramePr>
        <p:xfrm>
          <a:off x="1994760" y="4771080"/>
          <a:ext cx="7475400" cy="1061880"/>
        </p:xfrm>
        <a:graphic>
          <a:graphicData uri="http://schemas.openxmlformats.org/drawingml/2006/table">
            <a:tbl>
              <a:tblPr/>
              <a:tblGrid>
                <a:gridCol w="4120560"/>
                <a:gridCol w="3354840"/>
              </a:tblGrid>
              <a:tr h="433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 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PT Astra Serif"/>
                        </a:rPr>
                        <a:t>Исполнено на 01.01.2026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Доходы бюджета (млн. руб.)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  <a:ea typeface="PT Astra Serif"/>
                        </a:rPr>
                        <a:t>39 466,9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Доходы на 1 жителя (тыс. руб.)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>
                      <a:noFill/>
                    </a:lnL>
                    <a:lnR>
                      <a:noFill/>
                    </a:lnR>
                    <a:lnT w="50400"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tx1"/>
                          </a:solidFill>
                          <a:latin typeface="PT Astra Serif"/>
                          <a:ea typeface="PT Astra Serif"/>
                        </a:rPr>
                        <a:t>74,30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8400" marR="68400">
                    <a:lnL>
                      <a:noFill/>
                    </a:lnL>
                    <a:lnR>
                      <a:noFill/>
                    </a:lnR>
                    <a:lnT w="50400"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180" name="PlaceHolder 1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3439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434C303-EF8F-4B47-8334-1836DB11C0E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8"/>
          <p:cNvSpPr/>
          <p:nvPr/>
        </p:nvSpPr>
        <p:spPr>
          <a:xfrm>
            <a:off x="178560" y="910080"/>
            <a:ext cx="2976480" cy="5702760"/>
          </a:xfrm>
          <a:prstGeom prst="rect">
            <a:avLst/>
          </a:prstGeom>
          <a:noFill/>
          <a:ln w="28575">
            <a:solidFill>
              <a:srgbClr val="4372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2" name="Прямоугольник 9"/>
          <p:cNvSpPr/>
          <p:nvPr/>
        </p:nvSpPr>
        <p:spPr>
          <a:xfrm>
            <a:off x="3216240" y="910080"/>
            <a:ext cx="2852280" cy="5698800"/>
          </a:xfrm>
          <a:prstGeom prst="rect">
            <a:avLst/>
          </a:prstGeom>
          <a:noFill/>
          <a:ln w="28575">
            <a:solidFill>
              <a:srgbClr val="4372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10918800" y="586440"/>
            <a:ext cx="12052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(млн. руб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.,%)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 21"/>
          <p:cNvSpPr/>
          <p:nvPr/>
        </p:nvSpPr>
        <p:spPr>
          <a:xfrm>
            <a:off x="6536880" y="4460400"/>
            <a:ext cx="154080" cy="1702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5" name="Прямоугольник 23"/>
          <p:cNvSpPr/>
          <p:nvPr/>
        </p:nvSpPr>
        <p:spPr>
          <a:xfrm>
            <a:off x="6643440" y="6200280"/>
            <a:ext cx="154080" cy="17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6" name="Скругленный прямоугольник 26"/>
          <p:cNvSpPr/>
          <p:nvPr/>
        </p:nvSpPr>
        <p:spPr>
          <a:xfrm rot="16200000">
            <a:off x="-58320" y="2104200"/>
            <a:ext cx="953280" cy="1019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PT Astra Serif"/>
              <a:ea typeface="DejaVu Sans"/>
            </a:endParaRPr>
          </a:p>
        </p:txBody>
      </p:sp>
      <p:sp>
        <p:nvSpPr>
          <p:cNvPr id="187" name="Прямоугольник 32"/>
          <p:cNvSpPr/>
          <p:nvPr/>
        </p:nvSpPr>
        <p:spPr>
          <a:xfrm>
            <a:off x="6536880" y="5274720"/>
            <a:ext cx="154080" cy="170280"/>
          </a:xfrm>
          <a:prstGeom prst="rect">
            <a:avLst/>
          </a:prstGeom>
          <a:solidFill>
            <a:srgbClr val="ED7E33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88" name="Рисунок 31"/>
          <p:cNvPicPr/>
          <p:nvPr/>
        </p:nvPicPr>
        <p:blipFill>
          <a:blip r:embed="rId3"/>
          <a:stretch/>
        </p:blipFill>
        <p:spPr>
          <a:xfrm>
            <a:off x="0" y="-81000"/>
            <a:ext cx="12191400" cy="7614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89" name="Прямоугольник 35"/>
          <p:cNvSpPr/>
          <p:nvPr/>
        </p:nvSpPr>
        <p:spPr>
          <a:xfrm>
            <a:off x="1667160" y="136080"/>
            <a:ext cx="10524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Поступление доходов бюджета муниципального образования город Тула за 2022-20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годы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Скругленный прямоугольник 37"/>
          <p:cNvSpPr/>
          <p:nvPr/>
        </p:nvSpPr>
        <p:spPr>
          <a:xfrm rot="16200000">
            <a:off x="2457000" y="1732680"/>
            <a:ext cx="1915200" cy="608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20</a:t>
            </a:r>
            <a:r>
              <a:rPr lang="en-US" sz="2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2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3 год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Блок-схема: альтернативный процесс 38"/>
          <p:cNvSpPr/>
          <p:nvPr/>
        </p:nvSpPr>
        <p:spPr>
          <a:xfrm>
            <a:off x="3343320" y="3866040"/>
            <a:ext cx="2696760" cy="7956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12 062,8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Блок-схема: альтернативный процесс 39"/>
          <p:cNvSpPr/>
          <p:nvPr/>
        </p:nvSpPr>
        <p:spPr>
          <a:xfrm>
            <a:off x="3306240" y="4824000"/>
            <a:ext cx="2696760" cy="75384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Неналоговые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1 516,3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Блок-схема: альтернативный процесс 40"/>
          <p:cNvSpPr/>
          <p:nvPr/>
        </p:nvSpPr>
        <p:spPr>
          <a:xfrm>
            <a:off x="3306240" y="5672880"/>
            <a:ext cx="2696760" cy="7117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Безвозмездные поступления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12 995,3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4" name="Диаграмма 41"/>
          <p:cNvGraphicFramePr/>
          <p:nvPr/>
        </p:nvGraphicFramePr>
        <p:xfrm>
          <a:off x="3642120" y="995040"/>
          <a:ext cx="2381760" cy="295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5" name="Прямоугольник 42"/>
          <p:cNvSpPr/>
          <p:nvPr/>
        </p:nvSpPr>
        <p:spPr>
          <a:xfrm>
            <a:off x="3432240" y="4399200"/>
            <a:ext cx="154080" cy="1702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6" name="Прямоугольник 43"/>
          <p:cNvSpPr/>
          <p:nvPr/>
        </p:nvSpPr>
        <p:spPr>
          <a:xfrm>
            <a:off x="3410640" y="5329080"/>
            <a:ext cx="144360" cy="161280"/>
          </a:xfrm>
          <a:prstGeom prst="rect">
            <a:avLst/>
          </a:prstGeom>
          <a:solidFill>
            <a:srgbClr val="ED7E33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7" name="Прямоугольник 44"/>
          <p:cNvSpPr/>
          <p:nvPr/>
        </p:nvSpPr>
        <p:spPr>
          <a:xfrm>
            <a:off x="3348360" y="6158520"/>
            <a:ext cx="154080" cy="17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198" name="Группа 2"/>
          <p:cNvGrpSpPr/>
          <p:nvPr/>
        </p:nvGrpSpPr>
        <p:grpSpPr>
          <a:xfrm>
            <a:off x="6178680" y="910080"/>
            <a:ext cx="2921760" cy="5644800"/>
            <a:chOff x="6178680" y="910080"/>
            <a:chExt cx="2921760" cy="5644800"/>
          </a:xfrm>
        </p:grpSpPr>
        <p:sp>
          <p:nvSpPr>
            <p:cNvPr id="199" name="Блок-схема: альтернативный процесс 5"/>
            <p:cNvSpPr/>
            <p:nvPr/>
          </p:nvSpPr>
          <p:spPr>
            <a:xfrm>
              <a:off x="6396840" y="5670000"/>
              <a:ext cx="2576880" cy="71460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7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Безвозмездные поступления</a:t>
              </a:r>
              <a:endParaRPr lang="ru-RU" sz="17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7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18 541,8</a:t>
              </a:r>
              <a:endParaRPr lang="ru-RU" sz="17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Блок-схема: альтернативный процесс 6"/>
            <p:cNvSpPr/>
            <p:nvPr/>
          </p:nvSpPr>
          <p:spPr>
            <a:xfrm>
              <a:off x="6346800" y="4786560"/>
              <a:ext cx="2626560" cy="79164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Неналоговые доходы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1 307,3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Блок-схема: альтернативный процесс 7"/>
            <p:cNvSpPr/>
            <p:nvPr/>
          </p:nvSpPr>
          <p:spPr>
            <a:xfrm>
              <a:off x="6346800" y="3891240"/>
              <a:ext cx="2660400" cy="803520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Налоговые доходы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15 618,8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Скругленный прямоугольник 20"/>
            <p:cNvSpPr/>
            <p:nvPr/>
          </p:nvSpPr>
          <p:spPr>
            <a:xfrm rot="16200000">
              <a:off x="5525280" y="1648800"/>
              <a:ext cx="1915200" cy="6087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1" strike="noStrike" spc="-1">
                  <a:solidFill>
                    <a:srgbClr val="000000"/>
                  </a:solidFill>
                  <a:latin typeface="PT Astra Serif"/>
                  <a:ea typeface="DejaVu Sans"/>
                </a:rPr>
                <a:t>2024 год</a:t>
              </a:r>
              <a:endParaRPr lang="ru-RU" sz="2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Прямоугольник 36"/>
            <p:cNvSpPr/>
            <p:nvPr/>
          </p:nvSpPr>
          <p:spPr>
            <a:xfrm>
              <a:off x="6222240" y="910080"/>
              <a:ext cx="2878200" cy="5644800"/>
            </a:xfrm>
            <a:prstGeom prst="rect">
              <a:avLst/>
            </a:prstGeom>
            <a:noFill/>
            <a:ln w="28575">
              <a:solidFill>
                <a:srgbClr val="43729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graphicFrame>
          <p:nvGraphicFramePr>
            <p:cNvPr id="204" name="Диаграмма 45"/>
            <p:cNvGraphicFramePr/>
            <p:nvPr/>
          </p:nvGraphicFramePr>
          <p:xfrm>
            <a:off x="6673680" y="986040"/>
            <a:ext cx="2426760" cy="2819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205" name="Рисунок 3"/>
          <p:cNvPicPr/>
          <p:nvPr/>
        </p:nvPicPr>
        <p:blipFill>
          <a:blip r:embed="rId6"/>
          <a:stretch/>
        </p:blipFill>
        <p:spPr>
          <a:xfrm>
            <a:off x="784440" y="986040"/>
            <a:ext cx="2382480" cy="296604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10"/>
          <p:cNvPicPr/>
          <p:nvPr/>
        </p:nvPicPr>
        <p:blipFill>
          <a:blip r:embed="rId7"/>
          <a:stretch/>
        </p:blipFill>
        <p:spPr>
          <a:xfrm>
            <a:off x="166680" y="1078920"/>
            <a:ext cx="792000" cy="1933200"/>
          </a:xfrm>
          <a:prstGeom prst="rect">
            <a:avLst/>
          </a:prstGeom>
          <a:ln w="0">
            <a:noFill/>
          </a:ln>
        </p:spPr>
      </p:pic>
      <p:pic>
        <p:nvPicPr>
          <p:cNvPr id="207" name="Рисунок 14"/>
          <p:cNvPicPr/>
          <p:nvPr/>
        </p:nvPicPr>
        <p:blipFill>
          <a:blip r:embed="rId8"/>
          <a:stretch/>
        </p:blipFill>
        <p:spPr>
          <a:xfrm>
            <a:off x="473760" y="4391280"/>
            <a:ext cx="163800" cy="182160"/>
          </a:xfrm>
          <a:prstGeom prst="rect">
            <a:avLst/>
          </a:prstGeom>
          <a:ln w="0">
            <a:noFill/>
          </a:ln>
        </p:spPr>
      </p:pic>
      <p:pic>
        <p:nvPicPr>
          <p:cNvPr id="208" name="Рисунок 25"/>
          <p:cNvPicPr/>
          <p:nvPr/>
        </p:nvPicPr>
        <p:blipFill>
          <a:blip r:embed="rId9"/>
          <a:stretch/>
        </p:blipFill>
        <p:spPr>
          <a:xfrm>
            <a:off x="473760" y="5988600"/>
            <a:ext cx="163800" cy="182160"/>
          </a:xfrm>
          <a:prstGeom prst="rect">
            <a:avLst/>
          </a:prstGeom>
          <a:ln w="0">
            <a:noFill/>
          </a:ln>
        </p:spPr>
      </p:pic>
      <p:pic>
        <p:nvPicPr>
          <p:cNvPr id="209" name="Рисунок 27"/>
          <p:cNvPicPr/>
          <p:nvPr/>
        </p:nvPicPr>
        <p:blipFill>
          <a:blip r:embed="rId10"/>
          <a:stretch/>
        </p:blipFill>
        <p:spPr>
          <a:xfrm>
            <a:off x="3669840" y="983160"/>
            <a:ext cx="2431800" cy="287100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sldNum" idx="22"/>
          </p:nvPr>
        </p:nvSpPr>
        <p:spPr>
          <a:xfrm>
            <a:off x="8610480" y="6320790"/>
            <a:ext cx="3477960" cy="76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53AC892-179D-458C-B1A8-8EBAD14EC84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1" name="Рисунок 29"/>
          <p:cNvPicPr/>
          <p:nvPr/>
        </p:nvPicPr>
        <p:blipFill>
          <a:blip r:embed="rId11"/>
          <a:stretch/>
        </p:blipFill>
        <p:spPr>
          <a:xfrm>
            <a:off x="434160" y="5306760"/>
            <a:ext cx="169920" cy="182160"/>
          </a:xfrm>
          <a:prstGeom prst="rect">
            <a:avLst/>
          </a:prstGeom>
          <a:ln w="0">
            <a:noFill/>
          </a:ln>
        </p:spPr>
      </p:pic>
      <p:sp>
        <p:nvSpPr>
          <p:cNvPr id="212" name="Блок-схема: альтернативный процесс 48"/>
          <p:cNvSpPr/>
          <p:nvPr/>
        </p:nvSpPr>
        <p:spPr>
          <a:xfrm>
            <a:off x="9384840" y="5658120"/>
            <a:ext cx="2576880" cy="7146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Безвозмездные поступления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18 088,6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Блок-схема: альтернативный процесс 49"/>
          <p:cNvSpPr/>
          <p:nvPr/>
        </p:nvSpPr>
        <p:spPr>
          <a:xfrm>
            <a:off x="9335160" y="4757040"/>
            <a:ext cx="2626560" cy="80928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Неналоговые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2 566,6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Блок-схема: альтернативный процесс 50"/>
          <p:cNvSpPr/>
          <p:nvPr/>
        </p:nvSpPr>
        <p:spPr>
          <a:xfrm>
            <a:off x="9335160" y="3879000"/>
            <a:ext cx="2660400" cy="7513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18 811,7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Скругленный прямоугольник 51"/>
          <p:cNvSpPr/>
          <p:nvPr/>
        </p:nvSpPr>
        <p:spPr>
          <a:xfrm rot="16200000">
            <a:off x="8513640" y="1636920"/>
            <a:ext cx="1915200" cy="608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2025 год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Прямоугольник 52"/>
          <p:cNvSpPr/>
          <p:nvPr/>
        </p:nvSpPr>
        <p:spPr>
          <a:xfrm>
            <a:off x="9210600" y="898200"/>
            <a:ext cx="2878200" cy="5644800"/>
          </a:xfrm>
          <a:prstGeom prst="rect">
            <a:avLst/>
          </a:prstGeom>
          <a:noFill/>
          <a:ln w="28575">
            <a:solidFill>
              <a:srgbClr val="43729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aphicFrame>
        <p:nvGraphicFramePr>
          <p:cNvPr id="217" name="Диаграмма 53"/>
          <p:cNvGraphicFramePr/>
          <p:nvPr/>
        </p:nvGraphicFramePr>
        <p:xfrm>
          <a:off x="9661680" y="974160"/>
          <a:ext cx="2426760" cy="281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18" name="Прямоугольник 54"/>
          <p:cNvSpPr/>
          <p:nvPr/>
        </p:nvSpPr>
        <p:spPr>
          <a:xfrm>
            <a:off x="6459840" y="4491720"/>
            <a:ext cx="154080" cy="1702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9" name="Прямоугольник 55"/>
          <p:cNvSpPr/>
          <p:nvPr/>
        </p:nvSpPr>
        <p:spPr>
          <a:xfrm>
            <a:off x="9458280" y="4415040"/>
            <a:ext cx="154080" cy="1702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0" name="Прямоугольник 56"/>
          <p:cNvSpPr/>
          <p:nvPr/>
        </p:nvSpPr>
        <p:spPr>
          <a:xfrm>
            <a:off x="6454440" y="5329080"/>
            <a:ext cx="144360" cy="161280"/>
          </a:xfrm>
          <a:prstGeom prst="rect">
            <a:avLst/>
          </a:prstGeom>
          <a:solidFill>
            <a:srgbClr val="ED7E33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1" name="Прямоугольник 57"/>
          <p:cNvSpPr/>
          <p:nvPr/>
        </p:nvSpPr>
        <p:spPr>
          <a:xfrm>
            <a:off x="9433800" y="5342040"/>
            <a:ext cx="144360" cy="161280"/>
          </a:xfrm>
          <a:prstGeom prst="rect">
            <a:avLst/>
          </a:prstGeom>
          <a:solidFill>
            <a:srgbClr val="ED7E33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2" name="Прямоугольник 58"/>
          <p:cNvSpPr/>
          <p:nvPr/>
        </p:nvSpPr>
        <p:spPr>
          <a:xfrm>
            <a:off x="6449760" y="6121440"/>
            <a:ext cx="154080" cy="17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3" name="Прямоугольник 59"/>
          <p:cNvSpPr/>
          <p:nvPr/>
        </p:nvSpPr>
        <p:spPr>
          <a:xfrm>
            <a:off x="9458280" y="6158520"/>
            <a:ext cx="154080" cy="17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4" name="Блок-схема: альтернативный процесс 47"/>
          <p:cNvSpPr/>
          <p:nvPr/>
        </p:nvSpPr>
        <p:spPr>
          <a:xfrm>
            <a:off x="274320" y="3854880"/>
            <a:ext cx="2831760" cy="795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10 794,4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Блок-схема: альтернативный процесс 60"/>
          <p:cNvSpPr/>
          <p:nvPr/>
        </p:nvSpPr>
        <p:spPr>
          <a:xfrm>
            <a:off x="274320" y="4824000"/>
            <a:ext cx="2788560" cy="75384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Неналоговые доходы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1 192,6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Блок-схема: альтернативный процесс 61"/>
          <p:cNvSpPr/>
          <p:nvPr/>
        </p:nvSpPr>
        <p:spPr>
          <a:xfrm>
            <a:off x="274320" y="5706360"/>
            <a:ext cx="2788560" cy="6775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Безвозмездные поступления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12 303,3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62"/>
          <p:cNvSpPr/>
          <p:nvPr/>
        </p:nvSpPr>
        <p:spPr>
          <a:xfrm>
            <a:off x="365040" y="4406040"/>
            <a:ext cx="154080" cy="17028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8" name="Прямоугольник 63"/>
          <p:cNvSpPr/>
          <p:nvPr/>
        </p:nvSpPr>
        <p:spPr>
          <a:xfrm>
            <a:off x="361800" y="5315400"/>
            <a:ext cx="144360" cy="161280"/>
          </a:xfrm>
          <a:prstGeom prst="rect">
            <a:avLst/>
          </a:prstGeom>
          <a:solidFill>
            <a:srgbClr val="ED7E33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9" name="Прямоугольник 64"/>
          <p:cNvSpPr/>
          <p:nvPr/>
        </p:nvSpPr>
        <p:spPr>
          <a:xfrm>
            <a:off x="294120" y="6171480"/>
            <a:ext cx="154080" cy="170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Прямоугольник 4"/>
          <p:cNvSpPr/>
          <p:nvPr/>
        </p:nvSpPr>
        <p:spPr>
          <a:xfrm>
            <a:off x="10928880" y="994320"/>
            <a:ext cx="1083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(млн. руб</a:t>
            </a:r>
            <a:r>
              <a:rPr lang="ru-RU" sz="1400" b="0" strike="noStrike" spc="-1">
                <a:solidFill>
                  <a:srgbClr val="000000"/>
                </a:solidFill>
                <a:latin typeface="Corbel"/>
                <a:ea typeface="DejaVu Sans"/>
              </a:rPr>
              <a:t>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1" name="Таблица 5"/>
          <p:cNvGraphicFramePr/>
          <p:nvPr>
            <p:extLst>
              <p:ext uri="{D42A27DB-BD31-4B8C-83A1-F6EECF244321}">
                <p14:modId xmlns:p14="http://schemas.microsoft.com/office/powerpoint/2010/main" val="2091068575"/>
              </p:ext>
            </p:extLst>
          </p:nvPr>
        </p:nvGraphicFramePr>
        <p:xfrm>
          <a:off x="205200" y="956040"/>
          <a:ext cx="11765520" cy="3779520"/>
        </p:xfrm>
        <a:graphic>
          <a:graphicData uri="http://schemas.openxmlformats.org/drawingml/2006/table">
            <a:tbl>
              <a:tblPr/>
              <a:tblGrid>
                <a:gridCol w="2882160"/>
                <a:gridCol w="882000"/>
                <a:gridCol w="1312200"/>
                <a:gridCol w="914400"/>
                <a:gridCol w="1387440"/>
                <a:gridCol w="867600"/>
                <a:gridCol w="1315800"/>
                <a:gridCol w="880200"/>
                <a:gridCol w="1323720"/>
              </a:tblGrid>
              <a:tr h="29113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Наименование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2022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2023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400" b="1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400" b="1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5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06648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</a:t>
                      </a: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доходов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324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Налог на доходы физических лиц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6 924,5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57,8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8117,2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59,8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10 425,9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61,6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12 540,8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58,7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698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Налоги на товары (работы, услуги), реализуемые на территории РФ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282,5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2,3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287,7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2,1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313,1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1,9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337,2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1,6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</a:tr>
              <a:tr h="331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Налоги на совокупный доход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2 065,9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17,2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2084,5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15,3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2 993,7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17,7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3 679,7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17,2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  <a:tr h="32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Налоги на имущество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1 419,3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11,8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1473,8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10,9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1 699,4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10,0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1 870,8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8,7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8D7CD"/>
                    </a:solidFill>
                  </a:tcPr>
                </a:tc>
              </a:tr>
              <a:tr h="32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Государственная пошлина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102,2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0,9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102,6</a:t>
                      </a:r>
                    </a:p>
                    <a:p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6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smtClean="0">
                          <a:solidFill>
                            <a:srgbClr val="000000"/>
                          </a:solidFill>
                          <a:latin typeface="PT Astra Serif"/>
                        </a:rPr>
                        <a:t>186,7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1,1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383,2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ED7D31"/>
                      </a:solidFill>
                    </a:lnL>
                    <a:lnR w="12240">
                      <a:solidFill>
                        <a:srgbClr val="ED7D31"/>
                      </a:solidFill>
                    </a:lnR>
                    <a:lnT w="12240">
                      <a:solidFill>
                        <a:srgbClr val="ED7D31"/>
                      </a:solidFill>
                    </a:lnT>
                    <a:lnB w="12240">
                      <a:solidFill>
                        <a:srgbClr val="ED7D31"/>
                      </a:solidFill>
                    </a:lnB>
                    <a:solidFill>
                      <a:srgbClr val="FBECE7"/>
                    </a:solidFill>
                  </a:tcPr>
                </a:tc>
              </a:tr>
            </a:tbl>
          </a:graphicData>
        </a:graphic>
      </p:graphicFrame>
      <p:pic>
        <p:nvPicPr>
          <p:cNvPr id="232" name="Рисунок 43"/>
          <p:cNvPicPr/>
          <p:nvPr/>
        </p:nvPicPr>
        <p:blipFill>
          <a:blip r:embed="rId2"/>
          <a:stretch/>
        </p:blipFill>
        <p:spPr>
          <a:xfrm>
            <a:off x="0" y="-331560"/>
            <a:ext cx="12191400" cy="10062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33" name="Прямоугольник 44"/>
          <p:cNvSpPr/>
          <p:nvPr/>
        </p:nvSpPr>
        <p:spPr>
          <a:xfrm>
            <a:off x="2130120" y="-134280"/>
            <a:ext cx="9723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налоговых доходов бюджета муниципального образования город Тула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в разрезе доходных источников за 2022-20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1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34779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6DD0848-7C96-4E25-9BBA-BBAA62C9F4B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32065257"/>
              </p:ext>
            </p:extLst>
          </p:nvPr>
        </p:nvGraphicFramePr>
        <p:xfrm>
          <a:off x="424206" y="4687200"/>
          <a:ext cx="11630877" cy="208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Таблица 5"/>
          <p:cNvGraphicFramePr/>
          <p:nvPr>
            <p:extLst>
              <p:ext uri="{D42A27DB-BD31-4B8C-83A1-F6EECF244321}">
                <p14:modId xmlns:p14="http://schemas.microsoft.com/office/powerpoint/2010/main" val="2414094228"/>
              </p:ext>
            </p:extLst>
          </p:nvPr>
        </p:nvGraphicFramePr>
        <p:xfrm>
          <a:off x="205200" y="1139686"/>
          <a:ext cx="11849040" cy="3779520"/>
        </p:xfrm>
        <a:graphic>
          <a:graphicData uri="http://schemas.openxmlformats.org/drawingml/2006/table">
            <a:tbl>
              <a:tblPr/>
              <a:tblGrid>
                <a:gridCol w="3017520"/>
                <a:gridCol w="888480"/>
                <a:gridCol w="1324440"/>
                <a:gridCol w="827640"/>
                <a:gridCol w="1342800"/>
                <a:gridCol w="905760"/>
                <a:gridCol w="1307160"/>
                <a:gridCol w="862920"/>
                <a:gridCol w="1372320"/>
              </a:tblGrid>
              <a:tr h="2977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Наименование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2022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 год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3184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Сумма млн. руб.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Доля в общем объеме налоговых и неналоговых доходов %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2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Доходы от использования имущества, находящегося в государственной  и муниципальной собственности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698,2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796,3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5,9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766,2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4,5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1 337,8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Доходы от продажи материальных и нематериальных активов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193,9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1,6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249,0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210,6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946,8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4,4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Платежи при пользовании природными ресурсами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16,2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0,1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41,5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0,3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34,4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0,2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32,3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0,1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Прочие неналоговые доходы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284,3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2,5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429,5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3,1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296,1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1,8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249,7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1,2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 w="12240">
                      <a:solidFill>
                        <a:srgbClr val="5B9BD5"/>
                      </a:solidFill>
                    </a:lnL>
                    <a:lnR w="12240">
                      <a:solidFill>
                        <a:srgbClr val="5B9BD5"/>
                      </a:solidFill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pic>
        <p:nvPicPr>
          <p:cNvPr id="238" name="Рисунок 24"/>
          <p:cNvPicPr/>
          <p:nvPr/>
        </p:nvPicPr>
        <p:blipFill>
          <a:blip r:embed="rId2"/>
          <a:stretch/>
        </p:blipFill>
        <p:spPr>
          <a:xfrm>
            <a:off x="33840" y="14760"/>
            <a:ext cx="12191400" cy="9414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39" name="Прямоугольник 32"/>
          <p:cNvSpPr/>
          <p:nvPr/>
        </p:nvSpPr>
        <p:spPr>
          <a:xfrm>
            <a:off x="1899360" y="162720"/>
            <a:ext cx="102916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неналоговых доходов </a:t>
            </a:r>
            <a:r>
              <a:rPr lang="ru-RU" sz="169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бюджета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 муниципального образования город Тула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в разрезе доходных </a:t>
            </a:r>
            <a:r>
              <a:rPr lang="ru-RU" sz="1679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источников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 за 2022-20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годы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1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3443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6B12340-922F-4BCA-8843-DD0CF0585EF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03768324"/>
              </p:ext>
            </p:extLst>
          </p:nvPr>
        </p:nvGraphicFramePr>
        <p:xfrm>
          <a:off x="205200" y="4919206"/>
          <a:ext cx="11849883" cy="18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23"/>
          <p:cNvSpPr/>
          <p:nvPr/>
        </p:nvSpPr>
        <p:spPr>
          <a:xfrm>
            <a:off x="10123560" y="0"/>
            <a:ext cx="538920" cy="16056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Слайд </a:t>
            </a:r>
            <a:r>
              <a:rPr lang="en-US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5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Рисунок 22"/>
          <p:cNvPicPr/>
          <p:nvPr/>
        </p:nvPicPr>
        <p:blipFill>
          <a:blip r:embed="rId2"/>
          <a:stretch/>
        </p:blipFill>
        <p:spPr>
          <a:xfrm>
            <a:off x="0" y="-16200"/>
            <a:ext cx="12191400" cy="90432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44" name="Прямоугольник 1"/>
          <p:cNvSpPr/>
          <p:nvPr/>
        </p:nvSpPr>
        <p:spPr>
          <a:xfrm>
            <a:off x="2191320" y="41040"/>
            <a:ext cx="9851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по безвозмездным поступлениям в бюджет муниципального образования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 город Тула за 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93138549"/>
              </p:ext>
            </p:extLst>
          </p:nvPr>
        </p:nvGraphicFramePr>
        <p:xfrm>
          <a:off x="-8640" y="888840"/>
          <a:ext cx="12199680" cy="59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" name="Прямоугольник 24"/>
          <p:cNvSpPr/>
          <p:nvPr/>
        </p:nvSpPr>
        <p:spPr>
          <a:xfrm>
            <a:off x="11149200" y="964800"/>
            <a:ext cx="1083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(млн.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orbel"/>
                <a:ea typeface="DejaVu Sans"/>
              </a:rPr>
              <a:t>.)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34322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E3AD89-F27F-4AC8-9655-1AD4D224072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530740"/>
              </p:ext>
            </p:extLst>
          </p:nvPr>
        </p:nvGraphicFramePr>
        <p:xfrm>
          <a:off x="245717" y="1199000"/>
          <a:ext cx="11946283" cy="588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534525" y="361508"/>
            <a:ext cx="1225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altLang="ru-RU" sz="1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3494" y="0"/>
            <a:ext cx="539552" cy="161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285"/>
            <a:ext cx="12192000" cy="7590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90375"/>
            <a:ext cx="10101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город Тула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</a:p>
          <a:p>
            <a:pPr algn="ctr">
              <a:defRPr/>
            </a:pP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 решения </a:t>
            </a: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городской </a:t>
            </a:r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Думы)</a:t>
            </a:r>
            <a:endParaRPr lang="ru-RU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89738" y="755752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8B8B8B"/>
                </a:solidFill>
                <a:latin typeface="Calibri"/>
              </a:rPr>
              <a:t>18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740184"/>
      </p:ext>
    </p:extLst>
  </p:cSld>
  <p:clrMapOvr>
    <a:masterClrMapping/>
  </p:clrMapOvr>
  <p:transition advTm="16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Таблица 4"/>
          <p:cNvGraphicFramePr/>
          <p:nvPr>
            <p:extLst>
              <p:ext uri="{D42A27DB-BD31-4B8C-83A1-F6EECF244321}">
                <p14:modId xmlns:p14="http://schemas.microsoft.com/office/powerpoint/2010/main" val="3211808407"/>
              </p:ext>
            </p:extLst>
          </p:nvPr>
        </p:nvGraphicFramePr>
        <p:xfrm>
          <a:off x="54000" y="1309680"/>
          <a:ext cx="12012840" cy="5024040"/>
        </p:xfrm>
        <a:graphic>
          <a:graphicData uri="http://schemas.openxmlformats.org/drawingml/2006/table">
            <a:tbl>
              <a:tblPr/>
              <a:tblGrid>
                <a:gridCol w="7380360"/>
                <a:gridCol w="1230480"/>
                <a:gridCol w="1204920"/>
                <a:gridCol w="1162080"/>
                <a:gridCol w="1035000"/>
              </a:tblGrid>
              <a:tr h="55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Наименование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  <a:r>
                        <a:rPr lang="en-US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 год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2023 год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2024 год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2025 год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5B9BD5"/>
                      </a:solidFill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РАСХОДЫ БЮДЖЕТА - ВСЕГО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24 841,1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27 495,1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35 758,4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39 786,3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24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Общегосударственные вопросы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1 485,2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1 493,2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1 766,9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2 113,6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Национальная оборона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14,5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18, 5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14,0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168,3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184,9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253,2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381,4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Национальная экономика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5 233,1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5 893,3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8 025,7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6 197,9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Жилищно-коммунальное хозяйство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4 240,4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5 272,2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6 170,5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9 613,7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Охрана окружающей среды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,5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2,8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11,6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57,1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Образование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11 844,5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12 755,2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17 040,6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18 454,0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Культура, кинематография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678,1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766,4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920,1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1 261,2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Социальная политика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281,7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138,0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178,8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170,1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Физическая культура и спорт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581,8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688,2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753,1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918,2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Обслуживание государственного (муниципального) долга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247,2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181,1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439,3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455,1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72,1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105,3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180,1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150,0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360" marR="93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5B9BD5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5" name="Прямоугольник 5"/>
          <p:cNvSpPr/>
          <p:nvPr/>
        </p:nvSpPr>
        <p:spPr>
          <a:xfrm>
            <a:off x="11149200" y="964800"/>
            <a:ext cx="10832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(млн. руб</a:t>
            </a:r>
            <a:r>
              <a:rPr lang="ru-RU" sz="1400" b="0" strike="noStrike" spc="-1">
                <a:solidFill>
                  <a:srgbClr val="000000"/>
                </a:solidFill>
                <a:latin typeface="Corbel"/>
                <a:ea typeface="DejaVu Sans"/>
              </a:rPr>
              <a:t>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Рисунок 6"/>
          <p:cNvPicPr/>
          <p:nvPr/>
        </p:nvPicPr>
        <p:blipFill>
          <a:blip r:embed="rId2"/>
          <a:stretch/>
        </p:blipFill>
        <p:spPr>
          <a:xfrm>
            <a:off x="0" y="1476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57" name="Прямоугольник 7"/>
          <p:cNvSpPr/>
          <p:nvPr/>
        </p:nvSpPr>
        <p:spPr>
          <a:xfrm>
            <a:off x="1528560" y="286560"/>
            <a:ext cx="10561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расходов бюджета муниципального образования город Тула за 2022-2025 годы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34563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CC751B5-849A-4B1A-9895-B5385A463BB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Таблица 3"/>
          <p:cNvGraphicFramePr/>
          <p:nvPr>
            <p:extLst>
              <p:ext uri="{D42A27DB-BD31-4B8C-83A1-F6EECF244321}">
                <p14:modId xmlns:p14="http://schemas.microsoft.com/office/powerpoint/2010/main" val="1268199799"/>
              </p:ext>
            </p:extLst>
          </p:nvPr>
        </p:nvGraphicFramePr>
        <p:xfrm>
          <a:off x="1538016" y="2761573"/>
          <a:ext cx="9473760" cy="3777107"/>
        </p:xfrm>
        <a:graphic>
          <a:graphicData uri="http://schemas.openxmlformats.org/drawingml/2006/table">
            <a:tbl>
              <a:tblPr/>
              <a:tblGrid>
                <a:gridCol w="3860640"/>
                <a:gridCol w="56131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Начальник финансового управления администрации города Тулы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Дробот Инна Дмитриевна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Адрес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300041, г. Тула, пр. Ленина, д. 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20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8(4872) 55-60-65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Адрес электронной почты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tula</a:t>
                      </a:r>
                      <a:r>
                        <a:rPr lang="ru-RU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.</a:t>
                      </a:r>
                      <a:r>
                        <a:rPr lang="en-US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fo</a:t>
                      </a:r>
                      <a:r>
                        <a:rPr lang="ru-RU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@</a:t>
                      </a:r>
                      <a:r>
                        <a:rPr lang="en-US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tularegion</a:t>
                      </a:r>
                      <a:r>
                        <a:rPr lang="ru-RU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.</a:t>
                      </a:r>
                      <a:r>
                        <a:rPr lang="en-US" sz="1800" b="0" u="sng" strike="noStrike" spc="-1">
                          <a:solidFill>
                            <a:schemeClr val="dk1"/>
                          </a:solidFill>
                          <a:uFillTx/>
                          <a:latin typeface="PT Astra Serif"/>
                          <a:hlinkClick r:id="rId2"/>
                        </a:rPr>
                        <a:t>ru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Режим работы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пн. - чт. с 9-00 часов до 18-00 часов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пт. с 9-00 часов до 17-00 часов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Выходные дни – суббота, воскресенье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PT Astra Serif"/>
                          <a:ea typeface="Calibri"/>
                        </a:rPr>
                        <a:t>Личный прием граждан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Calibri"/>
                        </a:rPr>
                        <a:t>Каждый третий четверг месяца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Calibri"/>
                        </a:rPr>
                        <a:t>с 15-00 часов до 17-00 часов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92" name="Прямоугольник 4"/>
          <p:cNvSpPr/>
          <p:nvPr/>
        </p:nvSpPr>
        <p:spPr>
          <a:xfrm>
            <a:off x="3085200" y="285840"/>
            <a:ext cx="7436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Контактная информация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Прямоугольник 5"/>
          <p:cNvSpPr/>
          <p:nvPr/>
        </p:nvSpPr>
        <p:spPr>
          <a:xfrm>
            <a:off x="3610800" y="1244880"/>
            <a:ext cx="673452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Calibri"/>
              </a:rPr>
              <a:t>Финансовое управление администрации города Тулы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Рисунок 1"/>
          <p:cNvPicPr/>
          <p:nvPr/>
        </p:nvPicPr>
        <p:blipFill>
          <a:blip r:embed="rId3"/>
          <a:stretch/>
        </p:blipFill>
        <p:spPr>
          <a:xfrm>
            <a:off x="764294" y="184500"/>
            <a:ext cx="1800720" cy="212076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3498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F08195E-30BB-4CC1-9B11-08FF5D743A9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Диаграмма 16"/>
          <p:cNvGraphicFramePr/>
          <p:nvPr>
            <p:extLst>
              <p:ext uri="{D42A27DB-BD31-4B8C-83A1-F6EECF244321}">
                <p14:modId xmlns:p14="http://schemas.microsoft.com/office/powerpoint/2010/main" val="3820293967"/>
              </p:ext>
            </p:extLst>
          </p:nvPr>
        </p:nvGraphicFramePr>
        <p:xfrm>
          <a:off x="451800" y="1521360"/>
          <a:ext cx="11327040" cy="493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0" name="Рисунок 6"/>
          <p:cNvPicPr/>
          <p:nvPr/>
        </p:nvPicPr>
        <p:blipFill>
          <a:blip r:embed="rId3"/>
          <a:stretch/>
        </p:blipFill>
        <p:spPr>
          <a:xfrm>
            <a:off x="0" y="14760"/>
            <a:ext cx="12191400" cy="10386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61" name="Прямоугольник 7"/>
          <p:cNvSpPr/>
          <p:nvPr/>
        </p:nvSpPr>
        <p:spPr>
          <a:xfrm>
            <a:off x="1201680" y="147960"/>
            <a:ext cx="10797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Структура расходов бюджета муниципального образования город Тула за 2025 год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Прямоугольник 1"/>
          <p:cNvSpPr/>
          <p:nvPr/>
        </p:nvSpPr>
        <p:spPr>
          <a:xfrm>
            <a:off x="2951280" y="416520"/>
            <a:ext cx="7030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(проект решения Тульской городской Думы)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sldNum" idx="28"/>
          </p:nvPr>
        </p:nvSpPr>
        <p:spPr>
          <a:xfrm>
            <a:off x="8610480" y="6356520"/>
            <a:ext cx="3389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EBEAE3-3140-443E-BF97-4793B48DBFC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Box 5"/>
          <p:cNvSpPr/>
          <p:nvPr/>
        </p:nvSpPr>
        <p:spPr>
          <a:xfrm>
            <a:off x="11116513" y="764757"/>
            <a:ext cx="107488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млн. руб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.,%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4" name="Object 3"/>
          <p:cNvGraphicFramePr/>
          <p:nvPr/>
        </p:nvGraphicFramePr>
        <p:xfrm>
          <a:off x="150480" y="-12960"/>
          <a:ext cx="4474440" cy="509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7" name="Прямоугольник 13"/>
          <p:cNvSpPr/>
          <p:nvPr/>
        </p:nvSpPr>
        <p:spPr>
          <a:xfrm>
            <a:off x="10123560" y="0"/>
            <a:ext cx="538920" cy="16056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Слайд </a:t>
            </a:r>
            <a:r>
              <a:rPr lang="en-US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9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Скругленный прямоугольник 14"/>
          <p:cNvSpPr/>
          <p:nvPr/>
        </p:nvSpPr>
        <p:spPr>
          <a:xfrm>
            <a:off x="3849940" y="805437"/>
            <a:ext cx="7760520" cy="595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50120" dist="250081" dir="8461089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          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В отчетном периоде приоритетным для муниципального образования город Тула являлось сохранение целевых показателей средней заработной платы отдельных категорий работников, установленных Указами Президента Российской Федерации. С 1 октября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2025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года произведена индексация должностных окладов (окладов, ставок) работников муниципальных учреждений муниципального образования город Тула на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4,5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процента. На эти цели направлено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92,0 млн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. руб. Выплаты заработной платы в бюджетной сфере осуществлялись в полном объеме в установленные сроки.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         На организацию горячего питания в общеобразовательных учреждениях расходы составили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633,4 млн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. руб.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         Расходы на развитие и укрепление материально-технической базы учреждений социальной сферы составили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1 976,5 млн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. руб.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         На строительство и капитальный ремонт объектов социально-культурной сферы направлено 2 194,7 млн. руб. (</a:t>
            </a:r>
            <a:r>
              <a:rPr lang="ru-RU" sz="1400" b="0" i="1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детские сады, школы,  спортивные объекты).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         В рамках реализации проекта «Народный бюджет» на ремонт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5-ти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объектов социальной сферы направлено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16,6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млн. руб.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         На социальные выплаты, предоставленные населению из бюджета в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2025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году: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-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32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молодых семей улучшили свои жилищные условия (направлено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72,1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млн. руб.);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   -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800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детей предоставлена единовременная выплата при рождении </a:t>
            </a:r>
            <a:r>
              <a:rPr lang="ru-RU" sz="1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(в размере на 1 и 2 ребенка – по 2 500 руб., на 3 ребенка и каждого последующего ребенка – по 25 000 руб.);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- 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осуществлены доплаты к пенсиям муниципальным служащим, выплаты лицам, награжденным Почетными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знаками</a:t>
            </a:r>
            <a:r>
              <a:rPr lang="ru-RU" sz="1400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4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предоставлены единовременные социальные выплаты </a:t>
            </a:r>
            <a:r>
              <a:rPr lang="ru-RU" sz="1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инвалидам и участникам Великой Отечественной войны в размере 50,0 тыс. руб. </a:t>
            </a:r>
            <a:endParaRPr lang="ru-RU" sz="1400" b="0" strike="noStrike" spc="-1" dirty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69" name="Рисунок 15"/>
          <p:cNvPicPr/>
          <p:nvPr/>
        </p:nvPicPr>
        <p:blipFill>
          <a:blip r:embed="rId4"/>
          <a:stretch/>
        </p:blipFill>
        <p:spPr>
          <a:xfrm>
            <a:off x="0" y="14760"/>
            <a:ext cx="12191400" cy="6984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70" name="Прямоугольник 7"/>
          <p:cNvSpPr/>
          <p:nvPr/>
        </p:nvSpPr>
        <p:spPr>
          <a:xfrm>
            <a:off x="1474560" y="67320"/>
            <a:ext cx="105354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Структура расходов бюджета муниципального образования город Тула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социальную </a:t>
            </a: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сферу в </a:t>
            </a:r>
            <a:r>
              <a:rPr lang="en-US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20</a:t>
            </a: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Рисунок 2"/>
          <p:cNvPicPr/>
          <p:nvPr/>
        </p:nvPicPr>
        <p:blipFill>
          <a:blip r:embed="rId5"/>
          <a:stretch/>
        </p:blipFill>
        <p:spPr>
          <a:xfrm>
            <a:off x="779056" y="4760327"/>
            <a:ext cx="2601512" cy="2046217"/>
          </a:xfrm>
          <a:prstGeom prst="rect">
            <a:avLst/>
          </a:prstGeom>
          <a:ln w="0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3443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E12401B-80F6-4AD7-8CF1-5D411D46D7A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18813"/>
              </p:ext>
            </p:extLst>
          </p:nvPr>
        </p:nvGraphicFramePr>
        <p:xfrm>
          <a:off x="122252" y="160560"/>
          <a:ext cx="4095508" cy="450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Box 5"/>
          <p:cNvSpPr/>
          <p:nvPr/>
        </p:nvSpPr>
        <p:spPr>
          <a:xfrm>
            <a:off x="11068920" y="713880"/>
            <a:ext cx="107488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млн. руб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.,%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Прямоугольник 18"/>
          <p:cNvSpPr/>
          <p:nvPr/>
        </p:nvSpPr>
        <p:spPr>
          <a:xfrm>
            <a:off x="10066680" y="-1800"/>
            <a:ext cx="599040" cy="198000"/>
          </a:xfrm>
          <a:prstGeom prst="rect">
            <a:avLst/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Слайд 1</a:t>
            </a:r>
            <a:r>
              <a:rPr lang="en-US" sz="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0</a:t>
            </a:r>
            <a:endParaRPr lang="ru-RU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Рисунок 17"/>
          <p:cNvPicPr/>
          <p:nvPr/>
        </p:nvPicPr>
        <p:blipFill>
          <a:blip r:embed="rId3"/>
          <a:stretch/>
        </p:blipFill>
        <p:spPr>
          <a:xfrm>
            <a:off x="0" y="14760"/>
            <a:ext cx="12191400" cy="6984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86" name="Прямоугольник 5"/>
          <p:cNvSpPr/>
          <p:nvPr/>
        </p:nvSpPr>
        <p:spPr>
          <a:xfrm>
            <a:off x="1746360" y="30600"/>
            <a:ext cx="10362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Структура расходов бюджета муниципального образования город Тула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на ЖКХ в 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20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Рисунок 6"/>
          <p:cNvPicPr/>
          <p:nvPr/>
        </p:nvPicPr>
        <p:blipFill>
          <a:blip r:embed="rId4"/>
          <a:stretch/>
        </p:blipFill>
        <p:spPr>
          <a:xfrm>
            <a:off x="6751582" y="4878882"/>
            <a:ext cx="4688211" cy="1827179"/>
          </a:xfrm>
          <a:prstGeom prst="rect">
            <a:avLst/>
          </a:prstGeom>
          <a:ln w="0">
            <a:noFill/>
          </a:ln>
        </p:spPr>
      </p:pic>
      <p:sp>
        <p:nvSpPr>
          <p:cNvPr id="288" name="PlaceHolder 1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3391200" cy="50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35C2B31-AF9B-403B-A471-916BEB0F413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95293" y="1016640"/>
            <a:ext cx="5671220" cy="3660868"/>
            <a:chOff x="4400312" y="1074118"/>
            <a:chExt cx="5473005" cy="44236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760749" y="1074118"/>
              <a:ext cx="51125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400" b="1" i="0" u="none" strike="noStrike" kern="1200" spc="0" baseline="0">
                  <a:solidFill>
                    <a:srgbClr val="00206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Расходы на ЖКХ в 202</a:t>
              </a:r>
              <a:r>
                <a:rPr lang="en-US" sz="1200" b="1" dirty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5</a:t>
              </a:r>
              <a:r>
                <a:rPr lang="ru-RU" sz="1200" b="1" dirty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 году осуществлялись в рамках </a:t>
              </a:r>
            </a:p>
            <a:p>
              <a:pPr algn="ctr">
                <a:defRPr sz="1400" b="1" i="0" u="none" strike="noStrike" kern="1200" spc="0" baseline="0">
                  <a:solidFill>
                    <a:srgbClr val="002060"/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1200" b="1" dirty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следующих муниципальных программ: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410250" y="1624663"/>
              <a:ext cx="2575666" cy="112769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Комплексное благоустройство муниципального образования </a:t>
              </a: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город Тула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400312" y="2828766"/>
              <a:ext cx="2585604" cy="10866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Формирование современной городской среды</a:t>
              </a:r>
            </a:p>
            <a:p>
              <a:pPr lvl="0" algn="ctr"/>
              <a:r>
                <a:rPr lang="ru-RU" sz="1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                                     </a:t>
              </a:r>
              <a:endParaRPr lang="ru-RU" sz="1000" b="1" dirty="0">
                <a:solidFill>
                  <a:srgbClr val="0D03D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7102830" y="2828767"/>
              <a:ext cx="2575666" cy="108661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Повышение качества жилищного фонда и создание комфортных условий для проживания населения муниципального образования город Тула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102831" y="3991786"/>
              <a:ext cx="2592749" cy="1083653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Обеспечение доступным, комфортным жильем отдельных категорий граждан муниципального образования город Тула</a:t>
              </a:r>
            </a:p>
            <a:p>
              <a:pPr lvl="0" algn="ctr"/>
              <a:endParaRPr lang="ru-RU" sz="1000" b="1" dirty="0">
                <a:solidFill>
                  <a:srgbClr val="0D03D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4401613" y="3991786"/>
              <a:ext cx="2584303" cy="1086613"/>
            </a:xfrm>
            <a:prstGeom prst="roundRect">
              <a:avLst/>
            </a:prstGeom>
            <a:solidFill>
              <a:srgbClr val="D8BEEC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sz="1000" b="1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Развитие градостроительной деятельности на территории муниципального образования город Тула</a:t>
              </a:r>
            </a:p>
            <a:p>
              <a:pPr lvl="0" algn="ctr"/>
              <a:endParaRPr lang="ru-RU" sz="1000" b="1" dirty="0">
                <a:solidFill>
                  <a:srgbClr val="0D03DB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410250" y="5185865"/>
              <a:ext cx="5268246" cy="3119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Реализация проекта «Народный бюджет» в муниципальном образовании город Тула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102830" y="1609037"/>
              <a:ext cx="2575666" cy="114332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0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Благоустройство территории, поддержание жизнедеятельности и удовлетворение потребностей жителей территориальных  округов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5527" y="1074118"/>
            <a:ext cx="5970679" cy="5370644"/>
            <a:chOff x="245527" y="1074118"/>
            <a:chExt cx="4705102" cy="4506527"/>
          </a:xfrm>
        </p:grpSpPr>
        <p:sp>
          <p:nvSpPr>
            <p:cNvPr id="19" name="TextBox 10"/>
            <p:cNvSpPr txBox="1"/>
            <p:nvPr/>
          </p:nvSpPr>
          <p:spPr>
            <a:xfrm>
              <a:off x="245527" y="1081479"/>
              <a:ext cx="47051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Удельный </a:t>
              </a:r>
              <a:r>
                <a:rPr lang="ru-RU" sz="12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вес в расходах бюджета – 24,2%  </a:t>
              </a:r>
            </a:p>
            <a:p>
              <a:pPr algn="ctr"/>
              <a:endParaRPr lang="ru-RU" sz="9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856137"/>
                </p:ext>
              </p:extLst>
            </p:nvPr>
          </p:nvGraphicFramePr>
          <p:xfrm>
            <a:off x="427674" y="1074118"/>
            <a:ext cx="4095508" cy="4506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Овал 27"/>
            <p:cNvSpPr/>
            <p:nvPr/>
          </p:nvSpPr>
          <p:spPr>
            <a:xfrm>
              <a:off x="1970552" y="2277102"/>
              <a:ext cx="994717" cy="778277"/>
            </a:xfrm>
            <a:prstGeom prst="ellipse">
              <a:avLst/>
            </a:prstGeom>
            <a:solidFill>
              <a:schemeClr val="bg1">
                <a:lumMod val="95000"/>
                <a:alpha val="7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016094" y="2467818"/>
              <a:ext cx="903633" cy="4924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 dirty="0" smtClean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9 613,7</a:t>
              </a:r>
            </a:p>
            <a:p>
              <a:pPr algn="ctr"/>
              <a:r>
                <a:rPr lang="ru-RU" sz="1200" b="1" dirty="0" smtClean="0"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100,0%</a:t>
              </a:r>
              <a:endPara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7"/>
          <p:cNvPicPr/>
          <p:nvPr/>
        </p:nvPicPr>
        <p:blipFill>
          <a:blip r:embed="rId2"/>
          <a:stretch/>
        </p:blipFill>
        <p:spPr>
          <a:xfrm>
            <a:off x="0" y="14760"/>
            <a:ext cx="12191400" cy="7848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291" name="Прямоугольник 8"/>
          <p:cNvSpPr/>
          <p:nvPr/>
        </p:nvSpPr>
        <p:spPr>
          <a:xfrm>
            <a:off x="1741320" y="95760"/>
            <a:ext cx="10725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Структура расходов бюджета муниципального образования город Тула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по разделу «Национальная экономика» в 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202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Рисунок 15"/>
          <p:cNvPicPr/>
          <p:nvPr/>
        </p:nvPicPr>
        <p:blipFill>
          <a:blip r:embed="rId3"/>
          <a:stretch/>
        </p:blipFill>
        <p:spPr>
          <a:xfrm>
            <a:off x="4751516" y="3324317"/>
            <a:ext cx="3809160" cy="3363120"/>
          </a:xfrm>
          <a:prstGeom prst="rect">
            <a:avLst/>
          </a:prstGeom>
          <a:ln w="0">
            <a:noFill/>
          </a:ln>
          <a:scene3d>
            <a:camera prst="perspectiveFront"/>
            <a:lightRig rig="threePt" dir="t"/>
          </a:scene3d>
        </p:spPr>
      </p:pic>
      <p:sp>
        <p:nvSpPr>
          <p:cNvPr id="297" name="TextBox 5"/>
          <p:cNvSpPr/>
          <p:nvPr/>
        </p:nvSpPr>
        <p:spPr>
          <a:xfrm>
            <a:off x="11116513" y="815040"/>
            <a:ext cx="107488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млн. руб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.,%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2620" y="1175631"/>
            <a:ext cx="4616626" cy="5441642"/>
            <a:chOff x="808228" y="1187758"/>
            <a:chExt cx="4095508" cy="4765546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601059"/>
                </p:ext>
              </p:extLst>
            </p:nvPr>
          </p:nvGraphicFramePr>
          <p:xfrm>
            <a:off x="808228" y="1446777"/>
            <a:ext cx="4095508" cy="4506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0"/>
            <p:cNvSpPr txBox="1"/>
            <p:nvPr/>
          </p:nvSpPr>
          <p:spPr>
            <a:xfrm>
              <a:off x="1145624" y="1187758"/>
              <a:ext cx="3203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Удельный вес в расходах бюджета – 15,6% 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03880" y="1289236"/>
            <a:ext cx="4944653" cy="2595448"/>
            <a:chOff x="3921185" y="3002130"/>
            <a:chExt cx="4944653" cy="214749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921186" y="4564595"/>
              <a:ext cx="4944652" cy="5850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Развитие градостроительной деятельности на территории муниципального образования город Тула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21185" y="3822370"/>
              <a:ext cx="4944653" cy="6841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Реализация проекта «Народный бюджет» в муниципальном </a:t>
              </a:r>
            </a:p>
            <a:p>
              <a:pPr lvl="0" algn="ctr"/>
              <a:r>
                <a:rPr lang="ru-RU" sz="16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образовании город Тула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921186" y="3002130"/>
              <a:ext cx="4936103" cy="76218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6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Развитие</a:t>
              </a:r>
              <a:r>
                <a:rPr lang="ru-RU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транспорта и повышение безопасности дорожного движения в муниципальном образовании город Тула </a:t>
              </a: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8B8B8B"/>
                </a:solidFill>
                <a:latin typeface="Calibri"/>
              </a:rPr>
              <a:t>23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Прямоугольник 3"/>
          <p:cNvSpPr/>
          <p:nvPr/>
        </p:nvSpPr>
        <p:spPr>
          <a:xfrm>
            <a:off x="677880" y="1828440"/>
            <a:ext cx="10877400" cy="796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u="sng" strike="noStrike" spc="-1">
                <a:solidFill>
                  <a:srgbClr val="000000"/>
                </a:solidFill>
                <a:uFillTx/>
                <a:latin typeface="PT Astra Serif"/>
                <a:ea typeface="DejaVu Sans"/>
              </a:rPr>
              <a:t>Муниципальная программа </a:t>
            </a:r>
            <a:r>
              <a:rPr lang="ru-RU" sz="1800" b="0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ответственный исполнитель муниципальной программы в соответствии с возложенными на него функциями.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Прямоугольник 5"/>
          <p:cNvSpPr/>
          <p:nvPr/>
        </p:nvSpPr>
        <p:spPr>
          <a:xfrm>
            <a:off x="3706920" y="3756600"/>
            <a:ext cx="761940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	Муниципальным образованием город Тула в 20</a:t>
            </a:r>
            <a:r>
              <a:rPr lang="en-US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5 году реализовывались 27 муниципальных программ, расходы по которым составили 37 344,3 млн. руб. или 98,0% к плану по сводной бюджетной росписи.    	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	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5" name="Рисунок 8"/>
          <p:cNvPicPr/>
          <p:nvPr/>
        </p:nvPicPr>
        <p:blipFill>
          <a:blip r:embed="rId2"/>
          <a:stretch/>
        </p:blipFill>
        <p:spPr>
          <a:xfrm>
            <a:off x="0" y="14760"/>
            <a:ext cx="12191400" cy="97128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306" name="Прямоугольник 9"/>
          <p:cNvSpPr/>
          <p:nvPr/>
        </p:nvSpPr>
        <p:spPr>
          <a:xfrm>
            <a:off x="382680" y="257400"/>
            <a:ext cx="111722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Муниципальные программы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Рисунок 6"/>
          <p:cNvPicPr/>
          <p:nvPr/>
        </p:nvPicPr>
        <p:blipFill>
          <a:blip r:embed="rId3"/>
          <a:stretch/>
        </p:blipFill>
        <p:spPr>
          <a:xfrm>
            <a:off x="609120" y="3053880"/>
            <a:ext cx="2490120" cy="353736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D10BC9-64D7-4DB4-B377-25316F47705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Таблица 2"/>
          <p:cNvGraphicFramePr/>
          <p:nvPr>
            <p:extLst>
              <p:ext uri="{D42A27DB-BD31-4B8C-83A1-F6EECF244321}">
                <p14:modId xmlns:p14="http://schemas.microsoft.com/office/powerpoint/2010/main" val="1083192122"/>
              </p:ext>
            </p:extLst>
          </p:nvPr>
        </p:nvGraphicFramePr>
        <p:xfrm>
          <a:off x="-25920" y="1108440"/>
          <a:ext cx="12191040" cy="5907120"/>
        </p:xfrm>
        <a:graphic>
          <a:graphicData uri="http://schemas.openxmlformats.org/drawingml/2006/table">
            <a:tbl>
              <a:tblPr/>
              <a:tblGrid>
                <a:gridCol w="490320"/>
                <a:gridCol w="8777520"/>
                <a:gridCol w="971280"/>
                <a:gridCol w="1013040"/>
                <a:gridCol w="938880"/>
              </a:tblGrid>
              <a:tr h="1030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96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«Развитие  образования»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14 923,3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16 </a:t>
                      </a:r>
                      <a:r>
                        <a:rPr lang="ru-RU" sz="1300" b="0" strike="noStrike" spc="-1" smtClean="0">
                          <a:solidFill>
                            <a:schemeClr val="dk1"/>
                          </a:solidFill>
                          <a:latin typeface="PT Astra Serif"/>
                        </a:rPr>
                        <a:t>140,1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16 086,4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253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46,532%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42,362%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43,076%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542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Создание современной и безопасной цифровой образовательной среды, обеспечивающей высокое качество и доступность образования всех видов и уровней.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функционирования системы патриотического воспитания граждан Российской Федерации.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Приведение в соответствие нормативным требованиям зданий общеобразовательных организаций.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программам, организация предоставления дополнительного образования детей.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6. Обеспечение содержания зданий и сооружений муниципальных учреждений, находящихся в подведомственном подчинении управления образования администрации города Тулы, обустройства прилегающих к ним территорий, создание условий для содержания детей.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7. Обеспечение получения дошкольного, начального общего, основного общего и среднего общего образования в частных образовательных организациях.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8. Обеспечение социальной поддержки и стимулирования обучающихся и работников муниципальных образовательных учреждений.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310" name="Прямоугольник 6"/>
          <p:cNvSpPr/>
          <p:nvPr/>
        </p:nvSpPr>
        <p:spPr>
          <a:xfrm>
            <a:off x="10812544" y="800640"/>
            <a:ext cx="12892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(млн.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руб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.</a:t>
            </a:r>
            <a:r>
              <a:rPr lang="en-US" sz="1400" spc="-1" dirty="0">
                <a:solidFill>
                  <a:srgbClr val="000000"/>
                </a:solidFill>
                <a:latin typeface="Corbel"/>
                <a:ea typeface="DejaVu Sans"/>
              </a:rPr>
              <a:t>,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%)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Рисунок 7"/>
          <p:cNvPicPr/>
          <p:nvPr/>
        </p:nvPicPr>
        <p:blipFill>
          <a:blip r:embed="rId2"/>
          <a:stretch/>
        </p:blipFill>
        <p:spPr>
          <a:xfrm>
            <a:off x="0" y="2520"/>
            <a:ext cx="12191400" cy="81432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312" name="Прямоугольник 8"/>
          <p:cNvSpPr/>
          <p:nvPr/>
        </p:nvSpPr>
        <p:spPr>
          <a:xfrm>
            <a:off x="1515240" y="14760"/>
            <a:ext cx="109458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муниципальных программ муниципального образования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город Тула в 2025 году (проект решения Тульской городской Думы)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871D0D1-B496-425F-8B79-C97861CFF79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Таблица 2"/>
          <p:cNvGraphicFramePr/>
          <p:nvPr>
            <p:extLst>
              <p:ext uri="{D42A27DB-BD31-4B8C-83A1-F6EECF244321}">
                <p14:modId xmlns:p14="http://schemas.microsoft.com/office/powerpoint/2010/main" val="3389882461"/>
              </p:ext>
            </p:extLst>
          </p:nvPr>
        </p:nvGraphicFramePr>
        <p:xfrm>
          <a:off x="0" y="14760"/>
          <a:ext cx="12191040" cy="6842160"/>
        </p:xfrm>
        <a:graphic>
          <a:graphicData uri="http://schemas.openxmlformats.org/drawingml/2006/table">
            <a:tbl>
              <a:tblPr/>
              <a:tblGrid>
                <a:gridCol w="490320"/>
                <a:gridCol w="8777520"/>
                <a:gridCol w="971280"/>
                <a:gridCol w="1013040"/>
                <a:gridCol w="938880"/>
              </a:tblGrid>
              <a:tr h="1139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097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9. Обеспечение детей организованными формами отдыха и оздоровления, содействие в организации временного трудоустройства несовершеннолетних граждан.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10. Обеспечение и создание условий для реализации муниципальной программы муниципального образования город Тула «Развитие образования» в соответствии с установленными сроками (нормами).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36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 «Развитие культуры</a:t>
                      </a:r>
                      <a:r>
                        <a:rPr lang="en-US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 </a:t>
                      </a: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и туризма»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1 493,3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1 614,2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1614,0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4,656%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4,237%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4,322%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1457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граждан доступными и качественными услугами в сфере культуры и событийного туризма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Обеспечение развития муниципальных библиотек.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Техническое оснащение муниципальных музеев.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Государственная поддержка отрасли культуры (оснащение образовательных учреждений в сфере культуры (детских школ искусств и училищ) музыкальными инструментами, оборудованием и учебными материалами).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Государственная поддержка региональных программ по проектированию туристского кода центра города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Модернизация библиотек в части комплектования книжных фондов.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6. Обеспечение развития и укрепления материальнотехнической базы домов культуры в населенных пунктах с числом жителей до 50 тысяч человек.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7. Оказание муниципальных услуг (выполнение работ).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8. Организация и проведение мероприятий.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9. Обеспечение благоприятных условий для повышения доступности и улучшения качества предоставления муниципальных услуг, предоставляемых муниципальными учреждениями.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10. Реализация законов Тульской области.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11. Обеспечение и создание условий для реализации муниципальной программы в соответствии с установленными сроками и задачами.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12. 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16" name="PlaceHolder 1"/>
          <p:cNvSpPr>
            <a:spLocks noGrp="1"/>
          </p:cNvSpPr>
          <p:nvPr>
            <p:ph type="sldNum" idx="34"/>
          </p:nvPr>
        </p:nvSpPr>
        <p:spPr>
          <a:xfrm>
            <a:off x="8610480" y="6356520"/>
            <a:ext cx="34203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0D2CEE4-A572-4265-ADB6-56BDAE47B6D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Таблица 1"/>
          <p:cNvGraphicFramePr/>
          <p:nvPr>
            <p:extLst>
              <p:ext uri="{D42A27DB-BD31-4B8C-83A1-F6EECF244321}">
                <p14:modId xmlns:p14="http://schemas.microsoft.com/office/powerpoint/2010/main" val="1238270690"/>
              </p:ext>
            </p:extLst>
          </p:nvPr>
        </p:nvGraphicFramePr>
        <p:xfrm>
          <a:off x="133200" y="-228600"/>
          <a:ext cx="11943720" cy="6960240"/>
        </p:xfrm>
        <a:graphic>
          <a:graphicData uri="http://schemas.openxmlformats.org/drawingml/2006/table">
            <a:tbl>
              <a:tblPr/>
              <a:tblGrid>
                <a:gridCol w="255240"/>
                <a:gridCol w="8792640"/>
                <a:gridCol w="972720"/>
                <a:gridCol w="941040"/>
                <a:gridCol w="982080"/>
              </a:tblGrid>
              <a:tr h="107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2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«Развитие физической культуры и спорта»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871,3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883,9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883,5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2,717%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2,320</a:t>
                      </a: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2,366%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2500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Развитие массовой физической культуры и спорта, совершенствование системы физического воспитания населения.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Организация физкультурно-спортивных мероприятий, пропаганда физической культуры и спорта как важнейшей составляющей здорового образа жизни.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Сохранение и развитие материально-технической базы муниципальных учреждений физической культуры и спорта.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Обеспечение условий для реализации муниципальной программы муниципального образования город Тула «Развитие физической культуры и спорта».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«Обеспечение доступным, комфортным жильем отдельных категорий граждан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668,9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826,8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826,2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2,086%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2,170%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2,212%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545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доступным и комфортным жильем отдельных категорий граждан муниципального образования город Тула.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Переселение граждан, проживающих в аварийном жилом фонде.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18" name="PlaceHolder 1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3466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FC232D8-EBDA-4843-AFD6-743E5D74219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Таблица 1"/>
          <p:cNvGraphicFramePr/>
          <p:nvPr>
            <p:extLst>
              <p:ext uri="{D42A27DB-BD31-4B8C-83A1-F6EECF244321}">
                <p14:modId xmlns:p14="http://schemas.microsoft.com/office/powerpoint/2010/main" val="776389578"/>
              </p:ext>
            </p:extLst>
          </p:nvPr>
        </p:nvGraphicFramePr>
        <p:xfrm>
          <a:off x="133200" y="247680"/>
          <a:ext cx="11943720" cy="5905800"/>
        </p:xfrm>
        <a:graphic>
          <a:graphicData uri="http://schemas.openxmlformats.org/drawingml/2006/table">
            <a:tbl>
              <a:tblPr/>
              <a:tblGrid>
                <a:gridCol w="255240"/>
                <a:gridCol w="8792640"/>
                <a:gridCol w="972720"/>
                <a:gridCol w="941040"/>
                <a:gridCol w="982080"/>
              </a:tblGrid>
              <a:tr h="129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214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 «Развитие транспорта и повышение безопасности дорожного движения в муниципальном образовании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3 662,8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5 468,3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5 438,9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400920"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Цели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Обеспечение гарантий законных прав населения на безопасное дорожное движение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Приведение в нормативное состояние автомобильных дорог общего пользования местного значения.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транспортного обслуживания населения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Обеспечение перевозчиков Субсидией на возмещение выпадающих доходов, недополученных в результате предоставления льгот по оплате проезда учащихся общеобразовательных учреждений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Обеспечение безопасности дорожного движения посредством совершенствования улично-дорожной сети.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6. Обеспечение управления реализацией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 на 2020 - 2026 годы».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7. Участие в реализации муниципальной программы и достижение предусмотренных муниципальной программой показателей результативности и эффективности.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11,421%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14,352%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14,564%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20" name="PlaceHolder 1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3458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019F027-F463-4296-86ED-D3D61376746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Таблица 1"/>
          <p:cNvGraphicFramePr/>
          <p:nvPr>
            <p:extLst>
              <p:ext uri="{D42A27DB-BD31-4B8C-83A1-F6EECF244321}">
                <p14:modId xmlns:p14="http://schemas.microsoft.com/office/powerpoint/2010/main" val="2299548044"/>
              </p:ext>
            </p:extLst>
          </p:nvPr>
        </p:nvGraphicFramePr>
        <p:xfrm>
          <a:off x="173160" y="317520"/>
          <a:ext cx="11828520" cy="5793120"/>
        </p:xfrm>
        <a:graphic>
          <a:graphicData uri="http://schemas.openxmlformats.org/drawingml/2006/table">
            <a:tbl>
              <a:tblPr/>
              <a:tblGrid>
                <a:gridCol w="431280"/>
                <a:gridCol w="8629920"/>
                <a:gridCol w="973080"/>
                <a:gridCol w="895680"/>
                <a:gridCol w="898560"/>
              </a:tblGrid>
              <a:tr h="149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428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6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«Энергосбережение и повышение энергетической эффективности в муниципальном образовании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71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0,031%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0,022%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0,022%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5801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Снижение потребления энергоресурсов.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Обеспечение энергосбережения в муниципальных учреждениях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Выявление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22" name="PlaceHolder 1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33915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A43E71-33E9-4049-A8B5-100B83C1F0B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1"/>
          <p:cNvSpPr/>
          <p:nvPr/>
        </p:nvSpPr>
        <p:spPr>
          <a:xfrm>
            <a:off x="557640" y="435960"/>
            <a:ext cx="11173320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Уважаемые жители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муниципального образования город Тула!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          	Исполнение бюджета – это этап бюджетного процесса, который начинается с момента утверждения решения о бюджете и продолжается в течение всего финансового года.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       	Бюджет для граждан, составленный на основе отчета об исполнении бюджета муниципального образования город Тула за 20</a:t>
            </a:r>
            <a:r>
              <a:rPr lang="en-US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5 год – документ, содержащий основные положения решения Тульской городской Думы о бюджете муниципального образования город Тула и отчета о его исполнении в виде открытой и понятной гражданам информации.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       	 Итоги исполнения бюджета муниципального образования город Тула за 20</a:t>
            </a:r>
            <a:r>
              <a:rPr lang="en-US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5 год свидетельствуют о том, что большая часть бюджетных средств направлялась на финансирование расходов социального характера.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       	 Расходы бюджета </a:t>
            </a:r>
            <a:r>
              <a:rPr lang="ru-RU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муниципального образования город Тула за 20</a:t>
            </a:r>
            <a:r>
              <a:rPr lang="en-US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5 год на 93,9% реализованы программно-целевым методом.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0000"/>
                </a:solidFill>
                <a:latin typeface="PT Astra Serif"/>
                <a:ea typeface="DejaVu Sans"/>
              </a:rPr>
              <a:t>     	</a:t>
            </a:r>
            <a:r>
              <a:rPr lang="ru-RU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 Муниципальное образование город Тула в 20</a:t>
            </a:r>
            <a:r>
              <a:rPr lang="en-US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5 году участвовало в реализации </a:t>
            </a:r>
            <a:r>
              <a:rPr lang="en-US" sz="1800" b="0" strike="noStrike" spc="-1" dirty="0">
                <a:solidFill>
                  <a:srgbClr val="0D0D0D"/>
                </a:solidFill>
                <a:latin typeface="PT Astra Serif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8 региональных проектов «Жилье», «Региональная и местная дорожная сеть», «Модернизация коммунальной инфраструктуры», «Формирование комфортной городской среды», «Россия - страна возможностей», «Все лучшее детям», «Педагоги и наставники», «Семейные ценности и инфраструктура культуры», входящих в состав 3 национальных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PT Astra Serif"/>
                <a:ea typeface="PT Astra Serif"/>
              </a:rPr>
              <a:t>проектов «Инфраструктура </a:t>
            </a: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PT Astra Serif"/>
              </a:rPr>
              <a:t>для жизни», «Молодежь и дети», «Семья». 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34653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052E294-BE67-42EB-A08E-2F3BA434F04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Таблица 1"/>
          <p:cNvGraphicFramePr/>
          <p:nvPr>
            <p:extLst>
              <p:ext uri="{D42A27DB-BD31-4B8C-83A1-F6EECF244321}">
                <p14:modId xmlns:p14="http://schemas.microsoft.com/office/powerpoint/2010/main" val="2965441060"/>
              </p:ext>
            </p:extLst>
          </p:nvPr>
        </p:nvGraphicFramePr>
        <p:xfrm>
          <a:off x="0" y="0"/>
          <a:ext cx="12190680" cy="6171480"/>
        </p:xfrm>
        <a:graphic>
          <a:graphicData uri="http://schemas.openxmlformats.org/drawingml/2006/table">
            <a:tbl>
              <a:tblPr/>
              <a:tblGrid>
                <a:gridCol w="444600"/>
                <a:gridCol w="8894160"/>
                <a:gridCol w="1002960"/>
                <a:gridCol w="923040"/>
                <a:gridCol w="925920"/>
              </a:tblGrid>
              <a:tr h="144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7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20,8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22,2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22,2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938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0,065%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0,058%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0,059%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5456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 посредством информированности населения о деятельности органов местного самоуправления.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2. Реализация механизма муниципальной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3. Создание условий для развития территориальных общественных самоуправлений для решения проблем местного сообщества.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324" name="PlaceHolder 1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342972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4F4B00D-B1F7-456C-B72F-E3832B2644D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Таблица 1"/>
          <p:cNvGraphicFramePr/>
          <p:nvPr>
            <p:extLst>
              <p:ext uri="{D42A27DB-BD31-4B8C-83A1-F6EECF244321}">
                <p14:modId xmlns:p14="http://schemas.microsoft.com/office/powerpoint/2010/main" val="3171243263"/>
              </p:ext>
            </p:extLst>
          </p:nvPr>
        </p:nvGraphicFramePr>
        <p:xfrm>
          <a:off x="0" y="-231228"/>
          <a:ext cx="12191040" cy="7089228"/>
        </p:xfrm>
        <a:graphic>
          <a:graphicData uri="http://schemas.openxmlformats.org/drawingml/2006/table">
            <a:tbl>
              <a:tblPr/>
              <a:tblGrid>
                <a:gridCol w="444600"/>
                <a:gridCol w="8929800"/>
                <a:gridCol w="985320"/>
                <a:gridCol w="932040"/>
                <a:gridCol w="899280"/>
              </a:tblGrid>
              <a:tr h="1084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81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«Развитие муниципальной службы в администрации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</a:t>
                      </a: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45291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893451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Формирование квалифицированного кадрового состава муниципальной службы, обеспечивающего эффективное функционирование органов местного самоуправления, создание условий для развития и совершенствования муниципальной службы.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1.Внедрение эффективных технологий кадровой работы, направленных на подбор квалифицированных кадров для муниципальной службы, оценку эффективности деятельности муниципальных служащих, повышение их профессиональной компетентности, создание условий для результативной профессиональной служебной деятельности и должностного (служебного) роста.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Обеспечение непрерывного профессионального развития сотрудников администрации.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Осуществление мер противодействия и профилактики коррупционных проявлений на муниципальной службе.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52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«Развитие и поддержка субъектов малого и среднего предпринимательства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5,7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5,7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45291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0,019%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0,015%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0,015%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187696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 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26" name="PlaceHolder 1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3439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3F49C8-F718-4D0E-B027-BFD8756AEA7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Таблица 1"/>
          <p:cNvGraphicFramePr/>
          <p:nvPr>
            <p:extLst>
              <p:ext uri="{D42A27DB-BD31-4B8C-83A1-F6EECF244321}">
                <p14:modId xmlns:p14="http://schemas.microsoft.com/office/powerpoint/2010/main" val="1277768738"/>
              </p:ext>
            </p:extLst>
          </p:nvPr>
        </p:nvGraphicFramePr>
        <p:xfrm>
          <a:off x="0" y="58320"/>
          <a:ext cx="12191040" cy="6208200"/>
        </p:xfrm>
        <a:graphic>
          <a:graphicData uri="http://schemas.openxmlformats.org/drawingml/2006/table">
            <a:tbl>
              <a:tblPr/>
              <a:tblGrid>
                <a:gridCol w="452880"/>
                <a:gridCol w="8904960"/>
                <a:gridCol w="957600"/>
                <a:gridCol w="949680"/>
                <a:gridCol w="925920"/>
              </a:tblGrid>
              <a:tr h="114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«Комплексное благоустройство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3 709,3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4 445,0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4389,1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124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11,566%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,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667%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1,753%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55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мероприятий по комплексному благоустройству и поддержанию санитарного порядка на территории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7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«Управление муниципальным и иным имуществом, распоряжение которым отнесено к полномочиям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222,5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263,1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241,5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4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0,694%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0,690%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0,647%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</a:tr>
              <a:tr h="15134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 Повышение эффективности в управлении и распоряжении муниципальным имуществом.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Создание условий для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" name="PlaceHolder 1"/>
          <p:cNvSpPr>
            <a:spLocks noGrp="1"/>
          </p:cNvSpPr>
          <p:nvPr>
            <p:ph type="sldNum" idx="40"/>
          </p:nvPr>
        </p:nvSpPr>
        <p:spPr>
          <a:xfrm>
            <a:off x="9311400" y="638028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C918BF1-15C4-40BD-9748-DE38EC1C47C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Таблица 1"/>
          <p:cNvGraphicFramePr/>
          <p:nvPr>
            <p:extLst>
              <p:ext uri="{D42A27DB-BD31-4B8C-83A1-F6EECF244321}">
                <p14:modId xmlns:p14="http://schemas.microsoft.com/office/powerpoint/2010/main" val="783642658"/>
              </p:ext>
            </p:extLst>
          </p:nvPr>
        </p:nvGraphicFramePr>
        <p:xfrm>
          <a:off x="0" y="-228600"/>
          <a:ext cx="12191040" cy="4359120"/>
        </p:xfrm>
        <a:graphic>
          <a:graphicData uri="http://schemas.openxmlformats.org/drawingml/2006/table">
            <a:tbl>
              <a:tblPr/>
              <a:tblGrid>
                <a:gridCol w="452880"/>
                <a:gridCol w="8904960"/>
                <a:gridCol w="957600"/>
                <a:gridCol w="949680"/>
                <a:gridCol w="925920"/>
              </a:tblGrid>
              <a:tr h="97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29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«Управление муниципальными финансами»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910,8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922,9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549,5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656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2,840%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2,422%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1,471%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7741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Организация бюджетного процесса в муниципальном образовании город Тула и его нормативно-методическое обеспечение;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Эффективное управление муниципальным долгом;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внутреннего муниципального финансового контроля;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Повышение качества финансового менеджмента главных администраторов бюджетных средств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Формирование единого информационного пространства, применение информационных и телекоммуникационных технологий в сфере управления муниципальными финансами;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6. Обеспечение открытости и прозрачности деятельности финансового управления администрации города Тулы и обеспечение управления реализацией муниципальной программы муниципального образования город Тула «Управление муниципальными финансами». 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" name="Таблица 2"/>
          <p:cNvGraphicFramePr/>
          <p:nvPr/>
        </p:nvGraphicFramePr>
        <p:xfrm>
          <a:off x="0" y="4113720"/>
          <a:ext cx="12191040" cy="2545080"/>
        </p:xfrm>
        <a:graphic>
          <a:graphicData uri="http://schemas.openxmlformats.org/drawingml/2006/table">
            <a:tbl>
              <a:tblPr/>
              <a:tblGrid>
                <a:gridCol w="456840"/>
                <a:gridCol w="8902800"/>
                <a:gridCol w="964080"/>
                <a:gridCol w="947520"/>
                <a:gridCol w="919800"/>
              </a:tblGrid>
              <a:tr h="483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13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Муниципальная программа «Обеспечение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Тула»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81,5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70,0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68,0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280"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0,254%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0,184%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0,182%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</a:tr>
              <a:tr h="15429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9289210" y="6294480"/>
            <a:ext cx="2742480" cy="364320"/>
          </a:xfrm>
        </p:spPr>
        <p:txBody>
          <a:bodyPr/>
          <a:lstStyle/>
          <a:p>
            <a:fld id="{7F65E98A-FECF-49CE-83E4-36A9D74C2444}" type="slidenum">
              <a:t>33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Таблица 1"/>
          <p:cNvGraphicFramePr/>
          <p:nvPr>
            <p:extLst>
              <p:ext uri="{D42A27DB-BD31-4B8C-83A1-F6EECF244321}">
                <p14:modId xmlns:p14="http://schemas.microsoft.com/office/powerpoint/2010/main" val="831528960"/>
              </p:ext>
            </p:extLst>
          </p:nvPr>
        </p:nvGraphicFramePr>
        <p:xfrm>
          <a:off x="0" y="0"/>
          <a:ext cx="12191400" cy="4923120"/>
        </p:xfrm>
        <a:graphic>
          <a:graphicData uri="http://schemas.openxmlformats.org/drawingml/2006/table">
            <a:tbl>
              <a:tblPr/>
              <a:tblGrid>
                <a:gridCol w="478440"/>
                <a:gridCol w="8807400"/>
                <a:gridCol w="985320"/>
                <a:gridCol w="991800"/>
                <a:gridCol w="928440"/>
              </a:tblGrid>
              <a:tr h="38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14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муниципальном  образовании  город 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0,6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0,6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0,6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671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1%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63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Снижение уровня незаконного употребления наркотических и других психоактивных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Повышение эффективности противодействия и профилактики незаконного употребления наркотиков и других психоактивных веществ среди подростков и молодежи.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Пропаганда здорового образа жизни, привлечение подростков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Реализация мероприятий, в том числе в рамках межведомственного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взаимодействия по выявлению, предупреждению и противодействию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злоупотреблению наркотиками и их независимому обороту.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2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«Реализация проекта «Народный бюджет» в муниципальном образовании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45, 2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206,4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196,5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88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0,141%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0,542%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0,526%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2" name="Таблица 2"/>
          <p:cNvGraphicFramePr/>
          <p:nvPr/>
        </p:nvGraphicFramePr>
        <p:xfrm>
          <a:off x="0" y="4923720"/>
          <a:ext cx="12191400" cy="1629360"/>
        </p:xfrm>
        <a:graphic>
          <a:graphicData uri="http://schemas.openxmlformats.org/drawingml/2006/table">
            <a:tbl>
              <a:tblPr/>
              <a:tblGrid>
                <a:gridCol w="485640"/>
                <a:gridCol w="8800920"/>
                <a:gridCol w="981000"/>
                <a:gridCol w="942120"/>
                <a:gridCol w="981720"/>
              </a:tblGrid>
              <a:tr h="1629360">
                <a:tc>
                  <a:txBody>
                    <a:bodyPr/>
                    <a:lstStyle/>
                    <a:p>
                      <a:endParaRPr lang="ru-RU" sz="110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Цель муниципальной программы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  <a:r>
                        <a:rPr lang="ru-RU" sz="1100" b="0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.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9448920" y="6370920"/>
            <a:ext cx="2742480" cy="364320"/>
          </a:xfrm>
        </p:spPr>
        <p:txBody>
          <a:bodyPr/>
          <a:lstStyle/>
          <a:p>
            <a:fld id="{374F729F-2BF8-4F22-86E8-32C390787C66}" type="slidenum">
              <a:t>34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Таблица 1"/>
          <p:cNvGraphicFramePr/>
          <p:nvPr>
            <p:extLst>
              <p:ext uri="{D42A27DB-BD31-4B8C-83A1-F6EECF244321}">
                <p14:modId xmlns:p14="http://schemas.microsoft.com/office/powerpoint/2010/main" val="297878059"/>
              </p:ext>
            </p:extLst>
          </p:nvPr>
        </p:nvGraphicFramePr>
        <p:xfrm>
          <a:off x="0" y="-72360"/>
          <a:ext cx="12190680" cy="6783120"/>
        </p:xfrm>
        <a:graphic>
          <a:graphicData uri="http://schemas.openxmlformats.org/drawingml/2006/table">
            <a:tbl>
              <a:tblPr/>
              <a:tblGrid>
                <a:gridCol w="461160"/>
                <a:gridCol w="8895240"/>
                <a:gridCol w="967320"/>
                <a:gridCol w="964080"/>
                <a:gridCol w="902880"/>
              </a:tblGrid>
              <a:tr h="114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56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99,0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114,7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113,6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09%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0,301%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0,304%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8206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56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17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125,9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127,4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124,5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0,392%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0,334%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0,334</a:t>
                      </a:r>
                      <a:r>
                        <a:rPr lang="en-US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239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</a:t>
                      </a:r>
                      <a:r>
                        <a:rPr lang="ru-RU" sz="116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территориального округа муниципального образования город Тула.</a:t>
                      </a:r>
                      <a:endParaRPr lang="ru-RU" sz="116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34" name="PlaceHolder 1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34066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237ED6F-2897-4E70-80C2-C093CB76E4E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" name="Таблица 2"/>
          <p:cNvGraphicFramePr/>
          <p:nvPr>
            <p:extLst>
              <p:ext uri="{D42A27DB-BD31-4B8C-83A1-F6EECF244321}">
                <p14:modId xmlns:p14="http://schemas.microsoft.com/office/powerpoint/2010/main" val="1839678867"/>
              </p:ext>
            </p:extLst>
          </p:nvPr>
        </p:nvGraphicFramePr>
        <p:xfrm>
          <a:off x="0" y="0"/>
          <a:ext cx="12191400" cy="6669000"/>
        </p:xfrm>
        <a:graphic>
          <a:graphicData uri="http://schemas.openxmlformats.org/drawingml/2006/table">
            <a:tbl>
              <a:tblPr/>
              <a:tblGrid>
                <a:gridCol w="410040"/>
                <a:gridCol w="8973000"/>
                <a:gridCol w="959040"/>
                <a:gridCol w="937800"/>
                <a:gridCol w="911520"/>
              </a:tblGrid>
              <a:tr h="104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9864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Ликвидация (снос) аварийного (непригодного для проживания) жилищного фонда и нежилых строений (сооружений) на территории Привокзального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Организация и проведение мероприятий для жителей Привокзального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муниципального образования город Тула»».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5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18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74,9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80,4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79,5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3312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0,233%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</a:t>
                      </a:r>
                      <a:r>
                        <a:rPr lang="en-US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5542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Ликвидация (снос) аварийного (непригодного для проживания) жилищного фонда и нежилых строений (сооружений) на территории Советского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36" name="PlaceHolder 1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34185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1E8D00A-C841-4820-A301-B22724F9031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Таблица 1"/>
          <p:cNvGraphicFramePr/>
          <p:nvPr>
            <p:extLst>
              <p:ext uri="{D42A27DB-BD31-4B8C-83A1-F6EECF244321}">
                <p14:modId xmlns:p14="http://schemas.microsoft.com/office/powerpoint/2010/main" val="1346625072"/>
              </p:ext>
            </p:extLst>
          </p:nvPr>
        </p:nvGraphicFramePr>
        <p:xfrm>
          <a:off x="0" y="0"/>
          <a:ext cx="12191400" cy="8218440"/>
        </p:xfrm>
        <a:graphic>
          <a:graphicData uri="http://schemas.openxmlformats.org/drawingml/2006/table">
            <a:tbl>
              <a:tblPr/>
              <a:tblGrid>
                <a:gridCol w="504360"/>
                <a:gridCol w="8820360"/>
                <a:gridCol w="964080"/>
                <a:gridCol w="974160"/>
                <a:gridCol w="928440"/>
              </a:tblGrid>
              <a:tr h="102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745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19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106,0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138,7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138,2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35160"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0,331%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0,364%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0,370%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516760"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2. Ликвидация (снос) аварийного (непригодного для проживания) жилищного фонда и нежилых строений (сооружений) на территории Зареченского территориального округа муниципального образования город Тула.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3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5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20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108,9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156,9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156,3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3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0,339%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0,412%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0,419%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5167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Ликвидация (снос) аварийного (непригодного для проживания) жилищного фонда и нежилых строений (сооружений) на территории Пролетарского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Тула;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Пролетарского территориального округа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муниципального образования город Тула».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" name="PlaceHolder 1"/>
          <p:cNvSpPr>
            <a:spLocks noGrp="1"/>
          </p:cNvSpPr>
          <p:nvPr>
            <p:ph type="sldNum" idx="43"/>
          </p:nvPr>
        </p:nvSpPr>
        <p:spPr>
          <a:xfrm>
            <a:off x="9168840" y="7698240"/>
            <a:ext cx="284832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AA2AA0B-8757-4155-9A94-6EA09C931F1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8B8B8B"/>
                </a:solidFill>
                <a:latin typeface="Calibri"/>
              </a:rPr>
              <a:t>37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Таблица 1"/>
          <p:cNvGraphicFramePr/>
          <p:nvPr>
            <p:extLst>
              <p:ext uri="{D42A27DB-BD31-4B8C-83A1-F6EECF244321}">
                <p14:modId xmlns:p14="http://schemas.microsoft.com/office/powerpoint/2010/main" val="3837003030"/>
              </p:ext>
            </p:extLst>
          </p:nvPr>
        </p:nvGraphicFramePr>
        <p:xfrm>
          <a:off x="0" y="0"/>
          <a:ext cx="12191400" cy="1017720"/>
        </p:xfrm>
        <a:graphic>
          <a:graphicData uri="http://schemas.openxmlformats.org/drawingml/2006/table">
            <a:tbl>
              <a:tblPr/>
              <a:tblGrid>
                <a:gridCol w="504360"/>
                <a:gridCol w="8820360"/>
                <a:gridCol w="964080"/>
                <a:gridCol w="974160"/>
                <a:gridCol w="928440"/>
              </a:tblGrid>
              <a:tr h="1017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0" name="Таблица 2"/>
          <p:cNvGraphicFramePr/>
          <p:nvPr/>
        </p:nvGraphicFramePr>
        <p:xfrm>
          <a:off x="0" y="1047600"/>
          <a:ext cx="12191400" cy="2142720"/>
        </p:xfrm>
        <a:graphic>
          <a:graphicData uri="http://schemas.openxmlformats.org/drawingml/2006/table">
            <a:tbl>
              <a:tblPr/>
              <a:tblGrid>
                <a:gridCol w="504720"/>
                <a:gridCol w="8829360"/>
                <a:gridCol w="961920"/>
                <a:gridCol w="981000"/>
                <a:gridCol w="914400"/>
              </a:tblGrid>
              <a:tr h="90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21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Муниципальная программа «Повышение качества жилищного фонда и создание комфортных условий для проживания населения муниципального образования город Тула»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517,8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1945,0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1937,8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6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1,615%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5,105%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5,189%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9475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1" name="Таблица 3"/>
          <p:cNvGraphicFramePr/>
          <p:nvPr/>
        </p:nvGraphicFramePr>
        <p:xfrm>
          <a:off x="0" y="2933640"/>
          <a:ext cx="12143520" cy="3685320"/>
        </p:xfrm>
        <a:graphic>
          <a:graphicData uri="http://schemas.openxmlformats.org/drawingml/2006/table">
            <a:tbl>
              <a:tblPr/>
              <a:tblGrid>
                <a:gridCol w="472320"/>
                <a:gridCol w="8862120"/>
                <a:gridCol w="971280"/>
                <a:gridCol w="990360"/>
                <a:gridCol w="847440"/>
              </a:tblGrid>
              <a:tr h="828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22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Муниципальная программа «Защита населения и объектов от чрезвычайных ситуаций природного и техногенного характера</a:t>
                      </a:r>
                      <a:r>
                        <a:rPr lang="en-US" sz="14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, </a:t>
                      </a:r>
                      <a:r>
                        <a:rPr lang="ru-RU" sz="1400" b="1" i="1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обеспечение мероприятий по гражданской обороне на территории муниципального образования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289,9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327,9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304,4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0,904%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0,861%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0,815%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3691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Выполнение комплекса работ по предупреждению и минимизации ущерба от чрезвычайных ситуаций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Выполнение комплекса работ по поддержанию защитных сооружений гражданской обороны и пунктов временного размещения в постоянной готовности.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Выполнение комплекса работ по защите населения от последствий чрезвычайных ситуаций природного и техногенного характера на территории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42" name="PlaceHolder 1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34066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7B977E7-008A-40EF-BB8E-8D683BB48BD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Таблица 1"/>
          <p:cNvGraphicFramePr/>
          <p:nvPr>
            <p:extLst>
              <p:ext uri="{D42A27DB-BD31-4B8C-83A1-F6EECF244321}">
                <p14:modId xmlns:p14="http://schemas.microsoft.com/office/powerpoint/2010/main" val="3967419479"/>
              </p:ext>
            </p:extLst>
          </p:nvPr>
        </p:nvGraphicFramePr>
        <p:xfrm>
          <a:off x="0" y="66600"/>
          <a:ext cx="12191040" cy="2675880"/>
        </p:xfrm>
        <a:graphic>
          <a:graphicData uri="http://schemas.openxmlformats.org/drawingml/2006/table">
            <a:tbl>
              <a:tblPr/>
              <a:tblGrid>
                <a:gridCol w="435600"/>
                <a:gridCol w="8907840"/>
                <a:gridCol w="980640"/>
                <a:gridCol w="955440"/>
                <a:gridCol w="911520"/>
              </a:tblGrid>
              <a:tr h="103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0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23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Тула»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3 346,2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3 386,5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3 215,5</a:t>
                      </a:r>
                      <a:endParaRPr lang="ru-RU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8512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10,434%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8,889%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8,610%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8492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Обеспечение устойчивого развития территорий муниципального образования город Тула, направленного на создание условий для повышения качества жизни населения, посредством разработки документов территориального планирования и осуществления капитального строительства.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4" name="Таблица 2"/>
          <p:cNvGraphicFramePr/>
          <p:nvPr/>
        </p:nvGraphicFramePr>
        <p:xfrm>
          <a:off x="0" y="2743200"/>
          <a:ext cx="12191040" cy="4200480"/>
        </p:xfrm>
        <a:graphic>
          <a:graphicData uri="http://schemas.openxmlformats.org/drawingml/2006/table">
            <a:tbl>
              <a:tblPr/>
              <a:tblGrid>
                <a:gridCol w="438120"/>
                <a:gridCol w="8915040"/>
                <a:gridCol w="971280"/>
                <a:gridCol w="961920"/>
                <a:gridCol w="904680"/>
              </a:tblGrid>
              <a:tr h="4200480">
                <a:tc>
                  <a:txBody>
                    <a:bodyPr/>
                    <a:lstStyle/>
                    <a:p>
                      <a:endParaRPr lang="ru-RU" sz="120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1. Повышение качества и доступности дошкольного образования;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2. Повышение качества и доступности общего образования;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3. Обеспечение реализации мероприятий по вводу жилья в рамках мероприятий по стимулированию программ развития жилищного строительства;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3. Повышение качества питьевой воды посредством модернизации систем водоснабжения и водоподготовки;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4. Создание для всех категорий и групп населения условий для занятий физической культурой и спортом, в том числе повышение уровня обеспеченности населения объектами спорта;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5. Повышение качества дорожной сети;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7. Обеспечение выполнения мероприятий по разработке проектно-сметной документации на строительство (реконструкцию) и модернизацию объектов водоснабжения и водоотведения, содействие развитию централизованных систем водоснабжения и водоотведения;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8. Обеспечение реализации инфраструктурных проектов;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9. Обеспечение реализации бюджетных кредитов, предоставляемых Федеральным казначейством; 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10. Обеспечение инженерной инфраструктурой земельных участков,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11. Содействие развитию систем и объектов коммунальной инфраструктуры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12. Содействие развитию транспортной инфраструктуры на территории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13. Обеспечение надлежащего хранения и поддержания работоспособности автобусного парка;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rgbClr val="000000"/>
                          </a:solidFill>
                          <a:latin typeface="PT Astra Serif"/>
                        </a:rPr>
                        <a:t>14. Осуществление территориального планирования, градостроительного зонирования и планировки территорий в муниципальном образовании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1" strike="noStrike" spc="-1">
                        <a:solidFill>
                          <a:schemeClr val="lt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5" name="PlaceHolder 1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33948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D1C8D3-F87E-4B6C-9C50-FF49F257876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Блок-схема: процесс 1"/>
          <p:cNvSpPr/>
          <p:nvPr/>
        </p:nvSpPr>
        <p:spPr>
          <a:xfrm>
            <a:off x="936000" y="1081080"/>
            <a:ext cx="2028240" cy="1836720"/>
          </a:xfrm>
          <a:prstGeom prst="flowChartProcess">
            <a:avLst/>
          </a:prstGeom>
          <a:noFill/>
          <a:ln w="28575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PT Astra Serif"/>
              <a:ea typeface="DejaVu Sans"/>
            </a:endParaRPr>
          </a:p>
        </p:txBody>
      </p:sp>
      <p:sp>
        <p:nvSpPr>
          <p:cNvPr id="99" name="Блок-схема: процесс 2"/>
          <p:cNvSpPr/>
          <p:nvPr/>
        </p:nvSpPr>
        <p:spPr>
          <a:xfrm>
            <a:off x="8829000" y="985320"/>
            <a:ext cx="2455200" cy="1932480"/>
          </a:xfrm>
          <a:prstGeom prst="flowChartProcess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0" name="Блок-схема: процесс 3"/>
          <p:cNvSpPr/>
          <p:nvPr/>
        </p:nvSpPr>
        <p:spPr>
          <a:xfrm>
            <a:off x="853560" y="3026160"/>
            <a:ext cx="10545480" cy="90504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chemeClr val="lt1"/>
                </a:solidFill>
                <a:latin typeface="PT Astra Serif"/>
                <a:ea typeface="DejaVu Sans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Прямоугольник 4"/>
          <p:cNvSpPr/>
          <p:nvPr/>
        </p:nvSpPr>
        <p:spPr>
          <a:xfrm>
            <a:off x="853560" y="4321440"/>
            <a:ext cx="2263680" cy="127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превышение доходов над расходами образует положительный остаток бюджета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ПРОФИЦИТ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Блок-схема: процесс 5"/>
          <p:cNvSpPr/>
          <p:nvPr/>
        </p:nvSpPr>
        <p:spPr>
          <a:xfrm>
            <a:off x="9570600" y="4342320"/>
            <a:ext cx="1880280" cy="125136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если расходная часть бюджета превышает доходную, то бюджет формируется с ДЕФИЦИТОМ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7"/>
          <p:cNvSpPr/>
          <p:nvPr/>
        </p:nvSpPr>
        <p:spPr>
          <a:xfrm>
            <a:off x="1005840" y="1199520"/>
            <a:ext cx="1888920" cy="20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ДОХОДЫ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это поступающие в бюджет денежные средства (налоговые, неналоговые доходы и безвозмездные поступления)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8"/>
          <p:cNvSpPr/>
          <p:nvPr/>
        </p:nvSpPr>
        <p:spPr>
          <a:xfrm>
            <a:off x="8829000" y="1052640"/>
            <a:ext cx="2455200" cy="20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РАСХОДЫ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благоустройство,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и другие)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9"/>
          <p:cNvPicPr/>
          <p:nvPr/>
        </p:nvPicPr>
        <p:blipFill>
          <a:blip r:embed="rId3"/>
          <a:stretch/>
        </p:blipFill>
        <p:spPr>
          <a:xfrm>
            <a:off x="5024880" y="730080"/>
            <a:ext cx="2019600" cy="222012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1"/>
          <p:cNvPicPr/>
          <p:nvPr/>
        </p:nvPicPr>
        <p:blipFill>
          <a:blip r:embed="rId4"/>
          <a:stretch/>
        </p:blipFill>
        <p:spPr>
          <a:xfrm>
            <a:off x="5024880" y="4117320"/>
            <a:ext cx="2446560" cy="1845360"/>
          </a:xfrm>
          <a:prstGeom prst="rect">
            <a:avLst/>
          </a:prstGeom>
          <a:ln w="0">
            <a:noFill/>
          </a:ln>
        </p:spPr>
      </p:pic>
      <p:cxnSp>
        <p:nvCxnSpPr>
          <p:cNvPr id="107" name="Прямая со стрелкой 13"/>
          <p:cNvCxnSpPr/>
          <p:nvPr/>
        </p:nvCxnSpPr>
        <p:spPr>
          <a:xfrm>
            <a:off x="7802640" y="5040000"/>
            <a:ext cx="1394280" cy="2880"/>
          </a:xfrm>
          <a:prstGeom prst="straightConnector1">
            <a:avLst/>
          </a:prstGeom>
          <a:ln w="0">
            <a:solidFill>
              <a:srgbClr val="5B9BD5"/>
            </a:solidFill>
            <a:tailEnd type="triangle" w="med" len="med"/>
          </a:ln>
        </p:spPr>
      </p:cxnSp>
      <p:cxnSp>
        <p:nvCxnSpPr>
          <p:cNvPr id="108" name="Прямая со стрелкой 15"/>
          <p:cNvCxnSpPr/>
          <p:nvPr/>
        </p:nvCxnSpPr>
        <p:spPr>
          <a:xfrm flipH="1">
            <a:off x="3431160" y="5040000"/>
            <a:ext cx="1376640" cy="720"/>
          </a:xfrm>
          <a:prstGeom prst="straightConnector1">
            <a:avLst/>
          </a:prstGeom>
          <a:ln w="0">
            <a:solidFill>
              <a:srgbClr val="5B9BD5"/>
            </a:solidFill>
            <a:tailEnd type="triangle" w="med" len="med"/>
          </a:ln>
        </p:spPr>
      </p:cxnSp>
      <p:sp>
        <p:nvSpPr>
          <p:cNvPr id="109" name="Блок-схема: процесс 16"/>
          <p:cNvSpPr/>
          <p:nvPr/>
        </p:nvSpPr>
        <p:spPr>
          <a:xfrm>
            <a:off x="853560" y="5908320"/>
            <a:ext cx="10545480" cy="80064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chemeClr val="lt1"/>
                </a:solidFill>
                <a:latin typeface="PT Astra Serif"/>
                <a:ea typeface="DejaVu Sans"/>
              </a:rPr>
              <a:t>Сбалансированность бюджета по доходам и расходам – основополагающее требование, предъявляемое    при составлении и утверждении бюджета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Рисунок 17"/>
          <p:cNvPicPr/>
          <p:nvPr/>
        </p:nvPicPr>
        <p:blipFill>
          <a:blip r:embed="rId5"/>
          <a:stretch/>
        </p:blipFill>
        <p:spPr>
          <a:xfrm>
            <a:off x="0" y="-3240"/>
            <a:ext cx="12191400" cy="74772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11" name="Прямоугольник 18"/>
          <p:cNvSpPr/>
          <p:nvPr/>
        </p:nvSpPr>
        <p:spPr>
          <a:xfrm>
            <a:off x="1985400" y="117000"/>
            <a:ext cx="7436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Что такое бюджет?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sldNum" idx="13"/>
          </p:nvPr>
        </p:nvSpPr>
        <p:spPr>
          <a:xfrm>
            <a:off x="9196200" y="6344640"/>
            <a:ext cx="2912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B49411-A30D-40BC-BA8C-05479F79182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" name="Таблица 1"/>
          <p:cNvGraphicFramePr/>
          <p:nvPr>
            <p:extLst>
              <p:ext uri="{D42A27DB-BD31-4B8C-83A1-F6EECF244321}">
                <p14:modId xmlns:p14="http://schemas.microsoft.com/office/powerpoint/2010/main" val="215838153"/>
              </p:ext>
            </p:extLst>
          </p:nvPr>
        </p:nvGraphicFramePr>
        <p:xfrm>
          <a:off x="0" y="181080"/>
          <a:ext cx="12191040" cy="7276920"/>
        </p:xfrm>
        <a:graphic>
          <a:graphicData uri="http://schemas.openxmlformats.org/drawingml/2006/table">
            <a:tbl>
              <a:tblPr/>
              <a:tblGrid>
                <a:gridCol w="426960"/>
                <a:gridCol w="8852400"/>
                <a:gridCol w="977760"/>
                <a:gridCol w="968400"/>
                <a:gridCol w="965520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144360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15. Обеспечение выполнения мероприятий по капитальному ремонту образовательных организаций, объектов коммунальной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инфраструктуры, спортивных объектов на территории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16. Обеспечение выполнения мероприятий по благоустройству зданий муниципальных общеобразовательных организаций на территории муниципального образования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17. Обеспечение реализации муниципальной программы муниципального образования город Тула «Развитие градостроительной деятельности на территории муниципального образования город Тула»;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18. Участие в реализации муниципальной программы муниципального образования город Тула «Развитие градостроительной деятельности на территории муниципального образования город Тула». 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64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«Доступная среда»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13,1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10,0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10,0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649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0,041%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0,026%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0,027%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823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Обеспечение условий для социализации и интеграции инвалидов в общество;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Обеспечение информированности населения о деятельности администрации города Тулы, направленной на формирование доступной среды жизнедеятельности для инвалидов.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9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25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«Формирование современной городской среды»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99,2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277,1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277,1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649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0,309%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0,727%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0,742%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5314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Реализация механизмов развития комфортной городской среды в муниципальном образовании город Тула;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Повышение уровня благоустройства общественных и дворовых территорий муниципального образования город Тула.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6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47" name="PlaceHolder 1"/>
          <p:cNvSpPr>
            <a:spLocks noGrp="1"/>
          </p:cNvSpPr>
          <p:nvPr>
            <p:ph type="sldNum" idx="46"/>
          </p:nvPr>
        </p:nvSpPr>
        <p:spPr>
          <a:xfrm>
            <a:off x="8610480" y="6356520"/>
            <a:ext cx="3406680" cy="62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43EA923-C826-48D4-A9CE-CB4D14E8AB6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Таблица 1"/>
          <p:cNvGraphicFramePr/>
          <p:nvPr>
            <p:extLst>
              <p:ext uri="{D42A27DB-BD31-4B8C-83A1-F6EECF244321}">
                <p14:modId xmlns:p14="http://schemas.microsoft.com/office/powerpoint/2010/main" val="3032771259"/>
              </p:ext>
            </p:extLst>
          </p:nvPr>
        </p:nvGraphicFramePr>
        <p:xfrm>
          <a:off x="0" y="199696"/>
          <a:ext cx="12190680" cy="4600131"/>
        </p:xfrm>
        <a:graphic>
          <a:graphicData uri="http://schemas.openxmlformats.org/drawingml/2006/table">
            <a:tbl>
              <a:tblPr/>
              <a:tblGrid>
                <a:gridCol w="426960"/>
                <a:gridCol w="8743680"/>
                <a:gridCol w="1031760"/>
                <a:gridCol w="950400"/>
                <a:gridCol w="1037880"/>
              </a:tblGrid>
              <a:tr h="1163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PT Astra Serif"/>
                        </a:rPr>
                        <a:t>Наименование программы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Утвержден-</a:t>
                      </a:r>
                      <a:r>
                        <a:rPr lang="ru-RU" sz="1200" b="0" strike="noStrike" spc="-1" dirty="0" err="1">
                          <a:solidFill>
                            <a:srgbClr val="FFFFFF"/>
                          </a:solidFill>
                          <a:latin typeface="PT Astra Serif"/>
                        </a:rPr>
                        <a:t>ный</a:t>
                      </a: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</a:rPr>
                        <a:t> план на 2025 год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План по сводной бюджетной росписи на 01.01.2026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FFFFFF"/>
                          </a:solidFill>
                          <a:latin typeface="PT Astra Serif"/>
                          <a:ea typeface="PT Astra Serif"/>
                        </a:rPr>
                        <a:t>Исполнено на 01.01.2026  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59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26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Муниципальная программа «Реализация семейной и молодежной политики в муниципальном образовании город Тула»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132,6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135,3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135,3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59013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0,413%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0,355%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0</a:t>
                      </a:r>
                      <a:r>
                        <a:rPr lang="en-US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,</a:t>
                      </a: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362%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5844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Повышение качества предоставления муниципальных услуг в сфере молодежной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Задачи муниципальной программы: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1. Создание условий для самовыражения, самоопределения и творческой реализации, продуктивной социальной и экономической активности молодежи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2. Обеспечение условий для поддержки молодежных инициатив, успешной социализации и эффективной самореализации молодежи муниципального образования город Тула.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3. Вовлечение молодежи в социальную практику.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4. Организация и проведение мероприятий в сфере семейной и молодежной политики.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5. Сохранение и развитие материально-технической базы муниципальных учреждений молодежной политики.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6. Реализация законов Тульской области в сфере молодежной политики.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317138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ИТОГО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2</a:t>
                      </a: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8 600,1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34 254,9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33 824,6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49" name="PlaceHolder 1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34185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39CCD02-14D7-4095-B7A4-80CC9F8568C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350" name="Таблица 2"/>
          <p:cNvGraphicFramePr/>
          <p:nvPr>
            <p:extLst>
              <p:ext uri="{D42A27DB-BD31-4B8C-83A1-F6EECF244321}">
                <p14:modId xmlns:p14="http://schemas.microsoft.com/office/powerpoint/2010/main" val="100389622"/>
              </p:ext>
            </p:extLst>
          </p:nvPr>
        </p:nvGraphicFramePr>
        <p:xfrm>
          <a:off x="0" y="4306724"/>
          <a:ext cx="12192000" cy="2859305"/>
        </p:xfrm>
        <a:graphic>
          <a:graphicData uri="http://schemas.openxmlformats.org/drawingml/2006/table">
            <a:tbl>
              <a:tblPr/>
              <a:tblGrid>
                <a:gridCol w="429526"/>
                <a:gridCol w="8742107"/>
                <a:gridCol w="1031872"/>
                <a:gridCol w="950503"/>
                <a:gridCol w="1037992"/>
              </a:tblGrid>
              <a:tr h="39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27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Муниципальная программа «Развитие системы отдыха и оздоровления детей»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530,3</a:t>
                      </a:r>
                      <a:endParaRPr lang="ru-RU" sz="11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1" strike="noStrike" spc="-1" dirty="0">
                          <a:solidFill>
                            <a:srgbClr val="000000"/>
                          </a:solidFill>
                          <a:latin typeface="PT Astra Serif"/>
                        </a:rPr>
                        <a:t>521,6</a:t>
                      </a:r>
                      <a:endParaRPr lang="ru-RU" sz="11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1" strike="noStrike" spc="-1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520,8</a:t>
                      </a:r>
                      <a:endParaRPr lang="ru-RU" sz="11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3449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50" b="0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Удельный вес в общем объеме расходов</a:t>
                      </a:r>
                      <a:endParaRPr lang="ru-RU" sz="11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1,654%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1,369%</a:t>
                      </a:r>
                      <a:endParaRPr lang="ru-RU" sz="11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50" b="0" strike="noStrike" spc="-1" dirty="0" smtClean="0">
                          <a:solidFill>
                            <a:schemeClr val="dk1"/>
                          </a:solidFill>
                          <a:latin typeface="PT Astra Serif"/>
                        </a:rPr>
                        <a:t>1,394%</a:t>
                      </a:r>
                      <a:endParaRPr lang="ru-RU" sz="115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57884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Цель муниципальной программы: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Создание оптимальных условий для обеспечения полноценного отдыха и оздоровления детей на базе муниципальных оздоровительных учреждений, повышение качества предоставления муниципальных услуг в сфере отдыха детей и их оздоровления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Задачи муниципальной программы: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1. Оказание муниципальных услуг оздоровительными учреждениями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2. Обеспечение детей в возрасте от 7 до 17 лет организованными формами отдыха и оздоровления в том числе, находящихся в трудной жизненной ситуации, в каникулярный период.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3. Обеспечение содержания и ремонта зданий и сооружений оздоровительных учреждений, благоустройство территорий, укрепление </a:t>
                      </a: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материально-технической </a:t>
                      </a:r>
                      <a:r>
                        <a:rPr lang="ru-RU" sz="1200" b="0" strike="noStrike" spc="-1" smtClean="0">
                          <a:solidFill>
                            <a:schemeClr val="dk1"/>
                          </a:solidFill>
                          <a:latin typeface="PT Astra Serif"/>
                          <a:ea typeface="PT Astra Serif"/>
                        </a:rPr>
                        <a:t>базы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50" b="0" strike="noStrike" spc="-1" dirty="0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43449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chemeClr val="dk1"/>
                        </a:solidFill>
                        <a:latin typeface="PT Astra Serif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ИТОГО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32 071,2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dk1"/>
                          </a:solidFill>
                          <a:latin typeface="PT Astra Serif"/>
                        </a:rPr>
                        <a:t>38 100,1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PT Astra Serif"/>
                        </a:rPr>
                        <a:t>37 344,3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sp>
        <p:nvSpPr>
          <p:cNvPr id="5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34106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 dirty="0" smtClean="0">
                <a:solidFill>
                  <a:srgbClr val="8B8B8B"/>
                </a:solidFill>
                <a:latin typeface="Calibri"/>
              </a:rPr>
              <a:t>41</a:t>
            </a:r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Рисунок 3"/>
          <p:cNvPicPr/>
          <p:nvPr/>
        </p:nvPicPr>
        <p:blipFill>
          <a:blip r:embed="rId2"/>
          <a:stretch/>
        </p:blipFill>
        <p:spPr>
          <a:xfrm>
            <a:off x="0" y="-184680"/>
            <a:ext cx="12191400" cy="94212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352" name="Прямоугольник 14"/>
          <p:cNvSpPr/>
          <p:nvPr/>
        </p:nvSpPr>
        <p:spPr>
          <a:xfrm>
            <a:off x="510840" y="1871280"/>
            <a:ext cx="11309760" cy="349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  Бюджет муниципального образования город Тула на 20</a:t>
            </a:r>
            <a:r>
              <a:rPr lang="en-US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 был утвержден с дефицитом в размере                                     1744,7 млн. руб., или 8,3 % утвержденного объема доходов бюджета без учета безвозмездных поступлений.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0000"/>
                </a:solidFill>
                <a:latin typeface="PT Astra Serif"/>
                <a:ea typeface="DejaVu Sans"/>
              </a:rPr>
              <a:t>            </a:t>
            </a: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Фактически в процессе исполнения бюджета сложился дефицит в размере 319,4 млн. руб., или 1,5% от поступивших доходов бюджета без учета безвозмездных поступлений из бюджета Тульской области, что соответствует нормам статьи 92.1 Бюджетного кодекса Российской Федерации.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            В целях снижения долговой нагрузки на бюджет муниципального образования город Тула администрация города Тулы активно использует дополнительные механизмы заимствований: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привлечение в Управлении Федерального казначейства по Тульской области бюджетного кредита на пополнение остатков средств на счетах местного бюджета;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кредиты кредитных организаций;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изменение остатков средств на счетах по учету средств бюджетов;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управление свободными остатками денежных средств на едином счете бюджета муниципального образования город Тула.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Прямоугольник 16"/>
          <p:cNvSpPr/>
          <p:nvPr/>
        </p:nvSpPr>
        <p:spPr>
          <a:xfrm>
            <a:off x="2177640" y="286560"/>
            <a:ext cx="96429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Размер дефицита бюджета муниципального образования город Тула в 20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0" strike="noStrike" spc="-1" smtClean="0">
                <a:solidFill>
                  <a:srgbClr val="000000"/>
                </a:solidFill>
                <a:latin typeface="PT Astra Serif"/>
                <a:ea typeface="DejaVu Sans"/>
              </a:rPr>
              <a:t>5 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году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1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33948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D0FC3D1-9E12-4E4F-B2B6-D6EB21CA1D3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483310752"/>
              </p:ext>
            </p:extLst>
          </p:nvPr>
        </p:nvGraphicFramePr>
        <p:xfrm>
          <a:off x="3587760" y="1924560"/>
          <a:ext cx="8184240" cy="473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3" name="Рисунок 4"/>
          <p:cNvPicPr/>
          <p:nvPr/>
        </p:nvPicPr>
        <p:blipFill>
          <a:blip r:embed="rId7"/>
          <a:stretch/>
        </p:blipFill>
        <p:spPr>
          <a:xfrm>
            <a:off x="609120" y="3053880"/>
            <a:ext cx="2490120" cy="353736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5"/>
          <p:cNvPicPr/>
          <p:nvPr/>
        </p:nvPicPr>
        <p:blipFill>
          <a:blip r:embed="rId8"/>
          <a:stretch/>
        </p:blipFill>
        <p:spPr>
          <a:xfrm>
            <a:off x="0" y="396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15" name="Заголовок 1"/>
          <p:cNvSpPr/>
          <p:nvPr/>
        </p:nvSpPr>
        <p:spPr>
          <a:xfrm>
            <a:off x="2072520" y="70200"/>
            <a:ext cx="10040400" cy="7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Что такое «доходы бюджета»?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Rectangle 3"/>
          <p:cNvSpPr/>
          <p:nvPr/>
        </p:nvSpPr>
        <p:spPr>
          <a:xfrm rot="10800000" flipV="1">
            <a:off x="1647720" y="1006920"/>
            <a:ext cx="10370160" cy="91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ДОХОДЫ бюджета 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Рисунок 24"/>
          <p:cNvPicPr/>
          <p:nvPr/>
        </p:nvPicPr>
        <p:blipFill>
          <a:blip r:embed="rId9"/>
          <a:stretch/>
        </p:blipFill>
        <p:spPr>
          <a:xfrm>
            <a:off x="250560" y="1001160"/>
            <a:ext cx="1382040" cy="98352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3502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58A2010-D2EB-43C0-AC5F-467F018AAD7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885560" y="1698120"/>
            <a:ext cx="1909800" cy="43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PT Astra Serif"/>
              </a:rPr>
              <a:t>Субвенции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34362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9927336-AFBF-46BF-A568-C438A778C02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Прямоугольник 7"/>
          <p:cNvSpPr/>
          <p:nvPr/>
        </p:nvSpPr>
        <p:spPr>
          <a:xfrm>
            <a:off x="2295720" y="2516040"/>
            <a:ext cx="2120040" cy="32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межбюджетные трансферты</a:t>
            </a: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, 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Заголовок 1"/>
          <p:cNvSpPr/>
          <p:nvPr/>
        </p:nvSpPr>
        <p:spPr>
          <a:xfrm>
            <a:off x="2646360" y="1569960"/>
            <a:ext cx="1631520" cy="68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9500"/>
          </a:bodyPr>
          <a:lstStyle/>
          <a:p>
            <a:pPr>
              <a:lnSpc>
                <a:spcPct val="9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PT Astra Serif"/>
                <a:ea typeface="DejaVu Sans"/>
              </a:rPr>
              <a:t>Субсидии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Заголовок 1"/>
          <p:cNvSpPr/>
          <p:nvPr/>
        </p:nvSpPr>
        <p:spPr>
          <a:xfrm>
            <a:off x="6804360" y="1438560"/>
            <a:ext cx="2648520" cy="68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PT Astra Serif"/>
                <a:ea typeface="PT Astra Serif"/>
              </a:rPr>
              <a:t>Иные межбюджетные трансферты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11"/>
          <p:cNvSpPr/>
          <p:nvPr/>
        </p:nvSpPr>
        <p:spPr>
          <a:xfrm>
            <a:off x="4664520" y="2516040"/>
            <a:ext cx="2090160" cy="32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межбюджетные трансферты</a:t>
            </a: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, 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Прямоугольник 12"/>
          <p:cNvSpPr/>
          <p:nvPr/>
        </p:nvSpPr>
        <p:spPr>
          <a:xfrm>
            <a:off x="7063920" y="2500920"/>
            <a:ext cx="212724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межбюджетные трансферты</a:t>
            </a: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, предоставляемые бюджету городского округа из бюджетов других уровней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13"/>
          <p:cNvSpPr/>
          <p:nvPr/>
        </p:nvSpPr>
        <p:spPr>
          <a:xfrm>
            <a:off x="9851040" y="2500920"/>
            <a:ext cx="2195640" cy="15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безвозмездные поступления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от физических и юридических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лиц, в том числе добровольные пожертвования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Минус 14"/>
          <p:cNvSpPr/>
          <p:nvPr/>
        </p:nvSpPr>
        <p:spPr>
          <a:xfrm>
            <a:off x="2212200" y="2376720"/>
            <a:ext cx="2449080" cy="4500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34200" rIns="90000" bIns="-34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8" name="Минус 15"/>
          <p:cNvSpPr/>
          <p:nvPr/>
        </p:nvSpPr>
        <p:spPr>
          <a:xfrm>
            <a:off x="4455000" y="2382840"/>
            <a:ext cx="2508840" cy="4500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34200" rIns="90000" bIns="-34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9" name="Минус 16"/>
          <p:cNvSpPr/>
          <p:nvPr/>
        </p:nvSpPr>
        <p:spPr>
          <a:xfrm>
            <a:off x="6802560" y="2376720"/>
            <a:ext cx="2650320" cy="5364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32040" rIns="90000" bIns="-320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0" name="Минус 17"/>
          <p:cNvSpPr/>
          <p:nvPr/>
        </p:nvSpPr>
        <p:spPr>
          <a:xfrm>
            <a:off x="9455400" y="2385360"/>
            <a:ext cx="2842560" cy="4500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34200" rIns="90000" bIns="-34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1" name="Заголовок 1"/>
          <p:cNvSpPr/>
          <p:nvPr/>
        </p:nvSpPr>
        <p:spPr>
          <a:xfrm>
            <a:off x="9760320" y="1438560"/>
            <a:ext cx="2195640" cy="68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chemeClr val="accent5">
                    <a:lumMod val="75000"/>
                  </a:schemeClr>
                </a:solidFill>
                <a:latin typeface="PT Astra Serif"/>
                <a:ea typeface="DejaVu Sans"/>
              </a:rPr>
              <a:t>Прочие безвозмездные поступления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Рисунок 20"/>
          <p:cNvPicPr/>
          <p:nvPr/>
        </p:nvPicPr>
        <p:blipFill>
          <a:blip r:embed="rId2"/>
          <a:stretch/>
        </p:blipFill>
        <p:spPr>
          <a:xfrm>
            <a:off x="8939160" y="5131080"/>
            <a:ext cx="2814480" cy="158076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21"/>
          <p:cNvPicPr/>
          <p:nvPr/>
        </p:nvPicPr>
        <p:blipFill>
          <a:blip r:embed="rId3"/>
          <a:stretch/>
        </p:blipFill>
        <p:spPr>
          <a:xfrm>
            <a:off x="15120" y="-659520"/>
            <a:ext cx="12191400" cy="133992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34" name="Прямоугольник 22"/>
          <p:cNvSpPr/>
          <p:nvPr/>
        </p:nvSpPr>
        <p:spPr>
          <a:xfrm>
            <a:off x="2252520" y="224280"/>
            <a:ext cx="86623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D0D0D"/>
                </a:solidFill>
                <a:latin typeface="PT Astra Serif"/>
                <a:ea typeface="PT Astra Serif"/>
              </a:rPr>
              <a:t>К безвозмездным поступлениям бюджета относятся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Заголовок 1"/>
          <p:cNvSpPr/>
          <p:nvPr/>
        </p:nvSpPr>
        <p:spPr>
          <a:xfrm>
            <a:off x="408960" y="1569960"/>
            <a:ext cx="1631520" cy="68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PT Astra Serif"/>
                <a:ea typeface="DejaVu Sans"/>
              </a:rPr>
              <a:t>Дотации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Минус 23"/>
          <p:cNvSpPr/>
          <p:nvPr/>
        </p:nvSpPr>
        <p:spPr>
          <a:xfrm>
            <a:off x="15120" y="2377800"/>
            <a:ext cx="2449080" cy="45000"/>
          </a:xfrm>
          <a:prstGeom prst="mathMinus">
            <a:avLst>
              <a:gd name="adj1" fmla="val 2352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34200" rIns="90000" bIns="-34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7" name="Прямоугольник 2"/>
          <p:cNvSpPr/>
          <p:nvPr/>
        </p:nvSpPr>
        <p:spPr>
          <a:xfrm>
            <a:off x="275040" y="2541960"/>
            <a:ext cx="1837800" cy="243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2"/>
          <p:cNvSpPr/>
          <p:nvPr/>
        </p:nvSpPr>
        <p:spPr>
          <a:xfrm>
            <a:off x="0" y="43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9" name="Rectangle 2"/>
          <p:cNvSpPr/>
          <p:nvPr/>
        </p:nvSpPr>
        <p:spPr>
          <a:xfrm>
            <a:off x="0" y="43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0" name="Rectangle 3"/>
          <p:cNvSpPr/>
          <p:nvPr/>
        </p:nvSpPr>
        <p:spPr>
          <a:xfrm>
            <a:off x="1783800" y="1170720"/>
            <a:ext cx="10009440" cy="91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РАСХОДЫ бюджета </a:t>
            </a: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PT Astra Serif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23"/>
          <p:cNvPicPr/>
          <p:nvPr/>
        </p:nvPicPr>
        <p:blipFill>
          <a:blip r:embed="rId2"/>
          <a:stretch/>
        </p:blipFill>
        <p:spPr>
          <a:xfrm>
            <a:off x="805680" y="3267360"/>
            <a:ext cx="977400" cy="92736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7167"/>
          <p:cNvPicPr/>
          <p:nvPr/>
        </p:nvPicPr>
        <p:blipFill>
          <a:blip r:embed="rId3"/>
          <a:stretch/>
        </p:blipFill>
        <p:spPr>
          <a:xfrm>
            <a:off x="10463760" y="3422520"/>
            <a:ext cx="1029600" cy="772200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21"/>
          <p:cNvPicPr/>
          <p:nvPr/>
        </p:nvPicPr>
        <p:blipFill>
          <a:blip r:embed="rId4"/>
          <a:stretch/>
        </p:blipFill>
        <p:spPr>
          <a:xfrm>
            <a:off x="413280" y="1130760"/>
            <a:ext cx="1369440" cy="93384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9"/>
          <p:cNvSpPr/>
          <p:nvPr/>
        </p:nvSpPr>
        <p:spPr>
          <a:xfrm>
            <a:off x="2483280" y="3207240"/>
            <a:ext cx="7380720" cy="638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Расходы бюджета муниципального образования город Тула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распределены по: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11"/>
          <p:cNvSpPr/>
          <p:nvPr/>
        </p:nvSpPr>
        <p:spPr>
          <a:xfrm>
            <a:off x="489960" y="2250720"/>
            <a:ext cx="112111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	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Скругленный прямоугольник 12"/>
          <p:cNvSpPr/>
          <p:nvPr/>
        </p:nvSpPr>
        <p:spPr>
          <a:xfrm>
            <a:off x="2099520" y="4433040"/>
            <a:ext cx="1883880" cy="7477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12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разделам бюджетной классификации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Скругленный прямоугольник 27"/>
          <p:cNvSpPr/>
          <p:nvPr/>
        </p:nvSpPr>
        <p:spPr>
          <a:xfrm>
            <a:off x="5227560" y="5016240"/>
            <a:ext cx="1712520" cy="8179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19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главным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распорядителям бюджетных средств 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Скругленный прямоугольник 29"/>
          <p:cNvSpPr/>
          <p:nvPr/>
        </p:nvSpPr>
        <p:spPr>
          <a:xfrm>
            <a:off x="8160840" y="4469040"/>
            <a:ext cx="1703160" cy="71172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50120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27 муниципальным программам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35"/>
          <p:cNvPicPr/>
          <p:nvPr/>
        </p:nvPicPr>
        <p:blipFill>
          <a:blip r:embed="rId5"/>
          <a:stretch/>
        </p:blipFill>
        <p:spPr>
          <a:xfrm>
            <a:off x="0" y="-11520"/>
            <a:ext cx="12191400" cy="91224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50" name="Заголовок 1"/>
          <p:cNvSpPr/>
          <p:nvPr/>
        </p:nvSpPr>
        <p:spPr>
          <a:xfrm>
            <a:off x="3094560" y="75240"/>
            <a:ext cx="7645320" cy="80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i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Что такое «расходы бюджета»?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34653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12E4DFC-A892-483F-9264-AE2FC4168F5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22"/>
          <p:cNvSpPr/>
          <p:nvPr/>
        </p:nvSpPr>
        <p:spPr>
          <a:xfrm>
            <a:off x="10577880" y="810000"/>
            <a:ext cx="1341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PT Astra Serif"/>
                <a:ea typeface="DejaVu Sans"/>
              </a:rPr>
              <a:t>(млн. руб</a:t>
            </a:r>
            <a:r>
              <a:rPr lang="ru-RU" sz="1800" b="0" strike="noStrike" spc="-1">
                <a:solidFill>
                  <a:srgbClr val="000000"/>
                </a:solidFill>
                <a:latin typeface="Corbel"/>
                <a:ea typeface="DejaVu Sans"/>
              </a:rPr>
              <a:t>.)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3" name="Диаграмма 23"/>
          <p:cNvGraphicFramePr/>
          <p:nvPr>
            <p:extLst>
              <p:ext uri="{D42A27DB-BD31-4B8C-83A1-F6EECF244321}">
                <p14:modId xmlns:p14="http://schemas.microsoft.com/office/powerpoint/2010/main" val="2325257097"/>
              </p:ext>
            </p:extLst>
          </p:nvPr>
        </p:nvGraphicFramePr>
        <p:xfrm>
          <a:off x="418320" y="1505520"/>
          <a:ext cx="11372400" cy="53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4" name="Рисунок 5"/>
          <p:cNvPicPr/>
          <p:nvPr/>
        </p:nvPicPr>
        <p:blipFill>
          <a:blip r:embed="rId4"/>
          <a:stretch/>
        </p:blipFill>
        <p:spPr>
          <a:xfrm>
            <a:off x="326880" y="65880"/>
            <a:ext cx="11372400" cy="12150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55" name="PlaceHolder 1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34588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250C67-D01F-4B20-9DE4-AD5BAEAF2A1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Прямоугольник 1"/>
          <p:cNvSpPr/>
          <p:nvPr/>
        </p:nvSpPr>
        <p:spPr>
          <a:xfrm>
            <a:off x="2119320" y="271800"/>
            <a:ext cx="910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Исполнение бюджета муниципального образования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город Тула за 2022-20</a:t>
            </a:r>
            <a:r>
              <a:rPr lang="en-US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2</a:t>
            </a:r>
            <a:r>
              <a:rPr lang="ru-RU" sz="1800" b="1" strike="noStrike" spc="-1">
                <a:solidFill>
                  <a:srgbClr val="000000"/>
                </a:solidFill>
                <a:latin typeface="PT Astra Serif"/>
                <a:ea typeface="DejaVu Sans"/>
              </a:rPr>
              <a:t>5 годы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880" y="1398600"/>
            <a:ext cx="1042472" cy="384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2"/>
          <p:cNvPicPr/>
          <p:nvPr/>
        </p:nvPicPr>
        <p:blipFill>
          <a:blip r:embed="rId2"/>
          <a:stretch/>
        </p:blipFill>
        <p:spPr>
          <a:xfrm>
            <a:off x="0" y="-71280"/>
            <a:ext cx="12191400" cy="685800"/>
          </a:xfrm>
          <a:prstGeom prst="rect">
            <a:avLst/>
          </a:prstGeom>
          <a:ln w="0">
            <a:solidFill>
              <a:srgbClr val="00B050"/>
            </a:solidFill>
          </a:ln>
          <a:effectLst>
            <a:glow rad="12600">
              <a:srgbClr val="5B9BD5">
                <a:alpha val="40000"/>
              </a:srgbClr>
            </a:glow>
          </a:effectLst>
        </p:spPr>
      </p:pic>
      <p:sp>
        <p:nvSpPr>
          <p:cNvPr id="158" name="Прямоугольник 3"/>
          <p:cNvSpPr/>
          <p:nvPr/>
        </p:nvSpPr>
        <p:spPr>
          <a:xfrm>
            <a:off x="3118009" y="67320"/>
            <a:ext cx="774062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/>
                <a:ea typeface="DejaVu Sans"/>
              </a:rPr>
              <a:t>Сравнительный анализ исполнения бюджета по городам ЦФО на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PT Astra Serif"/>
                <a:ea typeface="DejaVu Sans"/>
              </a:rPr>
              <a:t>01.01.2026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sldNum" idx="18"/>
          </p:nvPr>
        </p:nvSpPr>
        <p:spPr>
          <a:xfrm>
            <a:off x="8581680" y="6492960"/>
            <a:ext cx="34974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BCF7A71-DA0D-4CFB-A744-CBB48E1043C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0" name="Рисунок 159"/>
          <p:cNvPicPr/>
          <p:nvPr/>
        </p:nvPicPr>
        <p:blipFill>
          <a:blip r:embed="rId3"/>
          <a:stretch/>
        </p:blipFill>
        <p:spPr>
          <a:xfrm>
            <a:off x="180000" y="820800"/>
            <a:ext cx="11520000" cy="565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|3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19983</TotalTime>
  <Words>6638</Words>
  <Application>Microsoft Office PowerPoint</Application>
  <PresentationFormat>Широкоэкранный</PresentationFormat>
  <Paragraphs>1067</Paragraphs>
  <Slides>42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Calibri</vt:lpstr>
      <vt:lpstr>Century Gothic</vt:lpstr>
      <vt:lpstr>Corbel</vt:lpstr>
      <vt:lpstr>DejaVu Sans</vt:lpstr>
      <vt:lpstr>PT Astra Serif</vt:lpstr>
      <vt:lpstr>Symbol</vt:lpstr>
      <vt:lpstr>Times New Roman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subject/>
  <dc:creator>RazancevaVV</dc:creator>
  <dc:description/>
  <cp:lastModifiedBy>AleksandrovaGN</cp:lastModifiedBy>
  <cp:revision>2183</cp:revision>
  <cp:lastPrinted>2026-04-30T11:04:55Z</cp:lastPrinted>
  <dcterms:created xsi:type="dcterms:W3CDTF">2017-05-31T06:36:14Z</dcterms:created>
  <dcterms:modified xsi:type="dcterms:W3CDTF">2026-05-04T09:21:29Z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42</vt:i4>
  </property>
</Properties>
</file>